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7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44236"/>
    <a:srgbClr val="82A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79845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FF0000"/>
                </a:solidFill>
              </a:rPr>
              <a:t>认识梯形</a:t>
            </a:r>
            <a:r>
              <a:rPr lang="zh-CN" altLang="en-US" sz="6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4807584" y="4045166"/>
            <a:ext cx="257683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  <a:sym typeface="+mn-ea"/>
              </a:rPr>
              <a:t>苏教版  数学  四年级  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-1" y="5747813"/>
            <a:ext cx="12192001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1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8049260" y="1756410"/>
            <a:ext cx="373634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想一想，梯形与平行四边形相比较，有什么联系和区别呢？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7860" y="1343660"/>
            <a:ext cx="658495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5"/>
                </a:solidFill>
                <a:ea typeface="+mn-lt"/>
                <a:cs typeface="+mn-lt"/>
              </a:rPr>
              <a:t>联系：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都是四边形，都有相互平行的边</a:t>
            </a:r>
          </a:p>
          <a:p>
            <a:pPr fontAlgn="auto"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5"/>
                </a:solidFill>
                <a:ea typeface="+mn-lt"/>
                <a:cs typeface="+mn-lt"/>
              </a:rPr>
              <a:t>区别：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平行四边形两组对边都平行，而梯形只有一组对边平行；平行四边形的对边还相等，梯形不具备这个特征。但是，梯形多出了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腰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的概念，两个腰可能相等。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702560" y="2292350"/>
            <a:ext cx="7633335" cy="304419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分别画一个高相等、</a:t>
            </a:r>
            <a:r>
              <a:rPr lang="en-US" altLang="zh-CN" sz="2800" dirty="0">
                <a:solidFill>
                  <a:schemeClr val="bg1"/>
                </a:solidFill>
              </a:rPr>
              <a:t>“</a:t>
            </a:r>
            <a:r>
              <a:rPr lang="zh-CN" altLang="en-US" sz="2800" dirty="0">
                <a:solidFill>
                  <a:schemeClr val="bg1"/>
                </a:solidFill>
              </a:rPr>
              <a:t>下底</a:t>
            </a:r>
            <a:r>
              <a:rPr lang="en-US" altLang="zh-CN" sz="2800" dirty="0">
                <a:solidFill>
                  <a:schemeClr val="bg1"/>
                </a:solidFill>
              </a:rPr>
              <a:t>”</a:t>
            </a:r>
            <a:r>
              <a:rPr lang="zh-CN" altLang="en-US" sz="2800" dirty="0">
                <a:solidFill>
                  <a:schemeClr val="bg1"/>
                </a:solidFill>
              </a:rPr>
              <a:t>相等的平行四边形和梯形，感受一下它们的各自特征吧！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242690" name="TextBox 3"/>
          <p:cNvSpPr txBox="1"/>
          <p:nvPr/>
        </p:nvSpPr>
        <p:spPr>
          <a:xfrm>
            <a:off x="1049020" y="781050"/>
            <a:ext cx="10342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ea typeface="+mn-lt"/>
                <a:cs typeface="+mn-lt"/>
              </a:rPr>
              <a:t>下面哪些图形是梯形？分别指出梯形的上底、下底和腰。</a:t>
            </a:r>
          </a:p>
        </p:txBody>
      </p:sp>
      <p:pic>
        <p:nvPicPr>
          <p:cNvPr id="242692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81125" y="2468563"/>
            <a:ext cx="8337550" cy="2643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2693" name="TextBox 4"/>
          <p:cNvSpPr txBox="1"/>
          <p:nvPr/>
        </p:nvSpPr>
        <p:spPr>
          <a:xfrm>
            <a:off x="4132263" y="5156200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ea typeface="+mn-lt"/>
              </a:rPr>
              <a:t>梯形</a:t>
            </a:r>
          </a:p>
        </p:txBody>
      </p:sp>
      <p:sp>
        <p:nvSpPr>
          <p:cNvPr id="242694" name="TextBox 5"/>
          <p:cNvSpPr txBox="1"/>
          <p:nvPr/>
        </p:nvSpPr>
        <p:spPr>
          <a:xfrm>
            <a:off x="8597900" y="5156200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ea typeface="+mn-lt"/>
              </a:rPr>
              <a:t>梯形</a:t>
            </a:r>
          </a:p>
        </p:txBody>
      </p:sp>
      <p:sp>
        <p:nvSpPr>
          <p:cNvPr id="242695" name="TextBox 6"/>
          <p:cNvSpPr txBox="1"/>
          <p:nvPr/>
        </p:nvSpPr>
        <p:spPr>
          <a:xfrm>
            <a:off x="3700463" y="3236913"/>
            <a:ext cx="504825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ea typeface="+mn-lt"/>
              </a:rPr>
              <a:t>下底</a:t>
            </a:r>
          </a:p>
        </p:txBody>
      </p:sp>
      <p:sp>
        <p:nvSpPr>
          <p:cNvPr id="242696" name="TextBox 7"/>
          <p:cNvSpPr txBox="1"/>
          <p:nvPr/>
        </p:nvSpPr>
        <p:spPr>
          <a:xfrm>
            <a:off x="4924425" y="3236913"/>
            <a:ext cx="504825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ea typeface="+mn-lt"/>
              </a:rPr>
              <a:t>上底</a:t>
            </a:r>
          </a:p>
        </p:txBody>
      </p:sp>
      <p:sp>
        <p:nvSpPr>
          <p:cNvPr id="242697" name="TextBox 8"/>
          <p:cNvSpPr txBox="1"/>
          <p:nvPr/>
        </p:nvSpPr>
        <p:spPr>
          <a:xfrm>
            <a:off x="9532938" y="3333750"/>
            <a:ext cx="504825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ea typeface="+mn-lt"/>
              </a:rPr>
              <a:t>下底</a:t>
            </a:r>
          </a:p>
        </p:txBody>
      </p:sp>
      <p:sp>
        <p:nvSpPr>
          <p:cNvPr id="242698" name="TextBox 9"/>
          <p:cNvSpPr txBox="1"/>
          <p:nvPr/>
        </p:nvSpPr>
        <p:spPr>
          <a:xfrm>
            <a:off x="7732713" y="3141663"/>
            <a:ext cx="504825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ea typeface="+mn-lt"/>
              </a:rPr>
              <a:t>上底</a:t>
            </a:r>
          </a:p>
        </p:txBody>
      </p:sp>
      <p:sp>
        <p:nvSpPr>
          <p:cNvPr id="242699" name="矩形 11"/>
          <p:cNvSpPr/>
          <p:nvPr/>
        </p:nvSpPr>
        <p:spPr>
          <a:xfrm>
            <a:off x="4276725" y="2373313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ea typeface="+mn-lt"/>
              </a:rPr>
              <a:t>腰</a:t>
            </a:r>
          </a:p>
        </p:txBody>
      </p:sp>
      <p:sp>
        <p:nvSpPr>
          <p:cNvPr id="242700" name="矩形 12"/>
          <p:cNvSpPr/>
          <p:nvPr/>
        </p:nvSpPr>
        <p:spPr>
          <a:xfrm>
            <a:off x="4349750" y="4486275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ea typeface="+mn-lt"/>
              </a:rPr>
              <a:t>腰</a:t>
            </a:r>
          </a:p>
        </p:txBody>
      </p:sp>
      <p:sp>
        <p:nvSpPr>
          <p:cNvPr id="242701" name="矩形 13"/>
          <p:cNvSpPr/>
          <p:nvPr/>
        </p:nvSpPr>
        <p:spPr>
          <a:xfrm>
            <a:off x="8597900" y="275590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ea typeface="+mn-lt"/>
              </a:rPr>
              <a:t>腰</a:t>
            </a:r>
          </a:p>
        </p:txBody>
      </p:sp>
      <p:sp>
        <p:nvSpPr>
          <p:cNvPr id="242702" name="矩形 14"/>
          <p:cNvSpPr/>
          <p:nvPr/>
        </p:nvSpPr>
        <p:spPr>
          <a:xfrm>
            <a:off x="8597900" y="4005263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ea typeface="+mn-lt"/>
              </a:rPr>
              <a:t>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/>
      <p:bldP spid="242694" grpId="0"/>
      <p:bldP spid="242695" grpId="0"/>
      <p:bldP spid="242696" grpId="0"/>
      <p:bldP spid="242697" grpId="0"/>
      <p:bldP spid="242698" grpId="0"/>
      <p:bldP spid="242699" grpId="0"/>
      <p:bldP spid="242700" grpId="0"/>
      <p:bldP spid="242701" grpId="0"/>
      <p:bldP spid="2427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ea typeface="+mn-lt"/>
              </a:rPr>
              <a:t>3</a:t>
            </a:r>
          </a:p>
        </p:txBody>
      </p:sp>
      <p:sp>
        <p:nvSpPr>
          <p:cNvPr id="243714" name="TextBox 3"/>
          <p:cNvSpPr txBox="1"/>
          <p:nvPr/>
        </p:nvSpPr>
        <p:spPr>
          <a:xfrm>
            <a:off x="911860" y="734060"/>
            <a:ext cx="1074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ea typeface="+mn-lt"/>
              </a:rPr>
              <a:t>画出下面梯形的高，再量出上底、下底和高各是多少厘米。</a:t>
            </a:r>
          </a:p>
        </p:txBody>
      </p:sp>
      <p:pic>
        <p:nvPicPr>
          <p:cNvPr id="243716" name="Picture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035925" y="2085975"/>
            <a:ext cx="2411413" cy="309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3717" name="Picture 1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03495" y="1797050"/>
            <a:ext cx="1847850" cy="3097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3718" name="Picture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458913" y="2278063"/>
            <a:ext cx="2393950" cy="3097212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43719" name="直接连接符 7"/>
          <p:cNvCxnSpPr/>
          <p:nvPr/>
        </p:nvCxnSpPr>
        <p:spPr>
          <a:xfrm>
            <a:off x="2466975" y="2854325"/>
            <a:ext cx="0" cy="1919288"/>
          </a:xfrm>
          <a:prstGeom prst="line">
            <a:avLst/>
          </a:prstGeom>
          <a:ln w="12700" cap="flat" cmpd="sng">
            <a:solidFill>
              <a:srgbClr val="FF6699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" name="组合 11"/>
          <p:cNvGrpSpPr/>
          <p:nvPr/>
        </p:nvGrpSpPr>
        <p:grpSpPr>
          <a:xfrm>
            <a:off x="2466975" y="4581525"/>
            <a:ext cx="147638" cy="211138"/>
            <a:chOff x="0" y="0"/>
            <a:chExt cx="148208" cy="157733"/>
          </a:xfrm>
        </p:grpSpPr>
        <p:cxnSp>
          <p:nvCxnSpPr>
            <p:cNvPr id="244744" name="直接连接符 9"/>
            <p:cNvCxnSpPr/>
            <p:nvPr/>
          </p:nvCxnSpPr>
          <p:spPr>
            <a:xfrm>
              <a:off x="0" y="0"/>
              <a:ext cx="144016" cy="0"/>
            </a:xfrm>
            <a:prstGeom prst="line">
              <a:avLst/>
            </a:prstGeom>
            <a:ln w="12700" cap="flat" cmpd="sng">
              <a:solidFill>
                <a:srgbClr val="FF66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745" name="直接连接符 10"/>
            <p:cNvCxnSpPr/>
            <p:nvPr/>
          </p:nvCxnSpPr>
          <p:spPr>
            <a:xfrm rot="-5400000">
              <a:off x="76200" y="85725"/>
              <a:ext cx="144016" cy="0"/>
            </a:xfrm>
            <a:prstGeom prst="line">
              <a:avLst/>
            </a:prstGeom>
            <a:ln w="12700" cap="flat" cmpd="sng">
              <a:solidFill>
                <a:srgbClr val="FF669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43723" name="直接连接符 13"/>
          <p:cNvCxnSpPr/>
          <p:nvPr/>
        </p:nvCxnSpPr>
        <p:spPr>
          <a:xfrm>
            <a:off x="5309870" y="3333750"/>
            <a:ext cx="0" cy="958850"/>
          </a:xfrm>
          <a:prstGeom prst="line">
            <a:avLst/>
          </a:prstGeom>
          <a:ln w="12700" cap="flat" cmpd="sng">
            <a:solidFill>
              <a:srgbClr val="FF6699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43724" name="直接连接符 17"/>
          <p:cNvCxnSpPr/>
          <p:nvPr/>
        </p:nvCxnSpPr>
        <p:spPr>
          <a:xfrm>
            <a:off x="8178800" y="3717925"/>
            <a:ext cx="2160588" cy="0"/>
          </a:xfrm>
          <a:prstGeom prst="line">
            <a:avLst/>
          </a:prstGeom>
          <a:ln w="12700" cap="flat" cmpd="sng">
            <a:solidFill>
              <a:srgbClr val="FF6699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4" name="组合 18"/>
          <p:cNvGrpSpPr/>
          <p:nvPr/>
        </p:nvGrpSpPr>
        <p:grpSpPr>
          <a:xfrm>
            <a:off x="8178800" y="3524250"/>
            <a:ext cx="149225" cy="212725"/>
            <a:chOff x="0" y="0"/>
            <a:chExt cx="148208" cy="157733"/>
          </a:xfrm>
        </p:grpSpPr>
        <p:cxnSp>
          <p:nvCxnSpPr>
            <p:cNvPr id="244749" name="直接连接符 19"/>
            <p:cNvCxnSpPr/>
            <p:nvPr/>
          </p:nvCxnSpPr>
          <p:spPr>
            <a:xfrm>
              <a:off x="0" y="0"/>
              <a:ext cx="144016" cy="0"/>
            </a:xfrm>
            <a:prstGeom prst="line">
              <a:avLst/>
            </a:prstGeom>
            <a:ln w="12700" cap="flat" cmpd="sng">
              <a:solidFill>
                <a:srgbClr val="FF66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750" name="直接连接符 20"/>
            <p:cNvCxnSpPr/>
            <p:nvPr/>
          </p:nvCxnSpPr>
          <p:spPr>
            <a:xfrm rot="-5400000">
              <a:off x="76200" y="85725"/>
              <a:ext cx="144016" cy="0"/>
            </a:xfrm>
            <a:prstGeom prst="line">
              <a:avLst/>
            </a:prstGeom>
            <a:ln w="12700" cap="flat" cmpd="sng">
              <a:solidFill>
                <a:srgbClr val="FF669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728" name="TextBox 21"/>
          <p:cNvSpPr txBox="1"/>
          <p:nvPr/>
        </p:nvSpPr>
        <p:spPr>
          <a:xfrm>
            <a:off x="2322513" y="246856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1cm</a:t>
            </a:r>
          </a:p>
        </p:txBody>
      </p:sp>
      <p:sp>
        <p:nvSpPr>
          <p:cNvPr id="243729" name="TextBox 22"/>
          <p:cNvSpPr txBox="1"/>
          <p:nvPr/>
        </p:nvSpPr>
        <p:spPr>
          <a:xfrm>
            <a:off x="2466975" y="352425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2cm</a:t>
            </a:r>
          </a:p>
        </p:txBody>
      </p:sp>
      <p:sp>
        <p:nvSpPr>
          <p:cNvPr id="243730" name="TextBox 23"/>
          <p:cNvSpPr txBox="1"/>
          <p:nvPr/>
        </p:nvSpPr>
        <p:spPr>
          <a:xfrm>
            <a:off x="2393950" y="477361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3cm</a:t>
            </a:r>
          </a:p>
        </p:txBody>
      </p:sp>
      <p:sp>
        <p:nvSpPr>
          <p:cNvPr id="243731" name="TextBox 24"/>
          <p:cNvSpPr txBox="1"/>
          <p:nvPr/>
        </p:nvSpPr>
        <p:spPr>
          <a:xfrm>
            <a:off x="5319395" y="2854325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1cm</a:t>
            </a:r>
          </a:p>
        </p:txBody>
      </p:sp>
      <p:sp>
        <p:nvSpPr>
          <p:cNvPr id="243732" name="TextBox 25"/>
          <p:cNvSpPr txBox="1"/>
          <p:nvPr/>
        </p:nvSpPr>
        <p:spPr>
          <a:xfrm>
            <a:off x="4743133" y="352425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1cm</a:t>
            </a:r>
          </a:p>
        </p:txBody>
      </p:sp>
      <p:sp>
        <p:nvSpPr>
          <p:cNvPr id="243733" name="TextBox 26"/>
          <p:cNvSpPr txBox="1"/>
          <p:nvPr/>
        </p:nvSpPr>
        <p:spPr>
          <a:xfrm>
            <a:off x="5608320" y="429260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2cm</a:t>
            </a:r>
          </a:p>
        </p:txBody>
      </p:sp>
      <p:sp>
        <p:nvSpPr>
          <p:cNvPr id="243734" name="TextBox 27"/>
          <p:cNvSpPr txBox="1"/>
          <p:nvPr/>
        </p:nvSpPr>
        <p:spPr>
          <a:xfrm>
            <a:off x="10339388" y="333375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2cm</a:t>
            </a:r>
          </a:p>
        </p:txBody>
      </p:sp>
      <p:sp>
        <p:nvSpPr>
          <p:cNvPr id="243735" name="TextBox 28"/>
          <p:cNvSpPr txBox="1"/>
          <p:nvPr/>
        </p:nvSpPr>
        <p:spPr>
          <a:xfrm>
            <a:off x="9043988" y="323691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3cm</a:t>
            </a:r>
          </a:p>
        </p:txBody>
      </p:sp>
      <p:sp>
        <p:nvSpPr>
          <p:cNvPr id="243736" name="TextBox 29"/>
          <p:cNvSpPr txBox="1"/>
          <p:nvPr/>
        </p:nvSpPr>
        <p:spPr>
          <a:xfrm>
            <a:off x="7531100" y="304641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3cm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8" grpId="0"/>
      <p:bldP spid="243729" grpId="0"/>
      <p:bldP spid="243730" grpId="0"/>
      <p:bldP spid="243731" grpId="0"/>
      <p:bldP spid="243732" grpId="0"/>
      <p:bldP spid="243733" grpId="0"/>
      <p:bldP spid="243734" grpId="0"/>
      <p:bldP spid="243735" grpId="0"/>
      <p:bldP spid="2437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  <p:sp>
        <p:nvSpPr>
          <p:cNvPr id="2" name="圆角矩形 1"/>
          <p:cNvSpPr/>
          <p:nvPr/>
        </p:nvSpPr>
        <p:spPr>
          <a:xfrm>
            <a:off x="8049260" y="1756410"/>
            <a:ext cx="373634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想用一根木棍试试水槽的深度，这种方法对吗？如果是你，你该怎么做？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46081" name="AutoShape 7"/>
          <p:cNvSpPr/>
          <p:nvPr/>
        </p:nvSpPr>
        <p:spPr>
          <a:xfrm>
            <a:off x="986155" y="2559685"/>
            <a:ext cx="4415155" cy="2193925"/>
          </a:xfrm>
          <a:custGeom>
            <a:avLst/>
            <a:gdLst/>
            <a:ahLst/>
            <a:cxnLst>
              <a:cxn ang="0">
                <a:pos x="1058506401" y="173387683"/>
              </a:cxn>
              <a:cxn ang="0">
                <a:pos x="604860834" y="346775366"/>
              </a:cxn>
              <a:cxn ang="0">
                <a:pos x="151215267" y="173387683"/>
              </a:cxn>
              <a:cxn ang="0">
                <a:pos x="604860834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2" name="Line 8"/>
          <p:cNvSpPr/>
          <p:nvPr/>
        </p:nvSpPr>
        <p:spPr>
          <a:xfrm rot="-4341942" flipH="1">
            <a:off x="1690370" y="1722120"/>
            <a:ext cx="2193925" cy="2985770"/>
          </a:xfrm>
          <a:prstGeom prst="line">
            <a:avLst/>
          </a:prstGeom>
          <a:ln w="76200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57355" name="Line 11"/>
          <p:cNvSpPr/>
          <p:nvPr/>
        </p:nvSpPr>
        <p:spPr>
          <a:xfrm>
            <a:off x="3867150" y="1329055"/>
            <a:ext cx="64135" cy="3403600"/>
          </a:xfrm>
          <a:prstGeom prst="line">
            <a:avLst/>
          </a:prstGeom>
          <a:ln w="76200" cap="flat" cmpd="sng">
            <a:solidFill>
              <a:srgbClr val="FF505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680" y="5514975"/>
            <a:ext cx="7994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ea typeface="+mn-lt"/>
                <a:cs typeface="+mn-lt"/>
              </a:rPr>
              <a:t>答：不对，应该要</a:t>
            </a:r>
            <a:r>
              <a:rPr lang="en-US" altLang="zh-CN" sz="2800">
                <a:solidFill>
                  <a:srgbClr val="FF0000"/>
                </a:solidFill>
                <a:ea typeface="+mn-lt"/>
                <a:cs typeface="+mn-lt"/>
              </a:rPr>
              <a:t>“</a:t>
            </a:r>
            <a:r>
              <a:rPr lang="zh-CN" altLang="en-US" sz="2800">
                <a:solidFill>
                  <a:srgbClr val="FF0000"/>
                </a:solidFill>
                <a:ea typeface="+mn-lt"/>
                <a:cs typeface="+mn-lt"/>
              </a:rPr>
              <a:t>竖</a:t>
            </a:r>
            <a:r>
              <a:rPr lang="en-US" altLang="zh-CN" sz="2800">
                <a:solidFill>
                  <a:srgbClr val="FF0000"/>
                </a:solidFill>
                <a:ea typeface="+mn-lt"/>
                <a:cs typeface="+mn-lt"/>
              </a:rPr>
              <a:t>”</a:t>
            </a:r>
            <a:r>
              <a:rPr lang="zh-CN" altLang="en-US" sz="2800">
                <a:solidFill>
                  <a:srgbClr val="FF0000"/>
                </a:solidFill>
                <a:ea typeface="+mn-lt"/>
                <a:cs typeface="+mn-lt"/>
              </a:rPr>
              <a:t>起来，像一根垂直线段。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bldLvl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809750" y="2172970"/>
            <a:ext cx="8776970" cy="318071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只有一组对边平行的四边形叫作梯形。互相平行的一组对边分别是梯形的上底和下底，不平行的一组对边是梯形的腰。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两腰相等的梯形是等腰梯形。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sp>
        <p:nvSpPr>
          <p:cNvPr id="2" name="圆角矩形 1"/>
          <p:cNvSpPr/>
          <p:nvPr/>
        </p:nvSpPr>
        <p:spPr>
          <a:xfrm>
            <a:off x="8049260" y="1756410"/>
            <a:ext cx="373634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请看，像这样画出梯形的高，对吗？如果不对，为什么？应该怎样画？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41986" name="AutoShape 4"/>
          <p:cNvSpPr/>
          <p:nvPr/>
        </p:nvSpPr>
        <p:spPr>
          <a:xfrm rot="10800000">
            <a:off x="1403350" y="1833245"/>
            <a:ext cx="4392613" cy="2519363"/>
          </a:xfrm>
          <a:custGeom>
            <a:avLst/>
            <a:gdLst/>
            <a:ahLst/>
            <a:cxnLst>
              <a:cxn ang="0">
                <a:pos x="3843535" y="1259681"/>
              </a:cxn>
              <a:cxn ang="0">
                <a:pos x="2196306" y="2519363"/>
              </a:cxn>
              <a:cxn ang="0">
                <a:pos x="549076" y="1259681"/>
              </a:cxn>
              <a:cxn ang="0">
                <a:pos x="2196306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1991" name="对象 24"/>
          <p:cNvGraphicFramePr>
            <a:graphicFrameLocks noChangeAspect="1"/>
          </p:cNvGraphicFramePr>
          <p:nvPr/>
        </p:nvGraphicFramePr>
        <p:xfrm>
          <a:off x="1979613" y="244602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2743200" imgH="5181600" progId="Equation.3">
                  <p:embed/>
                </p:oleObj>
              </mc:Choice>
              <mc:Fallback>
                <p:oleObj r:id="rId3" imgW="2743200" imgH="51816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613" y="244602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"/>
          <p:cNvSpPr/>
          <p:nvPr/>
        </p:nvSpPr>
        <p:spPr>
          <a:xfrm>
            <a:off x="2051050" y="2841308"/>
            <a:ext cx="3025775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0705" y="4815205"/>
            <a:ext cx="71412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答：不对，这是从腰到腰的一根平行线段，不是高。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8049260" y="1756410"/>
            <a:ext cx="3736340" cy="365887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请看，像这样画出梯形的高，对吗？如果不对，为什么？应该怎样画？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2335" y="1073785"/>
            <a:ext cx="57981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>
                <a:solidFill>
                  <a:schemeClr val="accent5"/>
                </a:solidFill>
                <a:ea typeface="+mn-lt"/>
              </a:rPr>
              <a:t>梯形的高：</a:t>
            </a:r>
            <a:r>
              <a:rPr lang="zh-CN" altLang="en-US" sz="2800" b="1" dirty="0">
                <a:solidFill>
                  <a:schemeClr val="accent5"/>
                </a:solidFill>
                <a:ea typeface="+mn-lt"/>
                <a:sym typeface="+mn-ea"/>
              </a:rPr>
              <a:t>从上底的一点到下底的垂直线段。正确的画法如下：</a:t>
            </a:r>
          </a:p>
        </p:txBody>
      </p:sp>
      <p:sp>
        <p:nvSpPr>
          <p:cNvPr id="44033" name="AutoShape 4"/>
          <p:cNvSpPr/>
          <p:nvPr/>
        </p:nvSpPr>
        <p:spPr>
          <a:xfrm rot="10800000">
            <a:off x="1443038" y="2934335"/>
            <a:ext cx="4392612" cy="2519363"/>
          </a:xfrm>
          <a:custGeom>
            <a:avLst/>
            <a:gdLst/>
            <a:ahLst/>
            <a:cxnLst>
              <a:cxn ang="0">
                <a:pos x="3843535" y="1259681"/>
              </a:cxn>
              <a:cxn ang="0">
                <a:pos x="2196306" y="2519363"/>
              </a:cxn>
              <a:cxn ang="0">
                <a:pos x="549076" y="1259681"/>
              </a:cxn>
              <a:cxn ang="0">
                <a:pos x="2196306" y="0"/>
              </a:cxn>
            </a:cxnLst>
            <a:rect l="0" t="0" r="0" b="0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2" name="Line 6"/>
          <p:cNvSpPr/>
          <p:nvPr/>
        </p:nvSpPr>
        <p:spPr>
          <a:xfrm>
            <a:off x="3746500" y="2934335"/>
            <a:ext cx="0" cy="252095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4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00150" y="716280"/>
            <a:ext cx="3536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填空。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1325" y="1583690"/>
            <a:ext cx="1133919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ea typeface="+mn-lt"/>
                <a:cs typeface="+mn-lt"/>
              </a:rPr>
              <a:t>1</a:t>
            </a:r>
            <a:r>
              <a:rPr lang="zh-CN" altLang="en-US" sz="4000">
                <a:ea typeface="+mn-lt"/>
                <a:cs typeface="+mn-lt"/>
              </a:rPr>
              <a:t>、平行四边形有（     ）组对边平行，梯形只有（    ）组对边平行。</a:t>
            </a:r>
          </a:p>
          <a:p>
            <a:pPr fontAlgn="auto">
              <a:lnSpc>
                <a:spcPct val="150000"/>
              </a:lnSpc>
            </a:pPr>
            <a:endParaRPr lang="zh-CN" altLang="en-US" sz="400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4000">
                <a:ea typeface="+mn-lt"/>
                <a:cs typeface="+mn-lt"/>
              </a:rPr>
              <a:t>2</a:t>
            </a:r>
            <a:r>
              <a:rPr lang="zh-CN" altLang="en-US" sz="4000">
                <a:ea typeface="+mn-lt"/>
                <a:cs typeface="+mn-lt"/>
              </a:rPr>
              <a:t>、在梯形中，平行的一组对边是梯形的（        ）和（         ），不平行的一组对边是梯形的（  ）。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95215" y="1844040"/>
            <a:ext cx="9182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两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3935" y="2736850"/>
            <a:ext cx="9182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945370" y="4564380"/>
            <a:ext cx="1563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上底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92885" y="5471795"/>
            <a:ext cx="16319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下底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320655" y="5485765"/>
            <a:ext cx="9182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00150" y="716280"/>
            <a:ext cx="3536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填空。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1325" y="1583690"/>
            <a:ext cx="1133919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ea typeface="+mn-lt"/>
                <a:cs typeface="+mn-lt"/>
              </a:rPr>
              <a:t>3</a:t>
            </a:r>
            <a:r>
              <a:rPr lang="zh-CN" altLang="en-US" sz="4000">
                <a:ea typeface="+mn-lt"/>
                <a:cs typeface="+mn-lt"/>
              </a:rPr>
              <a:t>、两腰相等的梯形叫（                      ）。</a:t>
            </a:r>
          </a:p>
          <a:p>
            <a:pPr fontAlgn="auto">
              <a:lnSpc>
                <a:spcPct val="150000"/>
              </a:lnSpc>
            </a:pPr>
            <a:endParaRPr lang="zh-CN" altLang="en-US" sz="400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4000">
                <a:ea typeface="+mn-lt"/>
                <a:cs typeface="+mn-lt"/>
              </a:rPr>
              <a:t>4</a:t>
            </a:r>
            <a:r>
              <a:rPr lang="zh-CN" altLang="en-US" sz="4000">
                <a:ea typeface="+mn-lt"/>
                <a:cs typeface="+mn-lt"/>
              </a:rPr>
              <a:t>、从梯形的一个顶点出发，最多可以画（  ）条高，梯形有（        ）条高。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28410" y="1847215"/>
            <a:ext cx="24644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等腰梯形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12350" y="3689350"/>
            <a:ext cx="1563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48050" y="4577715"/>
            <a:ext cx="1563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无数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58027" y="603395"/>
            <a:ext cx="10895887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1.使学生通过观察、画图等活动，认识并能说明梯形的特点，能在方格纸上画出梯形，了解梯形各部分的名称</a:t>
            </a: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2．使学生借助操作、观察等活动，抽象、概括梯形特点，提高观察、感知和抽象、概括等思维能力，发展空间观念。</a:t>
            </a:r>
          </a:p>
          <a:p>
            <a:pPr>
              <a:lnSpc>
                <a:spcPct val="150000"/>
              </a:lnSpc>
            </a:pP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3．</a:t>
            </a:r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使学生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初步体会数学是客观事物的抽象，产生对数学知识的兴趣，提高学习数学的积极性。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41630" y="4679315"/>
            <a:ext cx="11528425" cy="185801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658026" y="4844701"/>
            <a:ext cx="1089588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【</a:t>
            </a:r>
            <a:r>
              <a:rPr lang="zh-CN" altLang="en-US" sz="2800" dirty="0">
                <a:solidFill>
                  <a:schemeClr val="bg1"/>
                </a:solidFill>
              </a:rPr>
              <a:t>重点</a:t>
            </a:r>
            <a:r>
              <a:rPr lang="en-US" altLang="zh-CN" sz="2800" dirty="0">
                <a:solidFill>
                  <a:schemeClr val="bg1"/>
                </a:solidFill>
              </a:rPr>
              <a:t>】</a:t>
            </a:r>
            <a:r>
              <a:rPr sz="2800" dirty="0"/>
              <a:t>认识梯形</a:t>
            </a:r>
            <a:r>
              <a:rPr lang="zh-CN" sz="2800" dirty="0"/>
              <a:t>和梯形所具有的特点</a:t>
            </a:r>
            <a:r>
              <a:rPr sz="2800" dirty="0"/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658025" y="5567256"/>
            <a:ext cx="1089588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【</a:t>
            </a:r>
            <a:r>
              <a:rPr lang="zh-CN" altLang="en-US" sz="2800" dirty="0">
                <a:solidFill>
                  <a:schemeClr val="bg1"/>
                </a:solidFill>
              </a:rPr>
              <a:t>难点</a:t>
            </a:r>
            <a:r>
              <a:rPr lang="en-US" altLang="zh-CN" sz="2800" dirty="0">
                <a:solidFill>
                  <a:schemeClr val="bg1"/>
                </a:solidFill>
              </a:rPr>
              <a:t>】</a:t>
            </a:r>
            <a:r>
              <a:rPr sz="2800" dirty="0"/>
              <a:t>能提取和概括梯形的意义。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00150" y="716280"/>
            <a:ext cx="3536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选择。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1325" y="1649730"/>
            <a:ext cx="1133919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ea typeface="+mn-lt"/>
                <a:cs typeface="+mn-lt"/>
              </a:rPr>
              <a:t>1</a:t>
            </a:r>
            <a:r>
              <a:rPr lang="zh-CN" altLang="en-US" sz="2800">
                <a:ea typeface="+mn-lt"/>
                <a:cs typeface="+mn-lt"/>
              </a:rPr>
              <a:t>、从梯形的上底到下底的一条（   ），就是梯形的高。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ea typeface="+mn-lt"/>
                <a:cs typeface="+mn-lt"/>
              </a:rPr>
              <a:t>A</a:t>
            </a:r>
            <a:r>
              <a:rPr lang="zh-CN" altLang="en-US" sz="2800">
                <a:ea typeface="+mn-lt"/>
                <a:cs typeface="+mn-lt"/>
              </a:rPr>
              <a:t>、垂直线段</a:t>
            </a:r>
            <a:r>
              <a:rPr lang="en-US" altLang="zh-CN" sz="2800">
                <a:ea typeface="+mn-lt"/>
                <a:cs typeface="+mn-lt"/>
              </a:rPr>
              <a:t>             B</a:t>
            </a:r>
            <a:r>
              <a:rPr lang="zh-CN" altLang="en-US" sz="2800">
                <a:ea typeface="+mn-lt"/>
                <a:cs typeface="+mn-lt"/>
              </a:rPr>
              <a:t>、垂线</a:t>
            </a:r>
            <a:r>
              <a:rPr lang="en-US" altLang="zh-CN" sz="2800">
                <a:ea typeface="+mn-lt"/>
                <a:cs typeface="+mn-lt"/>
              </a:rPr>
              <a:t>                   C</a:t>
            </a:r>
            <a:r>
              <a:rPr lang="zh-CN" altLang="en-US" sz="2800">
                <a:ea typeface="+mn-lt"/>
                <a:cs typeface="+mn-lt"/>
              </a:rPr>
              <a:t>、线段</a:t>
            </a:r>
            <a:r>
              <a:rPr lang="en-US" altLang="zh-CN" sz="2800">
                <a:ea typeface="+mn-lt"/>
                <a:cs typeface="+mn-lt"/>
              </a:rPr>
              <a:t>  </a:t>
            </a:r>
          </a:p>
          <a:p>
            <a:pPr fontAlgn="auto">
              <a:lnSpc>
                <a:spcPct val="150000"/>
              </a:lnSpc>
            </a:pPr>
            <a:endParaRPr lang="en-US" altLang="zh-CN" sz="2800">
              <a:ea typeface="+mn-lt"/>
              <a:cs typeface="+mn-lt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ea typeface="+mn-lt"/>
                <a:cs typeface="+mn-lt"/>
              </a:rPr>
              <a:t>2</a:t>
            </a:r>
            <a:r>
              <a:rPr lang="zh-CN" altLang="en-US" sz="2800">
                <a:ea typeface="+mn-lt"/>
                <a:cs typeface="+mn-lt"/>
              </a:rPr>
              <a:t>、（      ）梯形的高与它的一条腰长度相等。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ea typeface="+mn-lt"/>
                <a:cs typeface="+mn-lt"/>
              </a:rPr>
              <a:t>A</a:t>
            </a:r>
            <a:r>
              <a:rPr lang="zh-CN" altLang="en-US" sz="2800">
                <a:ea typeface="+mn-lt"/>
                <a:cs typeface="+mn-lt"/>
              </a:rPr>
              <a:t>、等腰                   </a:t>
            </a:r>
            <a:r>
              <a:rPr lang="en-US" altLang="zh-CN" sz="2800">
                <a:ea typeface="+mn-lt"/>
                <a:cs typeface="+mn-lt"/>
              </a:rPr>
              <a:t> B</a:t>
            </a:r>
            <a:r>
              <a:rPr lang="zh-CN" altLang="en-US" sz="2800">
                <a:ea typeface="+mn-lt"/>
                <a:cs typeface="+mn-lt"/>
              </a:rPr>
              <a:t>、直角                  </a:t>
            </a:r>
            <a:r>
              <a:rPr lang="en-US" altLang="zh-CN" sz="2800">
                <a:ea typeface="+mn-lt"/>
                <a:cs typeface="+mn-lt"/>
              </a:rPr>
              <a:t> C</a:t>
            </a:r>
            <a:r>
              <a:rPr lang="zh-CN" altLang="en-US" sz="2800">
                <a:ea typeface="+mn-lt"/>
                <a:cs typeface="+mn-lt"/>
              </a:rPr>
              <a:t>、任意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40070" y="1835785"/>
            <a:ext cx="918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30350" y="3760470"/>
            <a:ext cx="918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4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8049260" y="1756410"/>
            <a:ext cx="3736340" cy="410146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一个等腰梯形，它的高是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sym typeface="+mn-ea"/>
              </a:rPr>
              <a:t>3cm,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腰是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sym typeface="+mn-ea"/>
              </a:rPr>
              <a:t>5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厘米，上底和下底分别是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sym typeface="+mn-ea"/>
              </a:rPr>
              <a:t>2cm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和</a:t>
            </a:r>
            <a:r>
              <a:rPr lang="en-US" altLang="zh-CN" sz="2800" dirty="0">
                <a:solidFill>
                  <a:schemeClr val="bg1"/>
                </a:solidFill>
                <a:ea typeface="+mn-lt"/>
                <a:sym typeface="+mn-ea"/>
              </a:rPr>
              <a:t>10cm</a:t>
            </a: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，请求出这个梯形的周长。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2760" y="2731135"/>
            <a:ext cx="75584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5x2+10+2=22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（厘米）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答：这个梯形的周长是</a:t>
            </a:r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22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68605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请在书本第</a:t>
            </a:r>
            <a:r>
              <a:rPr lang="en-US" altLang="zh-CN" sz="2800" dirty="0">
                <a:solidFill>
                  <a:schemeClr val="bg1"/>
                </a:solidFill>
              </a:rPr>
              <a:t>112</a:t>
            </a:r>
            <a:r>
              <a:rPr lang="zh-CN" altLang="en-US" sz="2800" dirty="0">
                <a:solidFill>
                  <a:schemeClr val="bg1"/>
                </a:solidFill>
              </a:rPr>
              <a:t>的方格图中设计一个你喜欢的图案，再简单交代一下你希望如何平移，最后交给你的同桌，互相挑战一下吧！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02560" y="2292350"/>
            <a:ext cx="7633335" cy="304419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在生活中，大家多多少少应该都听说并了解一点点</a:t>
            </a:r>
            <a:r>
              <a:rPr lang="en-US" altLang="zh-CN" sz="2800" dirty="0">
                <a:solidFill>
                  <a:schemeClr val="bg1"/>
                </a:solidFill>
              </a:rPr>
              <a:t>“</a:t>
            </a:r>
            <a:r>
              <a:rPr lang="zh-CN" altLang="en-US" sz="2800" dirty="0">
                <a:solidFill>
                  <a:schemeClr val="bg1"/>
                </a:solidFill>
              </a:rPr>
              <a:t>梯形</a:t>
            </a:r>
            <a:r>
              <a:rPr lang="en-US" altLang="zh-CN" sz="2800" dirty="0">
                <a:solidFill>
                  <a:schemeClr val="bg1"/>
                </a:solidFill>
              </a:rPr>
              <a:t>”</a:t>
            </a:r>
            <a:r>
              <a:rPr lang="zh-CN" altLang="en-US" sz="2800" dirty="0">
                <a:solidFill>
                  <a:schemeClr val="bg1"/>
                </a:solidFill>
              </a:rPr>
              <a:t>吧？和三角形、平行四边形相比，你觉得梯形的特征应该是怎样的呢？你能解释一下，或者比划一下吗？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154430" y="853758"/>
            <a:ext cx="539750" cy="768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9618" name="TextBox 12"/>
          <p:cNvSpPr txBox="1"/>
          <p:nvPr/>
        </p:nvSpPr>
        <p:spPr>
          <a:xfrm>
            <a:off x="1252855" y="953770"/>
            <a:ext cx="39116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solidFill>
                  <a:schemeClr val="tx2"/>
                </a:solidFill>
                <a:ea typeface="+mn-lt"/>
              </a:rPr>
              <a:t>9</a:t>
            </a:r>
          </a:p>
        </p:txBody>
      </p:sp>
      <p:sp>
        <p:nvSpPr>
          <p:cNvPr id="239619" name="矩形 14"/>
          <p:cNvSpPr/>
          <p:nvPr/>
        </p:nvSpPr>
        <p:spPr>
          <a:xfrm>
            <a:off x="3153728" y="955358"/>
            <a:ext cx="2881312" cy="2012950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4000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39620" name="矩形 19"/>
          <p:cNvSpPr/>
          <p:nvPr/>
        </p:nvSpPr>
        <p:spPr>
          <a:xfrm>
            <a:off x="6035040" y="955358"/>
            <a:ext cx="1439863" cy="2012950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4000" dirty="0">
              <a:solidFill>
                <a:srgbClr val="FFFFFF"/>
              </a:solidFill>
              <a:ea typeface="+mn-lt"/>
            </a:endParaRPr>
          </a:p>
        </p:txBody>
      </p:sp>
      <p:sp>
        <p:nvSpPr>
          <p:cNvPr id="239621" name="矩形 20"/>
          <p:cNvSpPr/>
          <p:nvPr/>
        </p:nvSpPr>
        <p:spPr>
          <a:xfrm>
            <a:off x="7474903" y="955358"/>
            <a:ext cx="1223962" cy="2012950"/>
          </a:xfrm>
          <a:prstGeom prst="rect">
            <a:avLst/>
          </a:prstGeom>
          <a:noFill/>
          <a:ln w="25400" cap="flat" cmpd="sng">
            <a:solidFill>
              <a:srgbClr val="BFBFB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4000" dirty="0">
              <a:solidFill>
                <a:srgbClr val="FFFFFF"/>
              </a:solidFill>
              <a:ea typeface="+mn-lt"/>
            </a:endParaRPr>
          </a:p>
        </p:txBody>
      </p:sp>
      <p:pic>
        <p:nvPicPr>
          <p:cNvPr id="239622" name="Picture 14" descr="C:\Users\acer\Desktop\四下 ppt 陆小蓓 (1)\4下\u7\d_p89_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226753" y="1160145"/>
            <a:ext cx="2738437" cy="1695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9623" name="Picture 15" descr="C:\Users\acer\Desktop\四下 ppt 陆小蓓 (1)\4下\u7\d_p89_2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157278" y="1068070"/>
            <a:ext cx="1152525" cy="182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9624" name="Picture 16" descr="C:\Users\acer\Desktop\四下 ppt 陆小蓓 (1)\4下\u7\d_p89_3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546340" y="991870"/>
            <a:ext cx="1084263" cy="1936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8602" name="任意多边形 1"/>
          <p:cNvSpPr/>
          <p:nvPr/>
        </p:nvSpPr>
        <p:spPr>
          <a:xfrm>
            <a:off x="3388678" y="1693545"/>
            <a:ext cx="2457450" cy="615950"/>
          </a:xfrm>
          <a:custGeom>
            <a:avLst/>
            <a:gdLst/>
            <a:ahLst/>
            <a:cxnLst>
              <a:cxn ang="0">
                <a:pos x="328612" y="14288"/>
              </a:cxn>
              <a:cxn ang="0">
                <a:pos x="2138362" y="0"/>
              </a:cxn>
              <a:cxn ang="0">
                <a:pos x="2457450" y="461963"/>
              </a:cxn>
              <a:cxn ang="0">
                <a:pos x="0" y="461963"/>
              </a:cxn>
              <a:cxn ang="0">
                <a:pos x="328612" y="14288"/>
              </a:cxn>
            </a:cxnLst>
            <a:rect l="0" t="0" r="0" b="0"/>
            <a:pathLst>
              <a:path w="2457450" h="461963">
                <a:moveTo>
                  <a:pt x="328612" y="14288"/>
                </a:moveTo>
                <a:lnTo>
                  <a:pt x="2138362" y="0"/>
                </a:lnTo>
                <a:lnTo>
                  <a:pt x="2457450" y="461963"/>
                </a:lnTo>
                <a:lnTo>
                  <a:pt x="0" y="461963"/>
                </a:lnTo>
                <a:lnTo>
                  <a:pt x="328612" y="14288"/>
                </a:lnTo>
                <a:close/>
              </a:path>
            </a:pathLst>
          </a:custGeom>
          <a:noFill/>
          <a:ln w="25400" cap="flat" cmpd="sng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3" name="任意多边形 24"/>
          <p:cNvSpPr/>
          <p:nvPr/>
        </p:nvSpPr>
        <p:spPr>
          <a:xfrm>
            <a:off x="3364865" y="3724910"/>
            <a:ext cx="2457450" cy="615950"/>
          </a:xfrm>
          <a:custGeom>
            <a:avLst/>
            <a:gdLst/>
            <a:ahLst/>
            <a:cxnLst>
              <a:cxn ang="0">
                <a:pos x="328612" y="14288"/>
              </a:cxn>
              <a:cxn ang="0">
                <a:pos x="2138362" y="0"/>
              </a:cxn>
              <a:cxn ang="0">
                <a:pos x="2457450" y="461963"/>
              </a:cxn>
              <a:cxn ang="0">
                <a:pos x="0" y="461963"/>
              </a:cxn>
              <a:cxn ang="0">
                <a:pos x="328612" y="14288"/>
              </a:cxn>
            </a:cxnLst>
            <a:rect l="0" t="0" r="0" b="0"/>
            <a:pathLst>
              <a:path w="2457450" h="461963">
                <a:moveTo>
                  <a:pt x="328612" y="14288"/>
                </a:moveTo>
                <a:lnTo>
                  <a:pt x="2138362" y="0"/>
                </a:lnTo>
                <a:lnTo>
                  <a:pt x="2457450" y="461963"/>
                </a:lnTo>
                <a:lnTo>
                  <a:pt x="0" y="461963"/>
                </a:lnTo>
                <a:lnTo>
                  <a:pt x="328612" y="14288"/>
                </a:lnTo>
                <a:close/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4" name="任意多边形 4"/>
          <p:cNvSpPr/>
          <p:nvPr/>
        </p:nvSpPr>
        <p:spPr>
          <a:xfrm>
            <a:off x="6431915" y="1899920"/>
            <a:ext cx="590550" cy="555625"/>
          </a:xfrm>
          <a:custGeom>
            <a:avLst/>
            <a:gdLst/>
            <a:ahLst/>
            <a:cxnLst>
              <a:cxn ang="0">
                <a:pos x="35719" y="7144"/>
              </a:cxn>
              <a:cxn ang="0">
                <a:pos x="0" y="416719"/>
              </a:cxn>
              <a:cxn ang="0">
                <a:pos x="590550" y="409575"/>
              </a:cxn>
              <a:cxn ang="0">
                <a:pos x="564356" y="0"/>
              </a:cxn>
              <a:cxn ang="0">
                <a:pos x="35719" y="7144"/>
              </a:cxn>
            </a:cxnLst>
            <a:rect l="0" t="0" r="0" b="0"/>
            <a:pathLst>
              <a:path w="590550" h="416719">
                <a:moveTo>
                  <a:pt x="35719" y="7144"/>
                </a:moveTo>
                <a:lnTo>
                  <a:pt x="0" y="416719"/>
                </a:lnTo>
                <a:lnTo>
                  <a:pt x="590550" y="409575"/>
                </a:lnTo>
                <a:lnTo>
                  <a:pt x="564356" y="0"/>
                </a:lnTo>
                <a:lnTo>
                  <a:pt x="35719" y="7144"/>
                </a:lnTo>
                <a:close/>
              </a:path>
            </a:pathLst>
          </a:custGeom>
          <a:noFill/>
          <a:ln w="25400" cap="flat" cmpd="sng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5" name="任意多边形 27"/>
          <p:cNvSpPr/>
          <p:nvPr/>
        </p:nvSpPr>
        <p:spPr>
          <a:xfrm>
            <a:off x="6457315" y="3756660"/>
            <a:ext cx="590550" cy="554038"/>
          </a:xfrm>
          <a:custGeom>
            <a:avLst/>
            <a:gdLst/>
            <a:ahLst/>
            <a:cxnLst>
              <a:cxn ang="0">
                <a:pos x="35719" y="7144"/>
              </a:cxn>
              <a:cxn ang="0">
                <a:pos x="0" y="416719"/>
              </a:cxn>
              <a:cxn ang="0">
                <a:pos x="590550" y="409575"/>
              </a:cxn>
              <a:cxn ang="0">
                <a:pos x="564356" y="0"/>
              </a:cxn>
              <a:cxn ang="0">
                <a:pos x="35719" y="7144"/>
              </a:cxn>
            </a:cxnLst>
            <a:rect l="0" t="0" r="0" b="0"/>
            <a:pathLst>
              <a:path w="590550" h="416719">
                <a:moveTo>
                  <a:pt x="35719" y="7144"/>
                </a:moveTo>
                <a:lnTo>
                  <a:pt x="0" y="416719"/>
                </a:lnTo>
                <a:lnTo>
                  <a:pt x="590550" y="409575"/>
                </a:lnTo>
                <a:lnTo>
                  <a:pt x="564356" y="0"/>
                </a:lnTo>
                <a:lnTo>
                  <a:pt x="35719" y="7144"/>
                </a:lnTo>
                <a:close/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6" name="任意多边形 5"/>
          <p:cNvSpPr/>
          <p:nvPr/>
        </p:nvSpPr>
        <p:spPr>
          <a:xfrm>
            <a:off x="7806690" y="1706245"/>
            <a:ext cx="577850" cy="1016000"/>
          </a:xfrm>
          <a:custGeom>
            <a:avLst/>
            <a:gdLst/>
            <a:ahLst/>
            <a:cxnLst>
              <a:cxn ang="0">
                <a:pos x="276225" y="0"/>
              </a:cxn>
              <a:cxn ang="0">
                <a:pos x="577850" y="9525"/>
              </a:cxn>
              <a:cxn ang="0">
                <a:pos x="571500" y="762000"/>
              </a:cxn>
              <a:cxn ang="0">
                <a:pos x="0" y="762000"/>
              </a:cxn>
              <a:cxn ang="0">
                <a:pos x="276225" y="0"/>
              </a:cxn>
            </a:cxnLst>
            <a:rect l="0" t="0" r="0" b="0"/>
            <a:pathLst>
              <a:path w="577850" h="762000">
                <a:moveTo>
                  <a:pt x="276225" y="0"/>
                </a:moveTo>
                <a:lnTo>
                  <a:pt x="577850" y="9525"/>
                </a:lnTo>
                <a:cubicBezTo>
                  <a:pt x="575733" y="260350"/>
                  <a:pt x="573617" y="511175"/>
                  <a:pt x="571500" y="762000"/>
                </a:cubicBezTo>
                <a:lnTo>
                  <a:pt x="0" y="762000"/>
                </a:lnTo>
                <a:lnTo>
                  <a:pt x="276225" y="0"/>
                </a:lnTo>
                <a:close/>
              </a:path>
            </a:pathLst>
          </a:custGeom>
          <a:noFill/>
          <a:ln w="25400" cap="flat" cmpd="sng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7" name="任意多边形 29"/>
          <p:cNvSpPr/>
          <p:nvPr/>
        </p:nvSpPr>
        <p:spPr>
          <a:xfrm>
            <a:off x="7760653" y="3524885"/>
            <a:ext cx="577850" cy="1016000"/>
          </a:xfrm>
          <a:custGeom>
            <a:avLst/>
            <a:gdLst/>
            <a:ahLst/>
            <a:cxnLst>
              <a:cxn ang="0">
                <a:pos x="276225" y="0"/>
              </a:cxn>
              <a:cxn ang="0">
                <a:pos x="577850" y="9525"/>
              </a:cxn>
              <a:cxn ang="0">
                <a:pos x="571500" y="762000"/>
              </a:cxn>
              <a:cxn ang="0">
                <a:pos x="0" y="762000"/>
              </a:cxn>
              <a:cxn ang="0">
                <a:pos x="276225" y="0"/>
              </a:cxn>
            </a:cxnLst>
            <a:rect l="0" t="0" r="0" b="0"/>
            <a:pathLst>
              <a:path w="577850" h="762000">
                <a:moveTo>
                  <a:pt x="276225" y="0"/>
                </a:moveTo>
                <a:lnTo>
                  <a:pt x="577850" y="9525"/>
                </a:lnTo>
                <a:cubicBezTo>
                  <a:pt x="575733" y="260350"/>
                  <a:pt x="573617" y="511175"/>
                  <a:pt x="571500" y="762000"/>
                </a:cubicBezTo>
                <a:lnTo>
                  <a:pt x="0" y="762000"/>
                </a:lnTo>
                <a:lnTo>
                  <a:pt x="276225" y="0"/>
                </a:lnTo>
                <a:close/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4000">
              <a:ea typeface="+mn-lt"/>
            </a:endParaRPr>
          </a:p>
        </p:txBody>
      </p:sp>
      <p:sp>
        <p:nvSpPr>
          <p:cNvPr id="238608" name="矩形 6"/>
          <p:cNvSpPr/>
          <p:nvPr/>
        </p:nvSpPr>
        <p:spPr>
          <a:xfrm>
            <a:off x="2811145" y="5376228"/>
            <a:ext cx="6786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000" dirty="0">
                <a:ea typeface="+mn-lt"/>
              </a:rPr>
              <a:t>像上面这样的四边形是梯形。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07" name="矩形 13"/>
          <p:cNvSpPr/>
          <p:nvPr/>
        </p:nvSpPr>
        <p:spPr>
          <a:xfrm>
            <a:off x="5944235" y="501015"/>
            <a:ext cx="4286885" cy="3054985"/>
          </a:xfrm>
          <a:prstGeom prst="rect">
            <a:avLst/>
          </a:prstGeom>
          <a:solidFill>
            <a:srgbClr val="FFFF99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 fontAlgn="auto">
              <a:lnSpc>
                <a:spcPct val="150000"/>
              </a:lnSpc>
            </a:pPr>
            <a:endParaRPr lang="zh-CN" altLang="en-US" sz="2800" dirty="0">
              <a:ea typeface="+mn-lt"/>
            </a:endParaRPr>
          </a:p>
        </p:txBody>
      </p:sp>
      <p:sp>
        <p:nvSpPr>
          <p:cNvPr id="239708" name="圆角矩形标注 14"/>
          <p:cNvSpPr/>
          <p:nvPr/>
        </p:nvSpPr>
        <p:spPr>
          <a:xfrm>
            <a:off x="6135370" y="588645"/>
            <a:ext cx="3244850" cy="1405890"/>
          </a:xfrm>
          <a:prstGeom prst="wedgeRoundRectCallout">
            <a:avLst>
              <a:gd name="adj1" fmla="val 15981"/>
              <a:gd name="adj2" fmla="val 61042"/>
              <a:gd name="adj3" fmla="val 16667"/>
            </a:avLst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一组对边平行，另一组对边不平行。</a:t>
            </a:r>
          </a:p>
        </p:txBody>
      </p:sp>
      <p:sp>
        <p:nvSpPr>
          <p:cNvPr id="239709" name="矩形 15"/>
          <p:cNvSpPr/>
          <p:nvPr/>
        </p:nvSpPr>
        <p:spPr>
          <a:xfrm>
            <a:off x="3907155" y="3553460"/>
            <a:ext cx="4194175" cy="3054985"/>
          </a:xfrm>
          <a:prstGeom prst="rect">
            <a:avLst/>
          </a:prstGeom>
          <a:solidFill>
            <a:srgbClr val="FFFF99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 fontAlgn="auto">
              <a:lnSpc>
                <a:spcPct val="150000"/>
              </a:lnSpc>
            </a:pPr>
            <a:endParaRPr lang="zh-CN" altLang="en-US" sz="2800" dirty="0">
              <a:ea typeface="+mn-lt"/>
            </a:endParaRPr>
          </a:p>
        </p:txBody>
      </p:sp>
      <p:sp>
        <p:nvSpPr>
          <p:cNvPr id="239710" name="矩形 16"/>
          <p:cNvSpPr/>
          <p:nvPr/>
        </p:nvSpPr>
        <p:spPr>
          <a:xfrm>
            <a:off x="1644015" y="486410"/>
            <a:ext cx="4300220" cy="3054985"/>
          </a:xfrm>
          <a:prstGeom prst="rect">
            <a:avLst/>
          </a:prstGeom>
          <a:solidFill>
            <a:srgbClr val="FFFF99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 fontAlgn="auto">
              <a:lnSpc>
                <a:spcPct val="150000"/>
              </a:lnSpc>
            </a:pPr>
            <a:endParaRPr lang="zh-CN" altLang="en-US" sz="2800" dirty="0">
              <a:ea typeface="+mn-lt"/>
            </a:endParaRPr>
          </a:p>
        </p:txBody>
      </p:sp>
      <p:sp>
        <p:nvSpPr>
          <p:cNvPr id="239711" name="圆角矩形标注 17"/>
          <p:cNvSpPr/>
          <p:nvPr/>
        </p:nvSpPr>
        <p:spPr>
          <a:xfrm>
            <a:off x="4229100" y="3754120"/>
            <a:ext cx="2983865" cy="1372870"/>
          </a:xfrm>
          <a:prstGeom prst="wedgeRoundRectCallout">
            <a:avLst>
              <a:gd name="adj1" fmla="val 17338"/>
              <a:gd name="adj2" fmla="val 57417"/>
              <a:gd name="adj3" fmla="val 16667"/>
            </a:avLst>
          </a:prstGeom>
          <a:solidFill>
            <a:srgbClr val="EBF1DE"/>
          </a:solidFill>
          <a:ln w="25400" cap="flat" cmpd="sng">
            <a:solidFill>
              <a:srgbClr val="77933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互相平行的一组对边长度不相等。</a:t>
            </a:r>
          </a:p>
        </p:txBody>
      </p:sp>
      <p:sp>
        <p:nvSpPr>
          <p:cNvPr id="239712" name="圆角矩形标注 20"/>
          <p:cNvSpPr/>
          <p:nvPr/>
        </p:nvSpPr>
        <p:spPr>
          <a:xfrm>
            <a:off x="2557145" y="575310"/>
            <a:ext cx="3302000" cy="1418590"/>
          </a:xfrm>
          <a:prstGeom prst="wedgeRoundRectCallout">
            <a:avLst>
              <a:gd name="adj1" fmla="val -34884"/>
              <a:gd name="adj2" fmla="val 65190"/>
              <a:gd name="adj3" fmla="val 16667"/>
            </a:avLst>
          </a:prstGeom>
          <a:solidFill>
            <a:srgbClr val="DCE6F2"/>
          </a:solidFill>
          <a:ln w="25400" cap="flat" cmpd="sng">
            <a:solidFill>
              <a:srgbClr val="8EB4E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</a:rPr>
              <a:t>梯形也是四边形，有</a:t>
            </a:r>
            <a:r>
              <a:rPr lang="en-US" altLang="zh-CN" sz="2800" dirty="0">
                <a:ea typeface="+mn-lt"/>
                <a:cs typeface="+mn-lt"/>
              </a:rPr>
              <a:t>4</a:t>
            </a:r>
            <a:r>
              <a:rPr lang="zh-CN" altLang="en-US" sz="2800" dirty="0">
                <a:ea typeface="+mn-lt"/>
                <a:cs typeface="+mn-lt"/>
              </a:rPr>
              <a:t>条边，</a:t>
            </a:r>
            <a:r>
              <a:rPr lang="en-US" altLang="zh-CN" sz="2800" dirty="0">
                <a:ea typeface="+mn-lt"/>
                <a:cs typeface="+mn-lt"/>
              </a:rPr>
              <a:t>4</a:t>
            </a:r>
            <a:r>
              <a:rPr lang="zh-CN" altLang="en-US" sz="2800" dirty="0">
                <a:ea typeface="+mn-lt"/>
                <a:cs typeface="+mn-lt"/>
              </a:rPr>
              <a:t>个角。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63330" y="4705350"/>
            <a:ext cx="29235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accent5"/>
                </a:solidFill>
              </a:rPr>
              <a:t>梯形的特征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707" grpId="0" bldLvl="0" animBg="1"/>
      <p:bldP spid="239708" grpId="0" bldLvl="0" animBg="1"/>
      <p:bldP spid="239709" grpId="0" bldLvl="0" animBg="1"/>
      <p:bldP spid="239710" grpId="0" bldLvl="0" animBg="1"/>
      <p:bldP spid="239711" grpId="0" bldLvl="0" animBg="1"/>
      <p:bldP spid="239712" grpId="0" bldLvl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矩形 1"/>
          <p:cNvSpPr/>
          <p:nvPr/>
        </p:nvSpPr>
        <p:spPr>
          <a:xfrm>
            <a:off x="395605" y="1300480"/>
            <a:ext cx="745744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ea typeface="+mn-lt"/>
              </a:rPr>
              <a:t>只有一组对边平行的四边形叫作</a:t>
            </a:r>
            <a:r>
              <a:rPr lang="zh-CN" altLang="en-US" sz="4000" dirty="0">
                <a:solidFill>
                  <a:srgbClr val="FF6699"/>
                </a:solidFill>
                <a:ea typeface="+mn-lt"/>
              </a:rPr>
              <a:t>梯形</a:t>
            </a:r>
            <a:r>
              <a:rPr lang="zh-CN" altLang="en-US" sz="4000" dirty="0">
                <a:ea typeface="+mn-lt"/>
              </a:rPr>
              <a:t>。互相平行的一组对边分别是梯形的</a:t>
            </a:r>
            <a:r>
              <a:rPr lang="zh-CN" altLang="en-US" sz="4000" dirty="0">
                <a:solidFill>
                  <a:srgbClr val="FF6699"/>
                </a:solidFill>
                <a:ea typeface="+mn-lt"/>
              </a:rPr>
              <a:t>上底</a:t>
            </a:r>
            <a:r>
              <a:rPr lang="zh-CN" altLang="en-US" sz="4000" dirty="0">
                <a:ea typeface="+mn-lt"/>
              </a:rPr>
              <a:t>和</a:t>
            </a:r>
            <a:r>
              <a:rPr lang="zh-CN" altLang="en-US" sz="4000" dirty="0">
                <a:solidFill>
                  <a:srgbClr val="FF6699"/>
                </a:solidFill>
                <a:ea typeface="+mn-lt"/>
              </a:rPr>
              <a:t>下底</a:t>
            </a:r>
            <a:r>
              <a:rPr lang="zh-CN" altLang="en-US" sz="4000" dirty="0">
                <a:ea typeface="+mn-lt"/>
              </a:rPr>
              <a:t>，不平行的一组对边是梯形的</a:t>
            </a:r>
            <a:r>
              <a:rPr lang="zh-CN" altLang="en-US" sz="4000" dirty="0">
                <a:solidFill>
                  <a:srgbClr val="FF6699"/>
                </a:solidFill>
                <a:ea typeface="+mn-lt"/>
              </a:rPr>
              <a:t>腰</a:t>
            </a:r>
            <a:r>
              <a:rPr lang="zh-CN" altLang="en-US" sz="4000" dirty="0">
                <a:ea typeface="+mn-lt"/>
              </a:rPr>
              <a:t>。</a:t>
            </a:r>
          </a:p>
        </p:txBody>
      </p:sp>
      <p:pic>
        <p:nvPicPr>
          <p:cNvPr id="240645" name="Picture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4290" y="1877060"/>
            <a:ext cx="3437890" cy="34016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6" name="Picture 10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850" y="759460"/>
            <a:ext cx="2923540" cy="31851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0648" name="圆角矩形标注 12"/>
          <p:cNvSpPr>
            <a:spLocks noChangeArrowheads="1"/>
          </p:cNvSpPr>
          <p:nvPr/>
        </p:nvSpPr>
        <p:spPr bwMode="auto">
          <a:xfrm>
            <a:off x="3672205" y="1793875"/>
            <a:ext cx="5602605" cy="1416685"/>
          </a:xfrm>
          <a:prstGeom prst="wedgeRoundRectCallout">
            <a:avLst>
              <a:gd name="adj1" fmla="val 50968"/>
              <a:gd name="adj2" fmla="val 26167"/>
              <a:gd name="adj3" fmla="val 16667"/>
            </a:avLst>
          </a:prstGeom>
          <a:solidFill>
            <a:srgbClr val="FFFF99"/>
          </a:solidFill>
          <a:ln w="25400" cmpd="sng">
            <a:solidFill>
              <a:srgbClr val="FFC000"/>
            </a:solidFill>
            <a:miter lim="800000"/>
          </a:ln>
          <a:effectLst>
            <a:outerShdw dist="50800" dir="5400000" algn="ctr" rotWithShape="0">
              <a:schemeClr val="bg1"/>
            </a:outerShdw>
          </a:effectLst>
        </p:spPr>
        <p:txBody>
          <a:bodyPr anchor="ctr"/>
          <a:lstStyle/>
          <a:p>
            <a:pPr marL="0" marR="0" lvl="0" indent="0" algn="l" defTabSz="914400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cs"/>
              </a:rPr>
              <a:t>在上面梯形的底边上任意取一点，画出这一点到它对边的垂线。</a:t>
            </a:r>
          </a:p>
        </p:txBody>
      </p:sp>
      <p:sp>
        <p:nvSpPr>
          <p:cNvPr id="240649" name="矩形 2"/>
          <p:cNvSpPr/>
          <p:nvPr/>
        </p:nvSpPr>
        <p:spPr>
          <a:xfrm>
            <a:off x="685165" y="4220845"/>
            <a:ext cx="1038479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ea typeface="+mn-lt"/>
              </a:rPr>
              <a:t>从梯形一条底边上的一点到它对边的垂直线段叫作梯形的</a:t>
            </a:r>
            <a:r>
              <a:rPr lang="zh-CN" altLang="en-US" sz="4000" dirty="0">
                <a:solidFill>
                  <a:srgbClr val="FF6699"/>
                </a:solidFill>
                <a:ea typeface="+mn-lt"/>
              </a:rPr>
              <a:t>高</a:t>
            </a:r>
            <a:r>
              <a:rPr lang="zh-CN" altLang="en-US" sz="4000" dirty="0">
                <a:ea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8" grpId="0" bldLvl="0" animBg="1"/>
      <p:bldP spid="2406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68605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请在书本第</a:t>
            </a:r>
            <a:r>
              <a:rPr lang="en-US" altLang="zh-CN" sz="2800" dirty="0">
                <a:solidFill>
                  <a:schemeClr val="bg1"/>
                </a:solidFill>
              </a:rPr>
              <a:t>112</a:t>
            </a:r>
            <a:r>
              <a:rPr lang="zh-CN" altLang="en-US" sz="2800" dirty="0">
                <a:solidFill>
                  <a:schemeClr val="bg1"/>
                </a:solidFill>
              </a:rPr>
              <a:t>的方格图中设计一个你喜欢的图案，再简单交代一下你希望如何平移，最后交给你的同桌，互相挑战一下吧！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02560" y="2292350"/>
            <a:ext cx="7633335" cy="304419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ea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</a:rPr>
              <a:t>有了初步的了解认识之后，请在</a:t>
            </a:r>
            <a:r>
              <a:rPr lang="zh-CN" altLang="en-US" sz="2800" dirty="0">
                <a:ea typeface="+mn-lt"/>
                <a:sym typeface="+mn-ea"/>
              </a:rPr>
              <a:t>方格纸上画一个你喜欢的梯形，并在小组里介绍一下，要能说出梯形的特点，指出你的梯形它的上底、下底、腰和高的长度分别是多少。</a:t>
            </a:r>
            <a:endParaRPr lang="zh-CN" altLang="en-US" sz="2800" dirty="0">
              <a:ea typeface="+mn-lt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ea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696210" y="1077595"/>
            <a:ext cx="8508365" cy="142875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你发现了吗？有些同学画的梯形比较特殊哟，我们一起来往书上看，它会特殊在哪里！</a:t>
            </a:r>
          </a:p>
        </p:txBody>
      </p:sp>
      <p:sp>
        <p:nvSpPr>
          <p:cNvPr id="241670" name="矩形 2"/>
          <p:cNvSpPr/>
          <p:nvPr/>
        </p:nvSpPr>
        <p:spPr>
          <a:xfrm>
            <a:off x="1029335" y="3362325"/>
            <a:ext cx="4572000" cy="20300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量一量右边梯形中两条腰的长度，看看它有什么特点。</a:t>
            </a:r>
            <a:endParaRPr lang="en-US" altLang="zh-CN" sz="2800" dirty="0">
              <a:ea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两腰相等的梯形是</a:t>
            </a:r>
            <a:r>
              <a:rPr lang="zh-CN" altLang="en-US" sz="2800" dirty="0">
                <a:solidFill>
                  <a:srgbClr val="FF6699"/>
                </a:solidFill>
                <a:ea typeface="+mn-lt"/>
              </a:rPr>
              <a:t>等腰梯形</a:t>
            </a:r>
            <a:r>
              <a:rPr lang="zh-CN" altLang="en-US" sz="2800" dirty="0">
                <a:ea typeface="+mn-lt"/>
              </a:rPr>
              <a:t>。</a:t>
            </a:r>
          </a:p>
        </p:txBody>
      </p:sp>
      <p:sp>
        <p:nvSpPr>
          <p:cNvPr id="241671" name="梯形 3"/>
          <p:cNvSpPr/>
          <p:nvPr/>
        </p:nvSpPr>
        <p:spPr>
          <a:xfrm>
            <a:off x="7141845" y="3570923"/>
            <a:ext cx="2592388" cy="1536700"/>
          </a:xfrm>
          <a:custGeom>
            <a:avLst/>
            <a:gdLst/>
            <a:ahLst/>
            <a:cxnLst>
              <a:cxn ang="0">
                <a:pos x="0" y="1152525"/>
              </a:cxn>
              <a:cxn ang="0">
                <a:pos x="831662" y="0"/>
              </a:cxn>
              <a:cxn ang="0">
                <a:pos x="1760726" y="0"/>
              </a:cxn>
              <a:cxn ang="0">
                <a:pos x="2592388" y="1152525"/>
              </a:cxn>
            </a:cxnLst>
            <a:rect l="0" t="0" r="0" b="0"/>
            <a:pathLst>
              <a:path w="2592388" h="1152525">
                <a:moveTo>
                  <a:pt x="0" y="1152525"/>
                </a:moveTo>
                <a:lnTo>
                  <a:pt x="831662" y="0"/>
                </a:lnTo>
                <a:lnTo>
                  <a:pt x="1760726" y="0"/>
                </a:lnTo>
                <a:lnTo>
                  <a:pt x="2592388" y="1152525"/>
                </a:lnTo>
                <a:close/>
              </a:path>
            </a:pathLst>
          </a:custGeom>
          <a:noFill/>
          <a:ln w="254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lnSpc>
                <a:spcPct val="150000"/>
              </a:lnSpc>
            </a:pPr>
            <a:endParaRPr lang="zh-CN" altLang="en-US" sz="2800">
              <a:ea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48460" y="5636260"/>
            <a:ext cx="8508365" cy="85090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画出的</a:t>
            </a: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“</a:t>
            </a: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喜欢的梯形</a:t>
            </a: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”</a:t>
            </a: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是等腰梯形的同学挥挥手</a:t>
            </a:r>
            <a:r>
              <a:rPr lang="en-US" altLang="zh-CN" sz="2800" dirty="0">
                <a:solidFill>
                  <a:schemeClr val="bg1"/>
                </a:solidFill>
                <a:latin typeface="+mn-ea"/>
                <a:sym typeface="+mn-ea"/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1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宽屏</PresentationFormat>
  <Paragraphs>95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楷体</vt:lpstr>
      <vt:lpstr>宋体</vt:lpstr>
      <vt:lpstr>微软雅黑</vt:lpstr>
      <vt:lpstr>Arial</vt:lpstr>
      <vt:lpstr>Calibri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2023-01-16T17:02:47Z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9AA9643C080748BDB62BEB278D1E7B56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