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21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10DA829-9022-47CD-9C0D-3B10F72778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A212ED5-F5E5-430C-8572-813A7E3950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957607-7923-46D3-9DA4-89E5EAE3965D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54BC42-5438-4FC6-A6BD-0D5CE1EB1A9C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D26465-262A-49C7-B68C-6B0AF326E6D9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AECC89-FA38-47BE-B46E-F5015A24BFDA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20F9F7-81AA-4EC5-B3BC-CF018D5DFDE2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15E14A-4CC6-45D5-B030-2EADFB4861DF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2F0798-126C-409B-B4B5-CC7CB204277A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269FFE-C6D2-42EA-829C-09FF9086BA3D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B5FFE5-1498-4515-A9FE-2137CEB82ECF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5265-5D43-4106-86C5-92BCF14FC2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A405-559A-4E2B-908A-70BEC09E59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8984-7EE7-4660-8911-DFD4D9C06B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CD6F-69FD-4C35-B882-54ED656E0C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8870-2315-45F8-BF43-608BEC820C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60A0-B8BA-4973-A22D-A4BB8DFB44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7F69-84BD-48E9-9F9E-1943487D3C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26ED-6870-4B8E-8C79-4E9033D43F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D738F-6ADB-49D1-A778-EAF702FCEB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FD921-C3C1-4B07-BE1E-1DEEA67A13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A02C-7109-4EB3-BC4E-0042045D6E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638" y="6605588"/>
            <a:ext cx="2133600" cy="16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76938" y="6594475"/>
            <a:ext cx="2895600" cy="16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65513" y="6613525"/>
            <a:ext cx="2133600" cy="16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41EA67-B862-4D4B-905C-D07BFEF1A2E9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6150" name="Picture 69" descr="09_back_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0" y="573088"/>
            <a:ext cx="2076450" cy="5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1"/>
          <p:cNvSpPr>
            <a:spLocks noChangeArrowheads="1"/>
          </p:cNvSpPr>
          <p:nvPr/>
        </p:nvSpPr>
        <p:spPr bwMode="auto">
          <a:xfrm>
            <a:off x="228600" y="561975"/>
            <a:ext cx="8686800" cy="5915025"/>
          </a:xfrm>
          <a:prstGeom prst="rect">
            <a:avLst/>
          </a:prstGeom>
          <a:noFill/>
          <a:ln w="2857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TW" altLang="en-US">
              <a:latin typeface="Arial" panose="020B0604020202020204" pitchFamily="34" charset="0"/>
              <a:ea typeface="PMingLiU" pitchFamily="18" charset="-120"/>
            </a:endParaRPr>
          </a:p>
        </p:txBody>
      </p:sp>
      <p:pic>
        <p:nvPicPr>
          <p:cNvPr id="6152" name="Picture 74" descr="09_ico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02300" y="238125"/>
            <a:ext cx="622300" cy="760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4724400" cy="563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 b="1">
          <a:solidFill>
            <a:schemeClr val="tx2"/>
          </a:solidFill>
          <a:latin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latin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b="1">
          <a:solidFill>
            <a:schemeClr val="tx2"/>
          </a:solidFill>
          <a:latin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2357437" y="980728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冀教版小学数学五年级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288158" y="2132855"/>
            <a:ext cx="85010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8800" b="1" dirty="0">
                <a:latin typeface="汉仪中宋简" pitchFamily="49" charset="-122"/>
                <a:ea typeface="汉仪中宋简" pitchFamily="49" charset="-122"/>
              </a:rPr>
              <a:t>密  </a:t>
            </a:r>
            <a:r>
              <a:rPr lang="zh-CN" altLang="en-US" sz="8800" b="1" dirty="0" smtClean="0">
                <a:latin typeface="汉仪中宋简" pitchFamily="49" charset="-122"/>
                <a:ea typeface="汉仪中宋简" pitchFamily="49" charset="-122"/>
              </a:rPr>
              <a:t>铺</a:t>
            </a:r>
            <a:endParaRPr lang="zh-CN" altLang="en-US" sz="8800" b="1" dirty="0">
              <a:latin typeface="汉仪中宋简" pitchFamily="49" charset="-122"/>
              <a:ea typeface="汉仪中宋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94547" y="578514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85750" y="1541463"/>
            <a:ext cx="855345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经历欣赏密铺图案、用图形密铺以及探究密铺奥秘的过程。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知道什么叫密铺，了解哪些图形可以密铺以及密铺的特点。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积极参加数学活动，获得探索密铺奥秘的愉快体验，发展合理推理能力和空间观念。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971800" y="71755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密铺。</a:t>
            </a:r>
          </a:p>
        </p:txBody>
      </p:sp>
      <p:pic>
        <p:nvPicPr>
          <p:cNvPr id="15364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9213" y="2109788"/>
            <a:ext cx="65055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86000" y="4987925"/>
            <a:ext cx="5072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观察图片，有哪些特点？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43188" y="857250"/>
            <a:ext cx="4000500" cy="1028700"/>
          </a:xfrm>
        </p:spPr>
        <p:txBody>
          <a:bodyPr/>
          <a:lstStyle/>
          <a:p>
            <a:pPr algn="l"/>
            <a:r>
              <a:rPr lang="zh-CN" altLang="en-US" sz="4800" b="1" dirty="0" smtClean="0">
                <a:latin typeface="楷体_GB2312" pitchFamily="49" charset="-122"/>
                <a:ea typeface="楷体_GB2312" pitchFamily="49" charset="-122"/>
              </a:rPr>
              <a:t>密铺的特点</a:t>
            </a:r>
          </a:p>
        </p:txBody>
      </p:sp>
      <p:sp>
        <p:nvSpPr>
          <p:cNvPr id="16387" name="Rectangle 3"/>
          <p:cNvSpPr txBox="1">
            <a:spLocks noRot="1" noChangeArrowheads="1"/>
          </p:cNvSpPr>
          <p:nvPr/>
        </p:nvSpPr>
        <p:spPr bwMode="auto">
          <a:xfrm>
            <a:off x="304800" y="1981200"/>
            <a:ext cx="854075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）用一种或几种全等图形进行拼接。</a:t>
            </a:r>
            <a:endParaRPr lang="en-US" altLang="zh-CN" sz="36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）拼接处不留空隙、不重叠。</a:t>
            </a:r>
            <a:endParaRPr lang="en-US" altLang="zh-CN" sz="36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）能连续铺成一片。</a:t>
            </a:r>
            <a:endParaRPr lang="en-US" altLang="zh-CN" sz="36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zh-CN" sz="36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密铺。</a:t>
            </a:r>
          </a:p>
        </p:txBody>
      </p:sp>
      <p:pic>
        <p:nvPicPr>
          <p:cNvPr id="17412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9213" y="2109788"/>
            <a:ext cx="65055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图片1.png"/>
          <p:cNvPicPr>
            <a:picLocks noChangeAspect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4357688" y="785813"/>
            <a:ext cx="45910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28625" y="5000625"/>
            <a:ext cx="83581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无论是什么形状的地砖，只要可以将一块地面的中间既不留空隙，也不重叠铺满，就是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密铺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14313" y="8445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用下面的图形可以密铺吗？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000125" y="1643063"/>
            <a:ext cx="73247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571625" y="4643438"/>
            <a:ext cx="5929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一起动手试一试吧！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357313"/>
            <a:ext cx="3133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1143000"/>
            <a:ext cx="30575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3500438"/>
            <a:ext cx="2714625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143000" y="5214938"/>
            <a:ext cx="73580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结论：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用等边三角形和正六边形可以密铺，用正八边形不能密铺。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8"/>
          <p:cNvGrpSpPr/>
          <p:nvPr/>
        </p:nvGrpSpPr>
        <p:grpSpPr bwMode="auto">
          <a:xfrm>
            <a:off x="2143125" y="1785938"/>
            <a:ext cx="4629150" cy="2286000"/>
            <a:chOff x="714348" y="2240775"/>
            <a:chExt cx="6343673" cy="3233706"/>
          </a:xfrm>
        </p:grpSpPr>
        <p:pic>
          <p:nvPicPr>
            <p:cNvPr id="20489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4348" y="2240775"/>
              <a:ext cx="3133725" cy="155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0" name="Picture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000496" y="2428868"/>
              <a:ext cx="3057525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1" name="Picture 4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000100" y="3929066"/>
              <a:ext cx="2714644" cy="154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143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小组合作，分别计算着三种图形一个内角的度数，探究密铺的奥秘。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57188" y="4071938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等边三角形：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每个角的度数都是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60°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747713" y="4656138"/>
            <a:ext cx="8429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正六边形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：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6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×180°÷6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120°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25488" y="5227638"/>
            <a:ext cx="8429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正八边形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：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8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×180°÷8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135°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57188" y="5786438"/>
            <a:ext cx="8429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一个正多边形，如果几个角能组成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360°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，那么这个图形就能密铺。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57188" y="2636838"/>
            <a:ext cx="83581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）正八边形地砖和哪种瓷砖配合使用，就能密铺？</a:t>
            </a:r>
          </a:p>
        </p:txBody>
      </p:sp>
      <p:pic>
        <p:nvPicPr>
          <p:cNvPr id="21508" name="图片 5" descr="抠图、议一议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857250"/>
            <a:ext cx="23955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357188" y="4260850"/>
            <a:ext cx="8358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）平行四边形可以密铺吗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？ 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炫光按钮 3">
      <a:dk1>
        <a:srgbClr val="522438"/>
      </a:dk1>
      <a:lt1>
        <a:srgbClr val="FFFFFF"/>
      </a:lt1>
      <a:dk2>
        <a:srgbClr val="000000"/>
      </a:dk2>
      <a:lt2>
        <a:srgbClr val="DDDDDD"/>
      </a:lt2>
      <a:accent1>
        <a:srgbClr val="34967C"/>
      </a:accent1>
      <a:accent2>
        <a:srgbClr val="DB944D"/>
      </a:accent2>
      <a:accent3>
        <a:srgbClr val="FFFFFF"/>
      </a:accent3>
      <a:accent4>
        <a:srgbClr val="451D2E"/>
      </a:accent4>
      <a:accent5>
        <a:srgbClr val="AEC9BF"/>
      </a:accent5>
      <a:accent6>
        <a:srgbClr val="C68645"/>
      </a:accent6>
      <a:hlink>
        <a:srgbClr val="AABE72"/>
      </a:hlink>
      <a:folHlink>
        <a:srgbClr val="BCC8AC"/>
      </a:folHlink>
    </a:clrScheme>
    <a:fontScheme name="炫光按钮">
      <a:majorFont>
        <a:latin typeface="Verdana"/>
        <a:ea typeface="宋体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炫光按钮 1">
        <a:dk1>
          <a:srgbClr val="2A4C41"/>
        </a:dk1>
        <a:lt1>
          <a:srgbClr val="FFFFFF"/>
        </a:lt1>
        <a:dk2>
          <a:srgbClr val="000000"/>
        </a:dk2>
        <a:lt2>
          <a:srgbClr val="DDDDDD"/>
        </a:lt2>
        <a:accent1>
          <a:srgbClr val="AB791F"/>
        </a:accent1>
        <a:accent2>
          <a:srgbClr val="BDC761"/>
        </a:accent2>
        <a:accent3>
          <a:srgbClr val="FFFFFF"/>
        </a:accent3>
        <a:accent4>
          <a:srgbClr val="224036"/>
        </a:accent4>
        <a:accent5>
          <a:srgbClr val="D2BEAB"/>
        </a:accent5>
        <a:accent6>
          <a:srgbClr val="ABB457"/>
        </a:accent6>
        <a:hlink>
          <a:srgbClr val="76B4BA"/>
        </a:hlink>
        <a:folHlink>
          <a:srgbClr val="92C4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光按钮 2">
        <a:dk1>
          <a:srgbClr val="2A487E"/>
        </a:dk1>
        <a:lt1>
          <a:srgbClr val="FFFFFF"/>
        </a:lt1>
        <a:dk2>
          <a:srgbClr val="000000"/>
        </a:dk2>
        <a:lt2>
          <a:srgbClr val="DDDDDD"/>
        </a:lt2>
        <a:accent1>
          <a:srgbClr val="508ED2"/>
        </a:accent1>
        <a:accent2>
          <a:srgbClr val="B17FD7"/>
        </a:accent2>
        <a:accent3>
          <a:srgbClr val="FFFFFF"/>
        </a:accent3>
        <a:accent4>
          <a:srgbClr val="223C6B"/>
        </a:accent4>
        <a:accent5>
          <a:srgbClr val="B3C6E5"/>
        </a:accent5>
        <a:accent6>
          <a:srgbClr val="A072C3"/>
        </a:accent6>
        <a:hlink>
          <a:srgbClr val="64CCC0"/>
        </a:hlink>
        <a:folHlink>
          <a:srgbClr val="D6D4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光按钮 3">
        <a:dk1>
          <a:srgbClr val="522438"/>
        </a:dk1>
        <a:lt1>
          <a:srgbClr val="FFFFFF"/>
        </a:lt1>
        <a:dk2>
          <a:srgbClr val="000000"/>
        </a:dk2>
        <a:lt2>
          <a:srgbClr val="DDDDDD"/>
        </a:lt2>
        <a:accent1>
          <a:srgbClr val="34967C"/>
        </a:accent1>
        <a:accent2>
          <a:srgbClr val="DB944D"/>
        </a:accent2>
        <a:accent3>
          <a:srgbClr val="FFFFFF"/>
        </a:accent3>
        <a:accent4>
          <a:srgbClr val="451D2E"/>
        </a:accent4>
        <a:accent5>
          <a:srgbClr val="AEC9BF"/>
        </a:accent5>
        <a:accent6>
          <a:srgbClr val="C68645"/>
        </a:accent6>
        <a:hlink>
          <a:srgbClr val="AABE72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322</Words>
  <Application>Microsoft Office PowerPoint</Application>
  <PresentationFormat>全屏显示(4:3)</PresentationFormat>
  <Paragraphs>41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PMingLiU</vt:lpstr>
      <vt:lpstr>汉仪中宋简</vt:lpstr>
      <vt:lpstr>楷体_GB2312</vt:lpstr>
      <vt:lpstr>宋体</vt:lpstr>
      <vt:lpstr>微软雅黑</vt:lpstr>
      <vt:lpstr>Arial</vt:lpstr>
      <vt:lpstr>Calibri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密铺的特点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2014-12-18T07:13:00Z</dcterms:created>
  <dcterms:modified xsi:type="dcterms:W3CDTF">2023-01-16T17:03:04Z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4EC786EB6B984C608340B9CA59DC228F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