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60" r:id="rId4"/>
    <p:sldId id="259" r:id="rId5"/>
    <p:sldId id="362" r:id="rId6"/>
    <p:sldId id="361" r:id="rId7"/>
    <p:sldId id="330" r:id="rId8"/>
    <p:sldId id="339" r:id="rId9"/>
    <p:sldId id="332" r:id="rId10"/>
    <p:sldId id="345" r:id="rId11"/>
    <p:sldId id="265" r:id="rId12"/>
    <p:sldId id="337" r:id="rId13"/>
    <p:sldId id="363" r:id="rId14"/>
    <p:sldId id="335" r:id="rId15"/>
    <p:sldId id="271" r:id="rId16"/>
    <p:sldId id="359" r:id="rId17"/>
    <p:sldId id="272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C80"/>
    <a:srgbClr val="FFF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3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DA893-2857-4900-AFE5-AD49044089F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29156-4D92-443C-8FFF-DFB6FE13A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92978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复式统计图 复式条形统计图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51352" y="2269346"/>
            <a:ext cx="1425711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2195736" y="1093480"/>
            <a:ext cx="5202324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爱护眼</a:t>
            </a:r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睛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式统计图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1379723" y="1093480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27" name="矩形 26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30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青岛版  数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学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五年级  下册</a:t>
                </a:r>
              </a:p>
            </p:txBody>
          </p:sp>
          <p:cxnSp>
            <p:nvCxnSpPr>
              <p:cNvPr id="31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矩形 31"/>
          <p:cNvSpPr/>
          <p:nvPr/>
        </p:nvSpPr>
        <p:spPr>
          <a:xfrm>
            <a:off x="3319568" y="434115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689474" y="934641"/>
            <a:ext cx="3402806" cy="3187304"/>
            <a:chOff x="0" y="0"/>
            <a:chExt cx="2858" cy="2677"/>
          </a:xfrm>
        </p:grpSpPr>
        <p:sp>
          <p:nvSpPr>
            <p:cNvPr id="10320" name="Text Box 99"/>
            <p:cNvSpPr txBox="1">
              <a:spLocks noChangeArrowheads="1"/>
            </p:cNvSpPr>
            <p:nvPr/>
          </p:nvSpPr>
          <p:spPr bwMode="auto">
            <a:xfrm>
              <a:off x="0" y="182"/>
              <a:ext cx="6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1pPr>
              <a:lvl2pPr marL="742950" indent="-28575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2pPr>
              <a:lvl3pPr marL="11430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3pPr>
              <a:lvl4pPr marL="16002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4pPr>
              <a:lvl5pPr marL="20574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zh-CN" altLang="en-US" sz="900" b="1">
                  <a:latin typeface="楷体" panose="02010609060101010101" pitchFamily="49" charset="-122"/>
                  <a:ea typeface="楷体" panose="02010609060101010101" pitchFamily="49" charset="-122"/>
                </a:rPr>
                <a:t>人数（人）</a:t>
              </a:r>
            </a:p>
          </p:txBody>
        </p:sp>
        <p:grpSp>
          <p:nvGrpSpPr>
            <p:cNvPr id="10321" name="Group 4"/>
            <p:cNvGrpSpPr/>
            <p:nvPr/>
          </p:nvGrpSpPr>
          <p:grpSpPr bwMode="auto">
            <a:xfrm>
              <a:off x="22" y="0"/>
              <a:ext cx="2836" cy="2677"/>
              <a:chOff x="0" y="0"/>
              <a:chExt cx="2836" cy="2677"/>
            </a:xfrm>
          </p:grpSpPr>
          <p:grpSp>
            <p:nvGrpSpPr>
              <p:cNvPr id="10322" name="Group 5"/>
              <p:cNvGrpSpPr/>
              <p:nvPr/>
            </p:nvGrpSpPr>
            <p:grpSpPr bwMode="auto">
              <a:xfrm>
                <a:off x="104" y="0"/>
                <a:ext cx="2732" cy="2677"/>
                <a:chOff x="0" y="0"/>
                <a:chExt cx="2732" cy="2677"/>
              </a:xfrm>
            </p:grpSpPr>
            <p:sp>
              <p:nvSpPr>
                <p:cNvPr id="10329" name="Line 68"/>
                <p:cNvSpPr>
                  <a:spLocks noChangeShapeType="1"/>
                </p:cNvSpPr>
                <p:nvPr/>
              </p:nvSpPr>
              <p:spPr bwMode="auto">
                <a:xfrm>
                  <a:off x="84" y="2319"/>
                  <a:ext cx="2438" cy="0"/>
                </a:xfrm>
                <a:prstGeom prst="line">
                  <a:avLst/>
                </a:prstGeom>
                <a:noFill/>
                <a:ln w="25400">
                  <a:solidFill>
                    <a:srgbClr val="00CCFF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grpSp>
              <p:nvGrpSpPr>
                <p:cNvPr id="10330" name="Group 7"/>
                <p:cNvGrpSpPr/>
                <p:nvPr/>
              </p:nvGrpSpPr>
              <p:grpSpPr bwMode="auto">
                <a:xfrm>
                  <a:off x="0" y="0"/>
                  <a:ext cx="2732" cy="2677"/>
                  <a:chOff x="0" y="0"/>
                  <a:chExt cx="2732" cy="2677"/>
                </a:xfrm>
              </p:grpSpPr>
              <p:sp>
                <p:nvSpPr>
                  <p:cNvPr id="10331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345" y="511"/>
                    <a:ext cx="0" cy="1823"/>
                  </a:xfrm>
                  <a:prstGeom prst="line">
                    <a:avLst/>
                  </a:prstGeom>
                  <a:noFill/>
                  <a:ln w="25400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grpSp>
                <p:nvGrpSpPr>
                  <p:cNvPr id="10332" name="Group 9"/>
                  <p:cNvGrpSpPr/>
                  <p:nvPr/>
                </p:nvGrpSpPr>
                <p:grpSpPr bwMode="auto">
                  <a:xfrm>
                    <a:off x="0" y="0"/>
                    <a:ext cx="2732" cy="2677"/>
                    <a:chOff x="0" y="0"/>
                    <a:chExt cx="2732" cy="2677"/>
                  </a:xfrm>
                </p:grpSpPr>
                <p:sp>
                  <p:nvSpPr>
                    <p:cNvPr id="10333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4" y="289"/>
                      <a:ext cx="0" cy="203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CCFF"/>
                      </a:solidFill>
                      <a:rou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350"/>
                    </a:p>
                  </p:txBody>
                </p:sp>
                <p:grpSp>
                  <p:nvGrpSpPr>
                    <p:cNvPr id="10334" name="Group 11"/>
                    <p:cNvGrpSpPr/>
                    <p:nvPr/>
                  </p:nvGrpSpPr>
                  <p:grpSpPr bwMode="auto">
                    <a:xfrm>
                      <a:off x="0" y="0"/>
                      <a:ext cx="2732" cy="2677"/>
                      <a:chOff x="0" y="0"/>
                      <a:chExt cx="2732" cy="2677"/>
                    </a:xfrm>
                  </p:grpSpPr>
                  <p:grpSp>
                    <p:nvGrpSpPr>
                      <p:cNvPr id="10335" name="Group 111"/>
                      <p:cNvGrpSpPr/>
                      <p:nvPr/>
                    </p:nvGrpSpPr>
                    <p:grpSpPr bwMode="auto">
                      <a:xfrm>
                        <a:off x="97" y="518"/>
                        <a:ext cx="2242" cy="1724"/>
                        <a:chOff x="0" y="0"/>
                        <a:chExt cx="2242" cy="1690"/>
                      </a:xfrm>
                    </p:grpSpPr>
                    <p:sp>
                      <p:nvSpPr>
                        <p:cNvPr id="10339" name="Line 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690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40" name="Line 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622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41" name="Lin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554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42" name="Line 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484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43" name="Line 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415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44" name="Line 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346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45" name="Line 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277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46" name="Line 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206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47" name="Line 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136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48" name="Line 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064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49" name="Line 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993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50" name="Line 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923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51" name="Line 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851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52" name="Line 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781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53" name="Line 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709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54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639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55" name="Lin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569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56" name="Line 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497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57" name="Line 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427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3" name="Line 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355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4" name="Line 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284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60" name="Line 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212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61" name="Line 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42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10362" name="Line 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72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5" name="Line 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0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</p:grpSp>
                  <p:sp>
                    <p:nvSpPr>
                      <p:cNvPr id="10336" name="Text Box 9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8" y="2411"/>
                        <a:ext cx="2270" cy="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1pPr>
                        <a:lvl2pPr marL="742950" indent="-28575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2pPr>
                        <a:lvl3pPr marL="11430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3pPr>
                        <a:lvl4pPr marL="16002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4pPr>
                        <a:lvl5pPr marL="20574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9pPr>
                      </a:lstStyle>
                      <a:p>
                        <a:pPr algn="l" eaLnBrk="1" hangingPunct="1">
                          <a:spcBef>
                            <a:spcPct val="50000"/>
                          </a:spcBef>
                        </a:pPr>
                        <a:r>
                          <a:rPr lang="en-US" altLang="zh-CN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7</a:t>
                        </a:r>
                        <a:r>
                          <a:rPr lang="zh-CN" altLang="en-US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岁以下 </a:t>
                        </a:r>
                        <a:r>
                          <a:rPr lang="en-US" altLang="zh-CN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7</a:t>
                        </a:r>
                        <a:r>
                          <a:rPr lang="en-US" altLang="zh-CN" sz="900" b="1">
                            <a:ea typeface="楷体" panose="02010609060101010101" pitchFamily="49" charset="-122"/>
                          </a:rPr>
                          <a:t>～</a:t>
                        </a:r>
                        <a:r>
                          <a:rPr lang="en-US" altLang="zh-CN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9</a:t>
                        </a:r>
                        <a:r>
                          <a:rPr lang="zh-CN" altLang="en-US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岁  </a:t>
                        </a:r>
                        <a:r>
                          <a:rPr lang="en-US" altLang="zh-CN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10</a:t>
                        </a:r>
                        <a:r>
                          <a:rPr lang="en-US" altLang="zh-CN" sz="900" b="1">
                            <a:ea typeface="楷体" panose="02010609060101010101" pitchFamily="49" charset="-122"/>
                          </a:rPr>
                          <a:t>～</a:t>
                        </a:r>
                        <a:r>
                          <a:rPr lang="en-US" altLang="zh-CN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12</a:t>
                        </a:r>
                        <a:r>
                          <a:rPr lang="zh-CN" altLang="en-US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岁   </a:t>
                        </a:r>
                        <a:r>
                          <a:rPr lang="en-US" altLang="zh-CN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13</a:t>
                        </a:r>
                        <a:r>
                          <a:rPr lang="en-US" altLang="zh-CN" sz="900" b="1">
                            <a:ea typeface="楷体" panose="02010609060101010101" pitchFamily="49" charset="-122"/>
                          </a:rPr>
                          <a:t>～</a:t>
                        </a:r>
                        <a:r>
                          <a:rPr lang="en-US" altLang="zh-CN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15</a:t>
                        </a:r>
                        <a:r>
                          <a:rPr lang="zh-CN" altLang="en-US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岁 </a:t>
                        </a:r>
                        <a:r>
                          <a:rPr lang="en-US" altLang="zh-CN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15</a:t>
                        </a:r>
                        <a:r>
                          <a:rPr lang="zh-CN" altLang="en-US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岁以上</a:t>
                        </a:r>
                      </a:p>
                    </p:txBody>
                  </p:sp>
                  <p:sp>
                    <p:nvSpPr>
                      <p:cNvPr id="10337" name="Text Box 9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96" y="2367"/>
                        <a:ext cx="336" cy="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1pPr>
                        <a:lvl2pPr marL="742950" indent="-28575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2pPr>
                        <a:lvl3pPr marL="11430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3pPr>
                        <a:lvl4pPr marL="16002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4pPr>
                        <a:lvl5pPr marL="20574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9pPr>
                      </a:lstStyle>
                      <a:p>
                        <a:pPr algn="l" eaLnBrk="1" hangingPunct="1">
                          <a:spcBef>
                            <a:spcPct val="50000"/>
                          </a:spcBef>
                        </a:pPr>
                        <a:r>
                          <a:rPr lang="zh-CN" altLang="en-US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年龄</a:t>
                        </a:r>
                      </a:p>
                    </p:txBody>
                  </p:sp>
                  <p:sp>
                    <p:nvSpPr>
                      <p:cNvPr id="10338" name="Text Box 1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2550" cy="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1pPr>
                        <a:lvl2pPr marL="742950" indent="-28575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2pPr>
                        <a:lvl3pPr marL="11430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3pPr>
                        <a:lvl4pPr marL="16002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4pPr>
                        <a:lvl5pPr marL="20574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9pPr>
                      </a:lstStyle>
                      <a:p>
                        <a:pPr algn="l" eaLnBrk="1" hangingPunct="1">
                          <a:lnSpc>
                            <a:spcPct val="95000"/>
                          </a:lnSpc>
                        </a:pPr>
                        <a:r>
                          <a:rPr lang="zh-CN" altLang="en-US" sz="135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    </a:t>
                        </a:r>
                        <a:r>
                          <a:rPr lang="zh-CN" altLang="en-US" sz="12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家长开始患近视的年龄统计图</a:t>
                        </a:r>
                      </a:p>
                      <a:p>
                        <a:pPr algn="l" eaLnBrk="1" hangingPunct="1">
                          <a:lnSpc>
                            <a:spcPct val="95000"/>
                          </a:lnSpc>
                        </a:pPr>
                        <a:r>
                          <a:rPr lang="zh-CN" altLang="en-US" sz="12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                       </a:t>
                        </a:r>
                        <a:r>
                          <a:rPr lang="en-US" altLang="zh-CN" sz="12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2012</a:t>
                        </a:r>
                        <a:r>
                          <a:rPr lang="zh-CN" altLang="en-US" sz="12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年</a:t>
                        </a:r>
                        <a:r>
                          <a:rPr lang="en-US" altLang="zh-CN" sz="12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4</a:t>
                        </a:r>
                        <a:r>
                          <a:rPr lang="zh-CN" altLang="en-US" sz="12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月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10323" name="Text Box 102"/>
              <p:cNvSpPr txBox="1">
                <a:spLocks noChangeArrowheads="1"/>
              </p:cNvSpPr>
              <p:nvPr/>
            </p:nvSpPr>
            <p:spPr bwMode="auto">
              <a:xfrm>
                <a:off x="7" y="1543"/>
                <a:ext cx="25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</a:p>
            </p:txBody>
          </p:sp>
          <p:sp>
            <p:nvSpPr>
              <p:cNvPr id="10324" name="Text Box 104"/>
              <p:cNvSpPr txBox="1">
                <a:spLocks noChangeArrowheads="1"/>
              </p:cNvSpPr>
              <p:nvPr/>
            </p:nvSpPr>
            <p:spPr bwMode="auto">
              <a:xfrm>
                <a:off x="7" y="441"/>
                <a:ext cx="25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25</a:t>
                </a:r>
              </a:p>
            </p:txBody>
          </p:sp>
          <p:sp>
            <p:nvSpPr>
              <p:cNvPr id="10325" name="Text Box 105"/>
              <p:cNvSpPr txBox="1">
                <a:spLocks noChangeArrowheads="1"/>
              </p:cNvSpPr>
              <p:nvPr/>
            </p:nvSpPr>
            <p:spPr bwMode="auto">
              <a:xfrm>
                <a:off x="0" y="813"/>
                <a:ext cx="25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20</a:t>
                </a:r>
              </a:p>
            </p:txBody>
          </p:sp>
          <p:sp>
            <p:nvSpPr>
              <p:cNvPr id="10326" name="Text Box 100"/>
              <p:cNvSpPr txBox="1">
                <a:spLocks noChangeArrowheads="1"/>
              </p:cNvSpPr>
              <p:nvPr/>
            </p:nvSpPr>
            <p:spPr bwMode="auto">
              <a:xfrm>
                <a:off x="20" y="1904"/>
                <a:ext cx="25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</a:p>
            </p:txBody>
          </p:sp>
          <p:sp>
            <p:nvSpPr>
              <p:cNvPr id="10327" name="Text Box 101"/>
              <p:cNvSpPr txBox="1">
                <a:spLocks noChangeArrowheads="1"/>
              </p:cNvSpPr>
              <p:nvPr/>
            </p:nvSpPr>
            <p:spPr bwMode="auto">
              <a:xfrm>
                <a:off x="20" y="2233"/>
                <a:ext cx="25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0</a:t>
                </a:r>
              </a:p>
            </p:txBody>
          </p:sp>
          <p:sp>
            <p:nvSpPr>
              <p:cNvPr id="10328" name="Text Box 103"/>
              <p:cNvSpPr txBox="1">
                <a:spLocks noChangeArrowheads="1"/>
              </p:cNvSpPr>
              <p:nvPr/>
            </p:nvSpPr>
            <p:spPr bwMode="auto">
              <a:xfrm>
                <a:off x="7" y="1180"/>
                <a:ext cx="25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</a:p>
            </p:txBody>
          </p:sp>
        </p:grpSp>
      </p:grpSp>
      <p:sp>
        <p:nvSpPr>
          <p:cNvPr id="10287" name="AutoShape 124"/>
          <p:cNvSpPr>
            <a:spLocks noChangeArrowheads="1"/>
          </p:cNvSpPr>
          <p:nvPr/>
        </p:nvSpPr>
        <p:spPr bwMode="auto">
          <a:xfrm>
            <a:off x="2204763" y="4222272"/>
            <a:ext cx="5149221" cy="485775"/>
          </a:xfrm>
          <a:prstGeom prst="wedgeRectCallout">
            <a:avLst>
              <a:gd name="adj1" fmla="val -51931"/>
              <a:gd name="adj2" fmla="val 31370"/>
            </a:avLst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这样的统计图是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复式条形统计图。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Group 50"/>
          <p:cNvGrpSpPr/>
          <p:nvPr/>
        </p:nvGrpSpPr>
        <p:grpSpPr bwMode="auto">
          <a:xfrm>
            <a:off x="428351" y="937023"/>
            <a:ext cx="3738563" cy="3107531"/>
            <a:chOff x="0" y="0"/>
            <a:chExt cx="3140" cy="2610"/>
          </a:xfrm>
        </p:grpSpPr>
        <p:sp>
          <p:nvSpPr>
            <p:cNvPr id="10253" name="Text Box 37"/>
            <p:cNvSpPr txBox="1">
              <a:spLocks noChangeArrowheads="1"/>
            </p:cNvSpPr>
            <p:nvPr/>
          </p:nvSpPr>
          <p:spPr bwMode="auto">
            <a:xfrm>
              <a:off x="2777" y="2378"/>
              <a:ext cx="3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1pPr>
              <a:lvl2pPr marL="742950" indent="-28575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2pPr>
              <a:lvl3pPr marL="11430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3pPr>
              <a:lvl4pPr marL="16002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4pPr>
              <a:lvl5pPr marL="20574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zh-CN" altLang="en-US" sz="900" b="1">
                  <a:latin typeface="楷体" panose="02010609060101010101" pitchFamily="49" charset="-122"/>
                  <a:ea typeface="楷体" panose="02010609060101010101" pitchFamily="49" charset="-122"/>
                </a:rPr>
                <a:t>年龄</a:t>
              </a:r>
            </a:p>
          </p:txBody>
        </p:sp>
        <p:grpSp>
          <p:nvGrpSpPr>
            <p:cNvPr id="10254" name="Group 52"/>
            <p:cNvGrpSpPr/>
            <p:nvPr/>
          </p:nvGrpSpPr>
          <p:grpSpPr bwMode="auto">
            <a:xfrm>
              <a:off x="0" y="0"/>
              <a:ext cx="2923" cy="2610"/>
              <a:chOff x="0" y="0"/>
              <a:chExt cx="2923" cy="2610"/>
            </a:xfrm>
          </p:grpSpPr>
          <p:sp>
            <p:nvSpPr>
              <p:cNvPr id="10255" name="Line 5"/>
              <p:cNvSpPr>
                <a:spLocks noChangeShapeType="1"/>
              </p:cNvSpPr>
              <p:nvPr/>
            </p:nvSpPr>
            <p:spPr bwMode="auto">
              <a:xfrm flipV="1">
                <a:off x="227" y="284"/>
                <a:ext cx="0" cy="2071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0256" name="Line 6"/>
              <p:cNvSpPr>
                <a:spLocks noChangeShapeType="1"/>
              </p:cNvSpPr>
              <p:nvPr/>
            </p:nvSpPr>
            <p:spPr bwMode="auto">
              <a:xfrm>
                <a:off x="227" y="2349"/>
                <a:ext cx="2630" cy="0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grpSp>
            <p:nvGrpSpPr>
              <p:cNvPr id="10257" name="Group 117"/>
              <p:cNvGrpSpPr/>
              <p:nvPr/>
            </p:nvGrpSpPr>
            <p:grpSpPr bwMode="auto">
              <a:xfrm>
                <a:off x="245" y="511"/>
                <a:ext cx="2426" cy="1814"/>
                <a:chOff x="0" y="0"/>
                <a:chExt cx="2426" cy="1814"/>
              </a:xfrm>
            </p:grpSpPr>
            <p:grpSp>
              <p:nvGrpSpPr>
                <p:cNvPr id="10293" name="Group 116"/>
                <p:cNvGrpSpPr/>
                <p:nvPr/>
              </p:nvGrpSpPr>
              <p:grpSpPr bwMode="auto">
                <a:xfrm>
                  <a:off x="0" y="7"/>
                  <a:ext cx="2419" cy="1759"/>
                  <a:chOff x="0" y="0"/>
                  <a:chExt cx="2419" cy="1759"/>
                </a:xfrm>
              </p:grpSpPr>
              <p:sp>
                <p:nvSpPr>
                  <p:cNvPr id="1029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0" y="1759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29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0" y="1688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29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0" y="1617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29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0" y="1545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29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0" y="1473"/>
                    <a:ext cx="241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0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0" y="1401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0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0" y="1329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0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0" y="1255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0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0" y="1182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0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0" y="1107"/>
                    <a:ext cx="241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0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0" y="1034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0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0" y="961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0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0" y="886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0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0" y="813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0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0" y="738"/>
                    <a:ext cx="241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1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0" y="665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1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0" y="592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1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0" y="517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1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0" y="444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1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0" y="369"/>
                    <a:ext cx="241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1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0" y="296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1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0" y="221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1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0" y="148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1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0" y="75"/>
                    <a:ext cx="24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031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241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  <p:sp>
              <p:nvSpPr>
                <p:cNvPr id="10294" name="Line 34"/>
                <p:cNvSpPr>
                  <a:spLocks noChangeShapeType="1"/>
                </p:cNvSpPr>
                <p:nvPr/>
              </p:nvSpPr>
              <p:spPr bwMode="auto">
                <a:xfrm>
                  <a:off x="2425" y="0"/>
                  <a:ext cx="1" cy="1814"/>
                </a:xfrm>
                <a:prstGeom prst="line">
                  <a:avLst/>
                </a:prstGeom>
                <a:noFill/>
                <a:ln w="25400">
                  <a:solidFill>
                    <a:srgbClr val="00CC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  <p:sp>
            <p:nvSpPr>
              <p:cNvPr id="10258" name="Text Box 36"/>
              <p:cNvSpPr txBox="1">
                <a:spLocks noChangeArrowheads="1"/>
              </p:cNvSpPr>
              <p:nvPr/>
            </p:nvSpPr>
            <p:spPr bwMode="auto">
              <a:xfrm>
                <a:off x="231" y="2416"/>
                <a:ext cx="252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9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r>
                  <a:rPr lang="zh-CN" altLang="en-US" sz="9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岁以下   </a:t>
                </a:r>
                <a:r>
                  <a:rPr lang="en-US" altLang="zh-CN" sz="9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r>
                  <a:rPr lang="en-US" altLang="zh-CN" sz="900" b="1">
                    <a:ea typeface="楷体" panose="02010609060101010101" pitchFamily="49" charset="-122"/>
                  </a:rPr>
                  <a:t>～</a:t>
                </a:r>
                <a:r>
                  <a:rPr lang="en-US" altLang="zh-CN" sz="9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  <a:r>
                  <a:rPr lang="zh-CN" altLang="en-US" sz="9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岁   </a:t>
                </a:r>
                <a:r>
                  <a:rPr lang="en-US" altLang="zh-CN" sz="9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r>
                  <a:rPr lang="en-US" altLang="zh-CN" sz="900" b="1">
                    <a:ea typeface="楷体" panose="02010609060101010101" pitchFamily="49" charset="-122"/>
                  </a:rPr>
                  <a:t>～</a:t>
                </a:r>
                <a:r>
                  <a:rPr lang="en-US" altLang="zh-CN" sz="9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  <a:r>
                  <a:rPr lang="zh-CN" altLang="en-US" sz="9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岁   </a:t>
                </a:r>
                <a:r>
                  <a:rPr lang="en-US" altLang="zh-CN" sz="9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13</a:t>
                </a:r>
                <a:r>
                  <a:rPr lang="en-US" altLang="zh-CN" sz="900" b="1">
                    <a:ea typeface="楷体" panose="02010609060101010101" pitchFamily="49" charset="-122"/>
                  </a:rPr>
                  <a:t>～</a:t>
                </a:r>
                <a:r>
                  <a:rPr lang="en-US" altLang="zh-CN" sz="9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  <a:r>
                  <a:rPr lang="zh-CN" altLang="en-US" sz="9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岁   </a:t>
                </a:r>
                <a:r>
                  <a:rPr lang="en-US" altLang="zh-CN" sz="9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  <a:r>
                  <a:rPr lang="zh-CN" altLang="en-US" sz="9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岁以上</a:t>
                </a:r>
              </a:p>
            </p:txBody>
          </p:sp>
          <p:sp>
            <p:nvSpPr>
              <p:cNvPr id="10259" name="Text Box 38"/>
              <p:cNvSpPr txBox="1">
                <a:spLocks noChangeArrowheads="1"/>
              </p:cNvSpPr>
              <p:nvPr/>
            </p:nvSpPr>
            <p:spPr bwMode="auto">
              <a:xfrm>
                <a:off x="0" y="148"/>
                <a:ext cx="68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zh-CN" altLang="en-US" sz="9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人数（人）</a:t>
                </a:r>
              </a:p>
            </p:txBody>
          </p:sp>
          <p:sp>
            <p:nvSpPr>
              <p:cNvPr id="10260" name="Text Box 43"/>
              <p:cNvSpPr txBox="1">
                <a:spLocks noChangeArrowheads="1"/>
              </p:cNvSpPr>
              <p:nvPr/>
            </p:nvSpPr>
            <p:spPr bwMode="auto">
              <a:xfrm>
                <a:off x="45" y="1917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</a:p>
            </p:txBody>
          </p:sp>
          <p:sp>
            <p:nvSpPr>
              <p:cNvPr id="10261" name="Text Box 44"/>
              <p:cNvSpPr txBox="1">
                <a:spLocks noChangeArrowheads="1"/>
              </p:cNvSpPr>
              <p:nvPr/>
            </p:nvSpPr>
            <p:spPr bwMode="auto">
              <a:xfrm>
                <a:off x="45" y="2235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0</a:t>
                </a:r>
              </a:p>
            </p:txBody>
          </p:sp>
          <p:sp>
            <p:nvSpPr>
              <p:cNvPr id="10262" name="Text Box 45"/>
              <p:cNvSpPr txBox="1">
                <a:spLocks noChangeArrowheads="1"/>
              </p:cNvSpPr>
              <p:nvPr/>
            </p:nvSpPr>
            <p:spPr bwMode="auto">
              <a:xfrm>
                <a:off x="24" y="1537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</a:p>
            </p:txBody>
          </p:sp>
          <p:sp>
            <p:nvSpPr>
              <p:cNvPr id="10263" name="Text Box 46"/>
              <p:cNvSpPr txBox="1">
                <a:spLocks noChangeArrowheads="1"/>
              </p:cNvSpPr>
              <p:nvPr/>
            </p:nvSpPr>
            <p:spPr bwMode="auto">
              <a:xfrm>
                <a:off x="31" y="1167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</a:p>
            </p:txBody>
          </p:sp>
          <p:sp>
            <p:nvSpPr>
              <p:cNvPr id="10264" name="Text Box 47"/>
              <p:cNvSpPr txBox="1">
                <a:spLocks noChangeArrowheads="1"/>
              </p:cNvSpPr>
              <p:nvPr/>
            </p:nvSpPr>
            <p:spPr bwMode="auto">
              <a:xfrm>
                <a:off x="24" y="427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25</a:t>
                </a:r>
              </a:p>
            </p:txBody>
          </p:sp>
          <p:sp>
            <p:nvSpPr>
              <p:cNvPr id="10265" name="Text Box 50"/>
              <p:cNvSpPr txBox="1">
                <a:spLocks noChangeArrowheads="1"/>
              </p:cNvSpPr>
              <p:nvPr/>
            </p:nvSpPr>
            <p:spPr bwMode="auto">
              <a:xfrm>
                <a:off x="17" y="794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20</a:t>
                </a:r>
              </a:p>
            </p:txBody>
          </p:sp>
          <p:sp>
            <p:nvSpPr>
              <p:cNvPr id="10266" name="Rectangle 52"/>
              <p:cNvSpPr>
                <a:spLocks noChangeArrowheads="1"/>
              </p:cNvSpPr>
              <p:nvPr/>
            </p:nvSpPr>
            <p:spPr bwMode="auto">
              <a:xfrm>
                <a:off x="823" y="1781"/>
                <a:ext cx="181" cy="57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eaLnBrk="1" hangingPunct="1"/>
                <a:endParaRPr lang="zh-CN" altLang="en-US" sz="3600" b="1">
                  <a:ea typeface="楷体" panose="02010609060101010101" pitchFamily="49" charset="-122"/>
                </a:endParaRPr>
              </a:p>
            </p:txBody>
          </p:sp>
          <p:sp>
            <p:nvSpPr>
              <p:cNvPr id="10267" name="Rectangle 53"/>
              <p:cNvSpPr>
                <a:spLocks noChangeArrowheads="1"/>
              </p:cNvSpPr>
              <p:nvPr/>
            </p:nvSpPr>
            <p:spPr bwMode="auto">
              <a:xfrm>
                <a:off x="1288" y="1561"/>
                <a:ext cx="181" cy="7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eaLnBrk="1" hangingPunct="1"/>
                <a:endParaRPr lang="zh-CN" altLang="en-US" sz="3600" b="1">
                  <a:ea typeface="楷体" panose="02010609060101010101" pitchFamily="49" charset="-122"/>
                </a:endParaRPr>
              </a:p>
            </p:txBody>
          </p:sp>
          <p:sp>
            <p:nvSpPr>
              <p:cNvPr id="10268" name="Rectangle 54"/>
              <p:cNvSpPr>
                <a:spLocks noChangeArrowheads="1"/>
              </p:cNvSpPr>
              <p:nvPr/>
            </p:nvSpPr>
            <p:spPr bwMode="auto">
              <a:xfrm>
                <a:off x="1787" y="1122"/>
                <a:ext cx="181" cy="123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eaLnBrk="1" hangingPunct="1"/>
                <a:endParaRPr lang="zh-CN" altLang="en-US" sz="3600" b="1">
                  <a:ea typeface="楷体" panose="02010609060101010101" pitchFamily="49" charset="-122"/>
                </a:endParaRPr>
              </a:p>
            </p:txBody>
          </p:sp>
          <p:sp>
            <p:nvSpPr>
              <p:cNvPr id="10269" name="Rectangle 55"/>
              <p:cNvSpPr>
                <a:spLocks noChangeArrowheads="1"/>
              </p:cNvSpPr>
              <p:nvPr/>
            </p:nvSpPr>
            <p:spPr bwMode="auto">
              <a:xfrm>
                <a:off x="2250" y="1924"/>
                <a:ext cx="181" cy="4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eaLnBrk="1" hangingPunct="1"/>
                <a:endParaRPr lang="zh-CN" altLang="en-US" sz="3600" b="1">
                  <a:ea typeface="楷体" panose="02010609060101010101" pitchFamily="49" charset="-122"/>
                </a:endParaRPr>
              </a:p>
            </p:txBody>
          </p:sp>
          <p:sp>
            <p:nvSpPr>
              <p:cNvPr id="10270" name="Rectangle 51"/>
              <p:cNvSpPr>
                <a:spLocks noChangeArrowheads="1"/>
              </p:cNvSpPr>
              <p:nvPr/>
            </p:nvSpPr>
            <p:spPr bwMode="auto">
              <a:xfrm>
                <a:off x="408" y="2210"/>
                <a:ext cx="181" cy="14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eaLnBrk="1" hangingPunct="1"/>
                <a:endParaRPr lang="zh-CN" altLang="en-US" sz="3600" b="1">
                  <a:ea typeface="楷体" panose="02010609060101010101" pitchFamily="49" charset="-122"/>
                </a:endParaRPr>
              </a:p>
            </p:txBody>
          </p:sp>
          <p:sp>
            <p:nvSpPr>
              <p:cNvPr id="10271" name="Text Box 56"/>
              <p:cNvSpPr txBox="1">
                <a:spLocks noChangeArrowheads="1"/>
              </p:cNvSpPr>
              <p:nvPr/>
            </p:nvSpPr>
            <p:spPr bwMode="auto">
              <a:xfrm>
                <a:off x="422" y="2008"/>
                <a:ext cx="22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3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10272" name="Text Box 58"/>
              <p:cNvSpPr txBox="1">
                <a:spLocks noChangeArrowheads="1"/>
              </p:cNvSpPr>
              <p:nvPr/>
            </p:nvSpPr>
            <p:spPr bwMode="auto">
              <a:xfrm>
                <a:off x="837" y="1582"/>
                <a:ext cx="22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3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</a:p>
            </p:txBody>
          </p:sp>
          <p:sp>
            <p:nvSpPr>
              <p:cNvPr id="10273" name="Text Box 60"/>
              <p:cNvSpPr txBox="1">
                <a:spLocks noChangeArrowheads="1"/>
              </p:cNvSpPr>
              <p:nvPr/>
            </p:nvSpPr>
            <p:spPr bwMode="auto">
              <a:xfrm>
                <a:off x="1270" y="1352"/>
                <a:ext cx="27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3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11</a:t>
                </a:r>
              </a:p>
            </p:txBody>
          </p:sp>
          <p:sp>
            <p:nvSpPr>
              <p:cNvPr id="10274" name="Text Box 64"/>
              <p:cNvSpPr txBox="1">
                <a:spLocks noChangeArrowheads="1"/>
              </p:cNvSpPr>
              <p:nvPr/>
            </p:nvSpPr>
            <p:spPr bwMode="auto">
              <a:xfrm>
                <a:off x="2268" y="1645"/>
                <a:ext cx="22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3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</a:p>
            </p:txBody>
          </p:sp>
          <p:sp>
            <p:nvSpPr>
              <p:cNvPr id="10275" name="Text Box 65"/>
              <p:cNvSpPr txBox="1">
                <a:spLocks noChangeArrowheads="1"/>
              </p:cNvSpPr>
              <p:nvPr/>
            </p:nvSpPr>
            <p:spPr bwMode="auto">
              <a:xfrm>
                <a:off x="1755" y="902"/>
                <a:ext cx="31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3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17</a:t>
                </a:r>
              </a:p>
            </p:txBody>
          </p:sp>
          <p:sp>
            <p:nvSpPr>
              <p:cNvPr id="10276" name="Text Box 66"/>
              <p:cNvSpPr txBox="1">
                <a:spLocks noChangeArrowheads="1"/>
              </p:cNvSpPr>
              <p:nvPr/>
            </p:nvSpPr>
            <p:spPr bwMode="auto">
              <a:xfrm>
                <a:off x="136" y="9"/>
                <a:ext cx="2495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eaLnBrk="1" hangingPunct="1"/>
                <a:r>
                  <a:rPr lang="zh-CN" altLang="en-US" sz="1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中小学学生开始患近视的年龄统计图</a:t>
                </a:r>
              </a:p>
              <a:p>
                <a:pPr eaLnBrk="1" hangingPunct="1"/>
                <a:r>
                  <a:rPr lang="zh-CN" altLang="en-US" sz="1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                       </a:t>
                </a:r>
                <a:r>
                  <a:rPr lang="en-US" altLang="zh-CN" sz="1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2012</a:t>
                </a:r>
                <a:r>
                  <a:rPr lang="zh-CN" altLang="en-US" sz="1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年</a:t>
                </a:r>
                <a:r>
                  <a:rPr lang="en-US" altLang="zh-CN" sz="1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r>
                  <a:rPr lang="zh-CN" altLang="en-US" sz="1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月</a:t>
                </a:r>
              </a:p>
            </p:txBody>
          </p:sp>
          <p:sp>
            <p:nvSpPr>
              <p:cNvPr id="10277" name="Rectangle 106"/>
              <p:cNvSpPr>
                <a:spLocks noChangeArrowheads="1"/>
              </p:cNvSpPr>
              <p:nvPr/>
            </p:nvSpPr>
            <p:spPr bwMode="auto">
              <a:xfrm>
                <a:off x="1007" y="2289"/>
                <a:ext cx="181" cy="75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eaLnBrk="1" hangingPunct="1"/>
                <a:endParaRPr lang="zh-CN" altLang="en-US" sz="3600" b="1">
                  <a:ea typeface="楷体" panose="02010609060101010101" pitchFamily="49" charset="-122"/>
                </a:endParaRPr>
              </a:p>
            </p:txBody>
          </p:sp>
          <p:sp>
            <p:nvSpPr>
              <p:cNvPr id="10278" name="Rectangle 110"/>
              <p:cNvSpPr>
                <a:spLocks noChangeArrowheads="1"/>
              </p:cNvSpPr>
              <p:nvPr/>
            </p:nvSpPr>
            <p:spPr bwMode="auto">
              <a:xfrm>
                <a:off x="589" y="2280"/>
                <a:ext cx="181" cy="75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eaLnBrk="1" hangingPunct="1"/>
                <a:endParaRPr lang="zh-CN" altLang="en-US" sz="3600" b="1">
                  <a:ea typeface="楷体" panose="02010609060101010101" pitchFamily="49" charset="-122"/>
                </a:endParaRPr>
              </a:p>
            </p:txBody>
          </p:sp>
          <p:sp>
            <p:nvSpPr>
              <p:cNvPr id="10279" name="Text Box 111"/>
              <p:cNvSpPr txBox="1">
                <a:spLocks noChangeArrowheads="1"/>
              </p:cNvSpPr>
              <p:nvPr/>
            </p:nvSpPr>
            <p:spPr bwMode="auto">
              <a:xfrm>
                <a:off x="562" y="2099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3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sp>
            <p:nvSpPr>
              <p:cNvPr id="10280" name="Text Box 112"/>
              <p:cNvSpPr txBox="1">
                <a:spLocks noChangeArrowheads="1"/>
              </p:cNvSpPr>
              <p:nvPr/>
            </p:nvSpPr>
            <p:spPr bwMode="auto">
              <a:xfrm>
                <a:off x="988" y="2090"/>
                <a:ext cx="20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3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sp>
            <p:nvSpPr>
              <p:cNvPr id="10281" name="Rectangle 107"/>
              <p:cNvSpPr>
                <a:spLocks noChangeArrowheads="1"/>
              </p:cNvSpPr>
              <p:nvPr/>
            </p:nvSpPr>
            <p:spPr bwMode="auto">
              <a:xfrm>
                <a:off x="2439" y="1263"/>
                <a:ext cx="181" cy="1093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eaLnBrk="1" hangingPunct="1"/>
                <a:endParaRPr lang="zh-CN" altLang="en-US" sz="3600" b="1">
                  <a:ea typeface="楷体" panose="02010609060101010101" pitchFamily="49" charset="-122"/>
                </a:endParaRPr>
              </a:p>
            </p:txBody>
          </p:sp>
          <p:sp>
            <p:nvSpPr>
              <p:cNvPr id="10282" name="Rectangle 108"/>
              <p:cNvSpPr>
                <a:spLocks noChangeArrowheads="1"/>
              </p:cNvSpPr>
              <p:nvPr/>
            </p:nvSpPr>
            <p:spPr bwMode="auto">
              <a:xfrm>
                <a:off x="1959" y="823"/>
                <a:ext cx="181" cy="153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eaLnBrk="1" hangingPunct="1"/>
                <a:endParaRPr lang="zh-CN" altLang="en-US" sz="3600" b="1">
                  <a:ea typeface="楷体" panose="02010609060101010101" pitchFamily="49" charset="-122"/>
                </a:endParaRPr>
              </a:p>
            </p:txBody>
          </p:sp>
          <p:sp>
            <p:nvSpPr>
              <p:cNvPr id="10283" name="Rectangle 109"/>
              <p:cNvSpPr>
                <a:spLocks noChangeArrowheads="1"/>
              </p:cNvSpPr>
              <p:nvPr/>
            </p:nvSpPr>
            <p:spPr bwMode="auto">
              <a:xfrm>
                <a:off x="1469" y="1859"/>
                <a:ext cx="181" cy="503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eaLnBrk="1" hangingPunct="1"/>
                <a:endParaRPr lang="zh-CN" altLang="en-US" sz="3600" b="1">
                  <a:ea typeface="楷体" panose="02010609060101010101" pitchFamily="49" charset="-122"/>
                </a:endParaRPr>
              </a:p>
            </p:txBody>
          </p:sp>
          <p:sp>
            <p:nvSpPr>
              <p:cNvPr id="10284" name="Text Box 113"/>
              <p:cNvSpPr txBox="1">
                <a:spLocks noChangeArrowheads="1"/>
              </p:cNvSpPr>
              <p:nvPr/>
            </p:nvSpPr>
            <p:spPr bwMode="auto">
              <a:xfrm>
                <a:off x="2388" y="998"/>
                <a:ext cx="297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3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</a:p>
            </p:txBody>
          </p:sp>
          <p:sp>
            <p:nvSpPr>
              <p:cNvPr id="10285" name="Text Box 114"/>
              <p:cNvSpPr txBox="1">
                <a:spLocks noChangeArrowheads="1"/>
              </p:cNvSpPr>
              <p:nvPr/>
            </p:nvSpPr>
            <p:spPr bwMode="auto">
              <a:xfrm>
                <a:off x="1481" y="1624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3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</a:p>
            </p:txBody>
          </p:sp>
          <p:sp>
            <p:nvSpPr>
              <p:cNvPr id="10286" name="Text Box 115"/>
              <p:cNvSpPr txBox="1">
                <a:spLocks noChangeArrowheads="1"/>
              </p:cNvSpPr>
              <p:nvPr/>
            </p:nvSpPr>
            <p:spPr bwMode="auto">
              <a:xfrm>
                <a:off x="1946" y="626"/>
                <a:ext cx="294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3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21</a:t>
                </a:r>
              </a:p>
            </p:txBody>
          </p:sp>
          <p:sp>
            <p:nvSpPr>
              <p:cNvPr id="6" name="Text Box 66"/>
              <p:cNvSpPr txBox="1">
                <a:spLocks noChangeArrowheads="1"/>
              </p:cNvSpPr>
              <p:nvPr/>
            </p:nvSpPr>
            <p:spPr bwMode="auto">
              <a:xfrm>
                <a:off x="254" y="0"/>
                <a:ext cx="2585" cy="5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eaLnBrk="1" hangingPunct="1"/>
                <a:r>
                  <a:rPr lang="zh-CN" altLang="en-US" sz="1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中小学</a:t>
                </a:r>
                <a:r>
                  <a:rPr lang="zh-CN" altLang="en-US" sz="1200" b="1">
                    <a:solidFill>
                      <a:srgbClr val="CC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学生与家长</a:t>
                </a:r>
                <a:r>
                  <a:rPr lang="zh-CN" altLang="en-US" sz="1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开始患近视的年龄统计图</a:t>
                </a:r>
              </a:p>
              <a:p>
                <a:pPr eaLnBrk="1" hangingPunct="1"/>
                <a:r>
                  <a:rPr lang="zh-CN" altLang="en-US" sz="1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                  </a:t>
                </a:r>
                <a:r>
                  <a:rPr lang="en-US" altLang="zh-CN" sz="1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2012</a:t>
                </a:r>
                <a:r>
                  <a:rPr lang="zh-CN" altLang="en-US" sz="1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年</a:t>
                </a:r>
                <a:r>
                  <a:rPr lang="en-US" altLang="zh-CN" sz="1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r>
                  <a:rPr lang="zh-CN" altLang="en-US" sz="12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月</a:t>
                </a:r>
              </a:p>
            </p:txBody>
          </p:sp>
          <p:grpSp>
            <p:nvGrpSpPr>
              <p:cNvPr id="10288" name="Group 123"/>
              <p:cNvGrpSpPr/>
              <p:nvPr/>
            </p:nvGrpSpPr>
            <p:grpSpPr bwMode="auto">
              <a:xfrm>
                <a:off x="1960" y="339"/>
                <a:ext cx="963" cy="194"/>
                <a:chOff x="0" y="0"/>
                <a:chExt cx="963" cy="194"/>
              </a:xfrm>
            </p:grpSpPr>
            <p:sp>
              <p:nvSpPr>
                <p:cNvPr id="7" name="Rectangle 119"/>
                <p:cNvSpPr>
                  <a:spLocks noChangeArrowheads="1"/>
                </p:cNvSpPr>
                <p:nvPr/>
              </p:nvSpPr>
              <p:spPr bwMode="auto">
                <a:xfrm>
                  <a:off x="0" y="45"/>
                  <a:ext cx="182" cy="91"/>
                </a:xfrm>
                <a:prstGeom prst="rect">
                  <a:avLst/>
                </a:prstGeom>
                <a:solidFill>
                  <a:srgbClr val="7CC1E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1pPr>
                  <a:lvl2pPr marL="742950" indent="-285750"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2pPr>
                  <a:lvl3pPr marL="1143000" indent="-228600"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3pPr>
                  <a:lvl4pPr marL="1600200" indent="-228600"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4pPr>
                  <a:lvl5pPr marL="2057400" indent="-228600"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9pPr>
                </a:lstStyle>
                <a:p>
                  <a:pPr eaLnBrk="1" hangingPunct="1"/>
                  <a:endParaRPr lang="zh-CN" altLang="en-US" sz="3600" b="1"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290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8" y="45"/>
                  <a:ext cx="182" cy="91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1pPr>
                  <a:lvl2pPr marL="742950" indent="-285750"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2pPr>
                  <a:lvl3pPr marL="1143000" indent="-228600"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3pPr>
                  <a:lvl4pPr marL="1600200" indent="-228600"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4pPr>
                  <a:lvl5pPr marL="2057400" indent="-228600"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9pPr>
                </a:lstStyle>
                <a:p>
                  <a:pPr eaLnBrk="1" hangingPunct="1"/>
                  <a:endParaRPr lang="zh-CN" altLang="en-US" sz="3600" b="1"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291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36" y="0"/>
                  <a:ext cx="408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1pPr>
                  <a:lvl2pPr marL="742950" indent="-285750"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2pPr>
                  <a:lvl3pPr marL="1143000" indent="-228600"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3pPr>
                  <a:lvl4pPr marL="1600200" indent="-228600"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4pPr>
                  <a:lvl5pPr marL="2057400" indent="-228600"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9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学生</a:t>
                  </a:r>
                </a:p>
              </p:txBody>
            </p:sp>
            <p:sp>
              <p:nvSpPr>
                <p:cNvPr id="10292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544" y="0"/>
                  <a:ext cx="419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1pPr>
                  <a:lvl2pPr marL="742950" indent="-285750"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2pPr>
                  <a:lvl3pPr marL="1143000" indent="-228600"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3pPr>
                  <a:lvl4pPr marL="1600200" indent="-228600"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4pPr>
                  <a:lvl5pPr marL="2057400" indent="-228600" eaLnBrk="0" hangingPunct="0"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480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9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家长</a:t>
                  </a:r>
                </a:p>
              </p:txBody>
            </p:sp>
          </p:grpSp>
        </p:grpSp>
      </p:grpSp>
      <p:sp>
        <p:nvSpPr>
          <p:cNvPr id="10358" name="AutoShape 118"/>
          <p:cNvSpPr>
            <a:spLocks noChangeArrowheads="1"/>
          </p:cNvSpPr>
          <p:nvPr/>
        </p:nvSpPr>
        <p:spPr bwMode="auto">
          <a:xfrm>
            <a:off x="881980" y="1762125"/>
            <a:ext cx="1348978" cy="1457325"/>
          </a:xfrm>
          <a:prstGeom prst="wedgeRoundRectCallout">
            <a:avLst>
              <a:gd name="adj1" fmla="val 61741"/>
              <a:gd name="adj2" fmla="val 8986"/>
              <a:gd name="adj3" fmla="val 16667"/>
            </a:avLst>
          </a:prstGeom>
          <a:solidFill>
            <a:srgbClr val="FF66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95000"/>
              </a:lnSpc>
            </a:pPr>
            <a:r>
              <a:rPr lang="zh-CN" altLang="en-US" sz="1500" b="1">
                <a:latin typeface="楷体" panose="02010609060101010101" pitchFamily="49" charset="-122"/>
                <a:ea typeface="楷体" panose="02010609060101010101" pitchFamily="49" charset="-122"/>
              </a:rPr>
              <a:t>从统计图上我们可以看出，中小学学生患近视的年龄提前了。</a:t>
            </a:r>
          </a:p>
        </p:txBody>
      </p:sp>
      <p:sp>
        <p:nvSpPr>
          <p:cNvPr id="10359" name="AutoShape 119"/>
          <p:cNvSpPr>
            <a:spLocks noChangeArrowheads="1"/>
          </p:cNvSpPr>
          <p:nvPr/>
        </p:nvSpPr>
        <p:spPr bwMode="auto">
          <a:xfrm>
            <a:off x="6961202" y="1583532"/>
            <a:ext cx="1935465" cy="2170510"/>
          </a:xfrm>
          <a:prstGeom prst="wedgeRoundRectCallout">
            <a:avLst>
              <a:gd name="adj1" fmla="val -64843"/>
              <a:gd name="adj2" fmla="val 6685"/>
              <a:gd name="adj3" fmla="val 16667"/>
            </a:avLst>
          </a:prstGeom>
          <a:solidFill>
            <a:srgbClr val="FF66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/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复式条形统计图不但可以清楚地表示数量的多少，还便于对两组以上的数据进行对比和比较。</a:t>
            </a:r>
          </a:p>
        </p:txBody>
      </p:sp>
      <p:grpSp>
        <p:nvGrpSpPr>
          <p:cNvPr id="14" name="Group 120"/>
          <p:cNvGrpSpPr/>
          <p:nvPr/>
        </p:nvGrpSpPr>
        <p:grpSpPr bwMode="auto">
          <a:xfrm>
            <a:off x="4391943" y="1329929"/>
            <a:ext cx="1350169" cy="215503"/>
            <a:chOff x="0" y="0"/>
            <a:chExt cx="1134" cy="181"/>
          </a:xfrm>
        </p:grpSpPr>
        <p:sp>
          <p:nvSpPr>
            <p:cNvPr id="10251" name="Rectangle 121"/>
            <p:cNvSpPr>
              <a:spLocks noChangeArrowheads="1"/>
            </p:cNvSpPr>
            <p:nvPr/>
          </p:nvSpPr>
          <p:spPr bwMode="auto">
            <a:xfrm>
              <a:off x="0" y="0"/>
              <a:ext cx="907" cy="181"/>
            </a:xfrm>
            <a:prstGeom prst="rect">
              <a:avLst/>
            </a:prstGeom>
            <a:solidFill>
              <a:srgbClr val="7CC1E0">
                <a:alpha val="0"/>
              </a:srgbClr>
            </a:solidFill>
            <a:ln w="28575">
              <a:solidFill>
                <a:srgbClr val="FF00FF"/>
              </a:solidFill>
              <a:prstDash val="sysDot"/>
              <a:miter lim="800000"/>
            </a:ln>
          </p:spPr>
          <p:txBody>
            <a:bodyPr wrap="none" anchor="ctr"/>
            <a:lstStyle>
              <a:lvl1pPr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1pPr>
              <a:lvl2pPr marL="742950" indent="-28575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2pPr>
              <a:lvl3pPr marL="11430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3pPr>
              <a:lvl4pPr marL="16002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4pPr>
              <a:lvl5pPr marL="20574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9pPr>
            </a:lstStyle>
            <a:p>
              <a:pPr eaLnBrk="1" hangingPunct="1"/>
              <a:endParaRPr lang="zh-CN" altLang="en-US" sz="3600" b="1">
                <a:ea typeface="楷体" panose="02010609060101010101" pitchFamily="49" charset="-122"/>
              </a:endParaRPr>
            </a:p>
          </p:txBody>
        </p:sp>
        <p:sp>
          <p:nvSpPr>
            <p:cNvPr id="10252" name="Line 122"/>
            <p:cNvSpPr>
              <a:spLocks noChangeShapeType="1"/>
            </p:cNvSpPr>
            <p:nvPr/>
          </p:nvSpPr>
          <p:spPr bwMode="auto">
            <a:xfrm>
              <a:off x="907" y="90"/>
              <a:ext cx="227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350"/>
            </a:p>
          </p:txBody>
        </p:sp>
      </p:grpSp>
      <p:sp>
        <p:nvSpPr>
          <p:cNvPr id="10363" name="Text Box 123"/>
          <p:cNvSpPr txBox="1">
            <a:spLocks noChangeArrowheads="1"/>
          </p:cNvSpPr>
          <p:nvPr/>
        </p:nvSpPr>
        <p:spPr bwMode="auto">
          <a:xfrm>
            <a:off x="5676627" y="1275160"/>
            <a:ext cx="5405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500" b="1">
                <a:latin typeface="楷体" panose="02010609060101010101" pitchFamily="49" charset="-122"/>
                <a:ea typeface="楷体" panose="02010609060101010101" pitchFamily="49" charset="-122"/>
              </a:rPr>
              <a:t>图例</a:t>
            </a:r>
          </a:p>
        </p:txBody>
      </p:sp>
      <p:grpSp>
        <p:nvGrpSpPr>
          <p:cNvPr id="124" name="组合 1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25" name="图片 12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6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25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7" grpId="0" animBg="1" autoUpdateAnimBg="0"/>
      <p:bldP spid="10358" grpId="0" animBg="1" autoUpdateAnimBg="0"/>
      <p:bldP spid="10359" grpId="0" animBg="1" autoUpdateAnimBg="0"/>
      <p:bldP spid="1036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10" name="Picture 5" descr="5下-6单元_页面_04自主练习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964797"/>
            <a:ext cx="57245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29221" y="900503"/>
            <a:ext cx="48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endParaRPr lang="zh-CN" altLang="en-US" sz="1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18423" y="3419890"/>
            <a:ext cx="702469" cy="3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725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二班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020333" y="3754647"/>
            <a:ext cx="1566863" cy="3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1725" b="1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跳高和跳远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195513" y="4192192"/>
            <a:ext cx="2322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88865" y="3408348"/>
            <a:ext cx="3835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）哪个班在短跑项目上占优势。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88865" y="3786967"/>
            <a:ext cx="4914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）五年级一班在哪些项目上占优势。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99580" y="4208448"/>
            <a:ext cx="4914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）你还有什么发现？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872184" y="3124590"/>
            <a:ext cx="3726656" cy="2702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zh-CN" altLang="en-US" sz="1200" b="1">
                <a:latin typeface="楷体" panose="02010609060101010101" pitchFamily="49" charset="-122"/>
                <a:ea typeface="楷体" panose="02010609060101010101" pitchFamily="49" charset="-122"/>
              </a:rPr>
              <a:t>短跑    跳高    跳远     铅球    中长跑   项目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450703" y="1569635"/>
            <a:ext cx="323850" cy="16740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</a:p>
          <a:p>
            <a:pPr eaLnBrk="1" hangingPunct="1">
              <a:lnSpc>
                <a:spcPct val="70000"/>
              </a:lnSpc>
            </a:pPr>
            <a:endParaRPr lang="en-US" altLang="zh-CN" sz="135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</a:p>
          <a:p>
            <a:pPr eaLnBrk="1" hangingPunct="1">
              <a:lnSpc>
                <a:spcPct val="70000"/>
              </a:lnSpc>
            </a:pPr>
            <a:endParaRPr lang="en-US" altLang="zh-CN" sz="135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</a:p>
          <a:p>
            <a:pPr eaLnBrk="1" hangingPunct="1">
              <a:lnSpc>
                <a:spcPct val="70000"/>
              </a:lnSpc>
            </a:pPr>
            <a:endParaRPr lang="en-US" altLang="zh-CN" sz="135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</a:p>
          <a:p>
            <a:pPr eaLnBrk="1" hangingPunct="1">
              <a:lnSpc>
                <a:spcPct val="70000"/>
              </a:lnSpc>
            </a:pPr>
            <a:endParaRPr lang="en-US" altLang="zh-CN" sz="135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  <a:p>
            <a:pPr eaLnBrk="1" hangingPunct="1">
              <a:lnSpc>
                <a:spcPct val="70000"/>
              </a:lnSpc>
            </a:pPr>
            <a:endParaRPr lang="en-US" altLang="zh-CN" sz="135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1450703" y="1277931"/>
            <a:ext cx="972740" cy="21669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zh-CN" altLang="en-US" sz="1200" b="1">
                <a:latin typeface="楷体" panose="02010609060101010101" pitchFamily="49" charset="-122"/>
                <a:ea typeface="楷体" panose="02010609060101010101" pitchFamily="49" charset="-122"/>
              </a:rPr>
              <a:t>成绩（分）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368910" y="4204529"/>
            <a:ext cx="444406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1725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在中长跑项目上，二班明显占优势；铅球成绩两个班差不多。</a:t>
            </a:r>
          </a:p>
        </p:txBody>
      </p:sp>
      <p:sp>
        <p:nvSpPr>
          <p:cNvPr id="2" name="矩形: 圆角 1"/>
          <p:cNvSpPr/>
          <p:nvPr/>
        </p:nvSpPr>
        <p:spPr>
          <a:xfrm>
            <a:off x="1872184" y="1792996"/>
            <a:ext cx="540544" cy="16004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/>
        </p:nvSpPr>
        <p:spPr>
          <a:xfrm>
            <a:off x="2457670" y="1819452"/>
            <a:ext cx="540544" cy="16004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/>
          <p:cNvSpPr/>
          <p:nvPr/>
        </p:nvSpPr>
        <p:spPr>
          <a:xfrm>
            <a:off x="3043156" y="1845908"/>
            <a:ext cx="540544" cy="16004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: 圆角 29"/>
          <p:cNvSpPr/>
          <p:nvPr/>
        </p:nvSpPr>
        <p:spPr>
          <a:xfrm>
            <a:off x="4463504" y="1835408"/>
            <a:ext cx="540544" cy="16004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圆角 30"/>
          <p:cNvSpPr/>
          <p:nvPr/>
        </p:nvSpPr>
        <p:spPr>
          <a:xfrm>
            <a:off x="3755388" y="1819599"/>
            <a:ext cx="540544" cy="16004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26" grpId="0" autoUpdateAnimBg="0"/>
      <p:bldP spid="2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278477" y="1152748"/>
            <a:ext cx="3153728" cy="166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）哪个月收到的普通邮件最多？哪个月收到的电子邮件最多？</a:t>
            </a:r>
          </a:p>
        </p:txBody>
      </p:sp>
      <p:pic>
        <p:nvPicPr>
          <p:cNvPr id="12292" name="Picture 6" descr="5下-6单元_页面_05自主练习3"/>
          <p:cNvPicPr>
            <a:picLocks noChangeAspect="1" noChangeArrowheads="1"/>
          </p:cNvPicPr>
          <p:nvPr/>
        </p:nvPicPr>
        <p:blipFill>
          <a:blip r:embed="rId2" cstate="email">
            <a:lum contrast="18000"/>
          </a:blip>
          <a:srcRect/>
          <a:stretch>
            <a:fillRect/>
          </a:stretch>
        </p:blipFill>
        <p:spPr bwMode="auto">
          <a:xfrm>
            <a:off x="711795" y="1132119"/>
            <a:ext cx="4591050" cy="370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82440" y="561082"/>
            <a:ext cx="857917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张丽第二季度收到的普通邮件和电子邮件的数量如下表。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3531196" y="4463488"/>
            <a:ext cx="345281" cy="125015"/>
          </a:xfrm>
          <a:prstGeom prst="rect">
            <a:avLst/>
          </a:prstGeom>
          <a:solidFill>
            <a:srgbClr val="7CC1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2558455" y="4373000"/>
            <a:ext cx="314325" cy="215503"/>
          </a:xfrm>
          <a:prstGeom prst="rect">
            <a:avLst/>
          </a:prstGeom>
          <a:solidFill>
            <a:srgbClr val="7CC1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2297" name="Rectangle 17"/>
          <p:cNvSpPr>
            <a:spLocks noChangeArrowheads="1"/>
          </p:cNvSpPr>
          <p:nvPr/>
        </p:nvSpPr>
        <p:spPr bwMode="auto">
          <a:xfrm>
            <a:off x="2882305" y="3832456"/>
            <a:ext cx="323850" cy="756047"/>
          </a:xfrm>
          <a:prstGeom prst="rect">
            <a:avLst/>
          </a:prstGeom>
          <a:solidFill>
            <a:srgbClr val="FF9C80"/>
          </a:solidFill>
          <a:ln>
            <a:noFill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2298" name="Rectangle 18"/>
          <p:cNvSpPr>
            <a:spLocks noChangeArrowheads="1"/>
          </p:cNvSpPr>
          <p:nvPr/>
        </p:nvSpPr>
        <p:spPr bwMode="auto">
          <a:xfrm>
            <a:off x="3844330" y="3490747"/>
            <a:ext cx="357188" cy="1097756"/>
          </a:xfrm>
          <a:prstGeom prst="rect">
            <a:avLst/>
          </a:prstGeom>
          <a:solidFill>
            <a:srgbClr val="FF9C80"/>
          </a:solidFill>
          <a:ln>
            <a:noFill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2299" name="Text Box 19"/>
          <p:cNvSpPr txBox="1">
            <a:spLocks noChangeArrowheads="1"/>
          </p:cNvSpPr>
          <p:nvPr/>
        </p:nvSpPr>
        <p:spPr bwMode="auto">
          <a:xfrm>
            <a:off x="2504877" y="4168213"/>
            <a:ext cx="4643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</a:p>
        </p:txBody>
      </p:sp>
      <p:sp>
        <p:nvSpPr>
          <p:cNvPr id="12300" name="Text Box 20"/>
          <p:cNvSpPr txBox="1">
            <a:spLocks noChangeArrowheads="1"/>
          </p:cNvSpPr>
          <p:nvPr/>
        </p:nvSpPr>
        <p:spPr bwMode="auto">
          <a:xfrm>
            <a:off x="3477618" y="4243222"/>
            <a:ext cx="4310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</a:p>
        </p:txBody>
      </p:sp>
      <p:sp>
        <p:nvSpPr>
          <p:cNvPr id="12301" name="Text Box 21"/>
          <p:cNvSpPr txBox="1">
            <a:spLocks noChangeArrowheads="1"/>
          </p:cNvSpPr>
          <p:nvPr/>
        </p:nvSpPr>
        <p:spPr bwMode="auto">
          <a:xfrm>
            <a:off x="2828727" y="3616953"/>
            <a:ext cx="4643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</a:p>
        </p:txBody>
      </p:sp>
      <p:sp>
        <p:nvSpPr>
          <p:cNvPr id="12302" name="Text Box 22"/>
          <p:cNvSpPr txBox="1">
            <a:spLocks noChangeArrowheads="1"/>
          </p:cNvSpPr>
          <p:nvPr/>
        </p:nvSpPr>
        <p:spPr bwMode="auto">
          <a:xfrm>
            <a:off x="3822899" y="3249051"/>
            <a:ext cx="4643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65</a:t>
            </a:r>
          </a:p>
        </p:txBody>
      </p:sp>
      <p:sp>
        <p:nvSpPr>
          <p:cNvPr id="12303" name="Text Box 20"/>
          <p:cNvSpPr txBox="1">
            <a:spLocks noChangeArrowheads="1"/>
          </p:cNvSpPr>
          <p:nvPr/>
        </p:nvSpPr>
        <p:spPr bwMode="auto">
          <a:xfrm>
            <a:off x="5843016" y="3167611"/>
            <a:ext cx="1180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月份</a:t>
            </a:r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6919540" y="3167611"/>
            <a:ext cx="1180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月份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419845" y="3611271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最多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29004" y="2928356"/>
            <a:ext cx="69342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 autoUpdateAnimBg="0"/>
      <p:bldP spid="12296" grpId="0" animBg="1" autoUpdateAnimBg="0"/>
      <p:bldP spid="12297" grpId="0" animBg="1" autoUpdateAnimBg="0"/>
      <p:bldP spid="12298" grpId="0" animBg="1" autoUpdateAnimBg="0"/>
      <p:bldP spid="12299" grpId="0" autoUpdateAnimBg="0"/>
      <p:bldP spid="12300" grpId="0" autoUpdateAnimBg="0"/>
      <p:bldP spid="12301" grpId="0" autoUpdateAnimBg="0"/>
      <p:bldP spid="12302" grpId="0" autoUpdateAnimBg="0"/>
      <p:bldP spid="12303" grpId="0" autoUpdateAnimBg="0"/>
      <p:bldP spid="12304" grpId="0" autoUpdateAnimBg="0"/>
      <p:bldP spid="2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6" descr="5下-6单元_页面_05自主练习3"/>
          <p:cNvPicPr>
            <a:picLocks noChangeAspect="1" noChangeArrowheads="1"/>
          </p:cNvPicPr>
          <p:nvPr/>
        </p:nvPicPr>
        <p:blipFill>
          <a:blip r:embed="rId2" cstate="email">
            <a:lum contrast="18000"/>
          </a:blip>
          <a:srcRect/>
          <a:stretch>
            <a:fillRect/>
          </a:stretch>
        </p:blipFill>
        <p:spPr bwMode="auto">
          <a:xfrm>
            <a:off x="711795" y="1132119"/>
            <a:ext cx="4591050" cy="370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82440" y="561082"/>
            <a:ext cx="857917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张丽第二季度收到的普通邮件和电子邮件的数量如下表。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3531196" y="4463488"/>
            <a:ext cx="345281" cy="125015"/>
          </a:xfrm>
          <a:prstGeom prst="rect">
            <a:avLst/>
          </a:prstGeom>
          <a:solidFill>
            <a:srgbClr val="7CC1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2558455" y="4373000"/>
            <a:ext cx="314325" cy="215503"/>
          </a:xfrm>
          <a:prstGeom prst="rect">
            <a:avLst/>
          </a:prstGeom>
          <a:solidFill>
            <a:srgbClr val="7CC1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2297" name="Rectangle 17"/>
          <p:cNvSpPr>
            <a:spLocks noChangeArrowheads="1"/>
          </p:cNvSpPr>
          <p:nvPr/>
        </p:nvSpPr>
        <p:spPr bwMode="auto">
          <a:xfrm>
            <a:off x="2882305" y="3832456"/>
            <a:ext cx="323850" cy="756047"/>
          </a:xfrm>
          <a:prstGeom prst="rect">
            <a:avLst/>
          </a:prstGeom>
          <a:solidFill>
            <a:srgbClr val="FF9C80"/>
          </a:solidFill>
          <a:ln>
            <a:noFill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2298" name="Rectangle 18"/>
          <p:cNvSpPr>
            <a:spLocks noChangeArrowheads="1"/>
          </p:cNvSpPr>
          <p:nvPr/>
        </p:nvSpPr>
        <p:spPr bwMode="auto">
          <a:xfrm>
            <a:off x="3844330" y="3490747"/>
            <a:ext cx="357188" cy="1097756"/>
          </a:xfrm>
          <a:prstGeom prst="rect">
            <a:avLst/>
          </a:prstGeom>
          <a:solidFill>
            <a:srgbClr val="FF9C80"/>
          </a:solidFill>
          <a:ln>
            <a:noFill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2299" name="Text Box 19"/>
          <p:cNvSpPr txBox="1">
            <a:spLocks noChangeArrowheads="1"/>
          </p:cNvSpPr>
          <p:nvPr/>
        </p:nvSpPr>
        <p:spPr bwMode="auto">
          <a:xfrm>
            <a:off x="2504877" y="4168213"/>
            <a:ext cx="4643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</a:p>
        </p:txBody>
      </p:sp>
      <p:sp>
        <p:nvSpPr>
          <p:cNvPr id="12300" name="Text Box 20"/>
          <p:cNvSpPr txBox="1">
            <a:spLocks noChangeArrowheads="1"/>
          </p:cNvSpPr>
          <p:nvPr/>
        </p:nvSpPr>
        <p:spPr bwMode="auto">
          <a:xfrm>
            <a:off x="3477618" y="4243222"/>
            <a:ext cx="4310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</a:p>
        </p:txBody>
      </p:sp>
      <p:sp>
        <p:nvSpPr>
          <p:cNvPr id="12301" name="Text Box 21"/>
          <p:cNvSpPr txBox="1">
            <a:spLocks noChangeArrowheads="1"/>
          </p:cNvSpPr>
          <p:nvPr/>
        </p:nvSpPr>
        <p:spPr bwMode="auto">
          <a:xfrm>
            <a:off x="2828727" y="3616953"/>
            <a:ext cx="4643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</a:p>
        </p:txBody>
      </p:sp>
      <p:sp>
        <p:nvSpPr>
          <p:cNvPr id="12302" name="Text Box 22"/>
          <p:cNvSpPr txBox="1">
            <a:spLocks noChangeArrowheads="1"/>
          </p:cNvSpPr>
          <p:nvPr/>
        </p:nvSpPr>
        <p:spPr bwMode="auto">
          <a:xfrm>
            <a:off x="3822899" y="3249051"/>
            <a:ext cx="4643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65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118190" y="1144244"/>
            <a:ext cx="3926052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）你还能提出什么问题？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419845" y="3611271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最多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29004" y="2928356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最多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600283" y="1954148"/>
            <a:ext cx="3305897" cy="11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月份电子邮件比普通邮件多多少？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854104" y="3387550"/>
            <a:ext cx="3305897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65-8=57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（件）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9" descr="图片2"/>
          <p:cNvPicPr>
            <a:picLocks noChangeAspect="1" noChangeArrowheads="1"/>
          </p:cNvPicPr>
          <p:nvPr/>
        </p:nvPicPr>
        <p:blipFill>
          <a:blip r:embed="rId2" cstate="email">
            <a:lum contrast="18000"/>
          </a:blip>
          <a:srcRect/>
          <a:stretch>
            <a:fillRect/>
          </a:stretch>
        </p:blipFill>
        <p:spPr bwMode="auto">
          <a:xfrm>
            <a:off x="726303" y="1111822"/>
            <a:ext cx="4374356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0"/>
          <p:cNvSpPr txBox="1">
            <a:spLocks noChangeArrowheads="1"/>
          </p:cNvSpPr>
          <p:nvPr/>
        </p:nvSpPr>
        <p:spPr bwMode="auto">
          <a:xfrm>
            <a:off x="945639" y="2148730"/>
            <a:ext cx="3888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根据表中的数据完成下面的统计图</a:t>
            </a:r>
          </a:p>
        </p:txBody>
      </p:sp>
      <p:pic>
        <p:nvPicPr>
          <p:cNvPr id="13318" name="Picture 41" descr="图片3"/>
          <p:cNvPicPr>
            <a:picLocks noChangeAspect="1" noChangeArrowheads="1"/>
          </p:cNvPicPr>
          <p:nvPr/>
        </p:nvPicPr>
        <p:blipFill rotWithShape="1">
          <a:blip r:embed="rId3" cstate="email">
            <a:lum contrast="18000"/>
          </a:blip>
          <a:srcRect/>
          <a:stretch>
            <a:fillRect/>
          </a:stretch>
        </p:blipFill>
        <p:spPr bwMode="auto">
          <a:xfrm>
            <a:off x="730136" y="2780110"/>
            <a:ext cx="4157663" cy="186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42"/>
          <p:cNvSpPr txBox="1">
            <a:spLocks noChangeArrowheads="1"/>
          </p:cNvSpPr>
          <p:nvPr/>
        </p:nvSpPr>
        <p:spPr bwMode="auto">
          <a:xfrm>
            <a:off x="748817" y="564431"/>
            <a:ext cx="7813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五年级一班有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人，体育技能测试合格情况统计如下。</a:t>
            </a:r>
          </a:p>
        </p:txBody>
      </p:sp>
      <p:sp>
        <p:nvSpPr>
          <p:cNvPr id="13320" name="Rectangle 43"/>
          <p:cNvSpPr>
            <a:spLocks noChangeArrowheads="1"/>
          </p:cNvSpPr>
          <p:nvPr/>
        </p:nvSpPr>
        <p:spPr bwMode="auto">
          <a:xfrm>
            <a:off x="1431414" y="3425912"/>
            <a:ext cx="227410" cy="947738"/>
          </a:xfrm>
          <a:prstGeom prst="rect">
            <a:avLst/>
          </a:prstGeom>
          <a:solidFill>
            <a:srgbClr val="333399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3321" name="Rectangle 44"/>
          <p:cNvSpPr>
            <a:spLocks noChangeArrowheads="1"/>
          </p:cNvSpPr>
          <p:nvPr/>
        </p:nvSpPr>
        <p:spPr bwMode="auto">
          <a:xfrm>
            <a:off x="1669539" y="3490206"/>
            <a:ext cx="247650" cy="885825"/>
          </a:xfrm>
          <a:prstGeom prst="rect">
            <a:avLst/>
          </a:prstGeom>
          <a:solidFill>
            <a:srgbClr val="CC0099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3322" name="Rectangle 45"/>
          <p:cNvSpPr>
            <a:spLocks noChangeArrowheads="1"/>
          </p:cNvSpPr>
          <p:nvPr/>
        </p:nvSpPr>
        <p:spPr bwMode="auto">
          <a:xfrm>
            <a:off x="2176745" y="3543785"/>
            <a:ext cx="227410" cy="832247"/>
          </a:xfrm>
          <a:prstGeom prst="rect">
            <a:avLst/>
          </a:prstGeom>
          <a:solidFill>
            <a:srgbClr val="333399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3323" name="Rectangle 46"/>
          <p:cNvSpPr>
            <a:spLocks noChangeArrowheads="1"/>
          </p:cNvSpPr>
          <p:nvPr/>
        </p:nvSpPr>
        <p:spPr bwMode="auto">
          <a:xfrm>
            <a:off x="2418442" y="3328281"/>
            <a:ext cx="244078" cy="1047750"/>
          </a:xfrm>
          <a:prstGeom prst="rect">
            <a:avLst/>
          </a:prstGeom>
          <a:solidFill>
            <a:srgbClr val="CC0099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3324" name="Rectangle 47"/>
          <p:cNvSpPr>
            <a:spLocks noChangeArrowheads="1"/>
          </p:cNvSpPr>
          <p:nvPr/>
        </p:nvSpPr>
        <p:spPr bwMode="auto">
          <a:xfrm>
            <a:off x="2932792" y="3490206"/>
            <a:ext cx="238125" cy="885825"/>
          </a:xfrm>
          <a:prstGeom prst="rect">
            <a:avLst/>
          </a:prstGeom>
          <a:solidFill>
            <a:srgbClr val="333399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3325" name="Rectangle 48"/>
          <p:cNvSpPr>
            <a:spLocks noChangeArrowheads="1"/>
          </p:cNvSpPr>
          <p:nvPr/>
        </p:nvSpPr>
        <p:spPr bwMode="auto">
          <a:xfrm>
            <a:off x="3170917" y="3490206"/>
            <a:ext cx="245269" cy="885825"/>
          </a:xfrm>
          <a:prstGeom prst="rect">
            <a:avLst/>
          </a:prstGeom>
          <a:solidFill>
            <a:srgbClr val="CC0099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3326" name="Rectangle 49"/>
          <p:cNvSpPr>
            <a:spLocks noChangeArrowheads="1"/>
          </p:cNvSpPr>
          <p:nvPr/>
        </p:nvSpPr>
        <p:spPr bwMode="auto">
          <a:xfrm>
            <a:off x="3678123" y="3803342"/>
            <a:ext cx="238125" cy="572690"/>
          </a:xfrm>
          <a:prstGeom prst="rect">
            <a:avLst/>
          </a:prstGeom>
          <a:solidFill>
            <a:srgbClr val="333399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3327" name="Rectangle 50"/>
          <p:cNvSpPr>
            <a:spLocks noChangeArrowheads="1"/>
          </p:cNvSpPr>
          <p:nvPr/>
        </p:nvSpPr>
        <p:spPr bwMode="auto">
          <a:xfrm>
            <a:off x="3926964" y="3890256"/>
            <a:ext cx="259556" cy="485775"/>
          </a:xfrm>
          <a:prstGeom prst="rect">
            <a:avLst/>
          </a:prstGeom>
          <a:solidFill>
            <a:srgbClr val="CC0099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377836" y="4418894"/>
            <a:ext cx="3726656" cy="2702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zh-CN" altLang="en-US" sz="1050" b="1">
                <a:latin typeface="楷体" panose="02010609060101010101" pitchFamily="49" charset="-122"/>
                <a:ea typeface="楷体" panose="02010609060101010101" pitchFamily="49" charset="-122"/>
              </a:rPr>
              <a:t>立定跳远    跳绳    投实心球     仰卧起坐   项目</a:t>
            </a:r>
          </a:p>
        </p:txBody>
      </p:sp>
      <p:sp>
        <p:nvSpPr>
          <p:cNvPr id="13329" name="Text Box 42"/>
          <p:cNvSpPr txBox="1">
            <a:spLocks noChangeArrowheads="1"/>
          </p:cNvSpPr>
          <p:nvPr/>
        </p:nvSpPr>
        <p:spPr bwMode="auto">
          <a:xfrm>
            <a:off x="1006860" y="2464531"/>
            <a:ext cx="351115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五年级一班体育技能测试合格人数统计图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837292" y="2906800"/>
            <a:ext cx="323850" cy="16740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altLang="zh-CN" sz="1200" b="1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</a:p>
          <a:p>
            <a:pPr eaLnBrk="1" hangingPunct="1">
              <a:lnSpc>
                <a:spcPct val="60000"/>
              </a:lnSpc>
            </a:pPr>
            <a:endParaRPr lang="en-US" altLang="zh-CN" sz="1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zh-CN" sz="1200" b="1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</a:p>
          <a:p>
            <a:pPr eaLnBrk="1" hangingPunct="1">
              <a:lnSpc>
                <a:spcPct val="60000"/>
              </a:lnSpc>
            </a:pPr>
            <a:endParaRPr lang="en-US" altLang="zh-CN" sz="1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zh-CN" sz="1200" b="1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</a:p>
          <a:p>
            <a:pPr eaLnBrk="1" hangingPunct="1">
              <a:lnSpc>
                <a:spcPct val="60000"/>
              </a:lnSpc>
            </a:pPr>
            <a:endParaRPr lang="en-US" altLang="zh-CN" sz="1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zh-CN" sz="1200" b="1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</a:p>
          <a:p>
            <a:pPr eaLnBrk="1" hangingPunct="1">
              <a:lnSpc>
                <a:spcPct val="60000"/>
              </a:lnSpc>
            </a:pPr>
            <a:endParaRPr lang="en-US" altLang="zh-CN" sz="1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zh-CN" sz="12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  <a:p>
            <a:pPr eaLnBrk="1" hangingPunct="1">
              <a:lnSpc>
                <a:spcPct val="60000"/>
              </a:lnSpc>
            </a:pPr>
            <a:endParaRPr lang="en-US" altLang="zh-CN" sz="1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zh-CN" sz="1200" b="1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892061" y="2744875"/>
            <a:ext cx="972740" cy="21669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zh-CN" altLang="en-US" sz="1050" b="1">
                <a:latin typeface="楷体" panose="02010609060101010101" pitchFamily="49" charset="-122"/>
                <a:ea typeface="楷体" panose="02010609060101010101" pitchFamily="49" charset="-122"/>
              </a:rPr>
              <a:t>人数（人）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124434" y="1152259"/>
            <a:ext cx="3253495" cy="73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）女生哪个项目合格人数最多？哪个项目合格人数最少？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124434" y="2461894"/>
            <a:ext cx="3139395" cy="66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）男生立定跳远比跳绳项目合格人数多多少？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5124434" y="3228866"/>
            <a:ext cx="3131037" cy="66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）比较男、女生每个项目的合格情况，你有什么想法？</a:t>
            </a:r>
          </a:p>
        </p:txBody>
      </p:sp>
      <p:sp>
        <p:nvSpPr>
          <p:cNvPr id="13335" name="Text Box 8"/>
          <p:cNvSpPr txBox="1">
            <a:spLocks noChangeArrowheads="1"/>
          </p:cNvSpPr>
          <p:nvPr/>
        </p:nvSpPr>
        <p:spPr bwMode="auto">
          <a:xfrm>
            <a:off x="5537705" y="1883153"/>
            <a:ext cx="7024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8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跳绳</a:t>
            </a:r>
          </a:p>
        </p:txBody>
      </p:sp>
      <p:sp>
        <p:nvSpPr>
          <p:cNvPr id="13336" name="Text Box 8"/>
          <p:cNvSpPr txBox="1">
            <a:spLocks noChangeArrowheads="1"/>
          </p:cNvSpPr>
          <p:nvPr/>
        </p:nvSpPr>
        <p:spPr bwMode="auto">
          <a:xfrm>
            <a:off x="6555689" y="1883153"/>
            <a:ext cx="1187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8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仰卧起坐</a:t>
            </a:r>
          </a:p>
        </p:txBody>
      </p:sp>
      <p:sp>
        <p:nvSpPr>
          <p:cNvPr id="13337" name="Text Box 8"/>
          <p:cNvSpPr txBox="1">
            <a:spLocks noChangeArrowheads="1"/>
          </p:cNvSpPr>
          <p:nvPr/>
        </p:nvSpPr>
        <p:spPr bwMode="auto">
          <a:xfrm>
            <a:off x="7391508" y="2748108"/>
            <a:ext cx="7024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8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</a:p>
        </p:txBody>
      </p:sp>
      <p:sp>
        <p:nvSpPr>
          <p:cNvPr id="13338" name="Text Box 8"/>
          <p:cNvSpPr txBox="1">
            <a:spLocks noChangeArrowheads="1"/>
          </p:cNvSpPr>
          <p:nvPr/>
        </p:nvSpPr>
        <p:spPr bwMode="auto">
          <a:xfrm>
            <a:off x="5124434" y="3924014"/>
            <a:ext cx="30087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18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除了跳绳以外，其他项目男女生成绩差别不大。</a:t>
            </a:r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1369501" y="3213981"/>
            <a:ext cx="323850" cy="215504"/>
          </a:xfrm>
          <a:prstGeom prst="rect">
            <a:avLst/>
          </a:prstGeom>
          <a:solidFill>
            <a:srgbClr val="7CC1E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1614770" y="3288991"/>
            <a:ext cx="323850" cy="215503"/>
          </a:xfrm>
          <a:prstGeom prst="rect">
            <a:avLst/>
          </a:prstGeom>
          <a:solidFill>
            <a:srgbClr val="7CC1E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2125548" y="3327091"/>
            <a:ext cx="323850" cy="215503"/>
          </a:xfrm>
          <a:prstGeom prst="rect">
            <a:avLst/>
          </a:prstGeom>
          <a:solidFill>
            <a:srgbClr val="7CC1E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2366055" y="3127066"/>
            <a:ext cx="323850" cy="215503"/>
          </a:xfrm>
          <a:prstGeom prst="rect">
            <a:avLst/>
          </a:prstGeom>
          <a:solidFill>
            <a:srgbClr val="7CC1E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2889930" y="3285419"/>
            <a:ext cx="323850" cy="215504"/>
          </a:xfrm>
          <a:prstGeom prst="rect">
            <a:avLst/>
          </a:prstGeom>
          <a:solidFill>
            <a:srgbClr val="7CC1E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3126864" y="3285419"/>
            <a:ext cx="323850" cy="215504"/>
          </a:xfrm>
          <a:prstGeom prst="rect">
            <a:avLst/>
          </a:prstGeom>
          <a:solidFill>
            <a:srgbClr val="7CC1E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</a:p>
        </p:txBody>
      </p:sp>
      <p:sp>
        <p:nvSpPr>
          <p:cNvPr id="12324" name="Rectangle 36"/>
          <p:cNvSpPr>
            <a:spLocks noChangeArrowheads="1"/>
          </p:cNvSpPr>
          <p:nvPr/>
        </p:nvSpPr>
        <p:spPr bwMode="auto">
          <a:xfrm>
            <a:off x="3645976" y="3609269"/>
            <a:ext cx="323850" cy="215504"/>
          </a:xfrm>
          <a:prstGeom prst="rect">
            <a:avLst/>
          </a:prstGeom>
          <a:solidFill>
            <a:srgbClr val="7CC1E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auto">
          <a:xfrm>
            <a:off x="3891245" y="3680706"/>
            <a:ext cx="323850" cy="215504"/>
          </a:xfrm>
          <a:prstGeom prst="rect">
            <a:avLst/>
          </a:prstGeom>
          <a:solidFill>
            <a:srgbClr val="7CC1E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 autoUpdateAnimBg="0"/>
      <p:bldP spid="13320" grpId="1" animBg="1"/>
      <p:bldP spid="13321" grpId="0" animBg="1" autoUpdateAnimBg="0"/>
      <p:bldP spid="13321" grpId="1" animBg="1"/>
      <p:bldP spid="13322" grpId="0" animBg="1" autoUpdateAnimBg="0"/>
      <p:bldP spid="13322" grpId="1" animBg="1"/>
      <p:bldP spid="13323" grpId="0" animBg="1" autoUpdateAnimBg="0"/>
      <p:bldP spid="13323" grpId="1" animBg="1"/>
      <p:bldP spid="13324" grpId="0" animBg="1" autoUpdateAnimBg="0"/>
      <p:bldP spid="13325" grpId="0" animBg="1" autoUpdateAnimBg="0"/>
      <p:bldP spid="13325" grpId="1" animBg="1"/>
      <p:bldP spid="13326" grpId="0" animBg="1" autoUpdateAnimBg="0"/>
      <p:bldP spid="13327" grpId="0" animBg="1" autoUpdateAnimBg="0"/>
      <p:bldP spid="13327" grpId="1" animBg="1"/>
      <p:bldP spid="13335" grpId="0" autoUpdateAnimBg="0"/>
      <p:bldP spid="13336" grpId="0" autoUpdateAnimBg="0"/>
      <p:bldP spid="13337" grpId="0" autoUpdateAnimBg="0"/>
      <p:bldP spid="13338" grpId="0" autoUpdateAnimBg="0"/>
      <p:bldP spid="12318" grpId="0" animBg="1"/>
      <p:bldP spid="12318" grpId="1" animBg="1"/>
      <p:bldP spid="12319" grpId="0" animBg="1"/>
      <p:bldP spid="12319" grpId="1" animBg="1"/>
      <p:bldP spid="12320" grpId="0" animBg="1"/>
      <p:bldP spid="12320" grpId="1" animBg="1"/>
      <p:bldP spid="12321" grpId="0" animBg="1"/>
      <p:bldP spid="12321" grpId="1" animBg="1"/>
      <p:bldP spid="12322" grpId="0" animBg="1"/>
      <p:bldP spid="12323" grpId="0" animBg="1"/>
      <p:bldP spid="12323" grpId="1" animBg="1"/>
      <p:bldP spid="12324" grpId="0" animBg="1"/>
      <p:bldP spid="12325" grpId="0" animBg="1"/>
      <p:bldP spid="123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5" name="矩形 4"/>
          <p:cNvSpPr/>
          <p:nvPr/>
        </p:nvSpPr>
        <p:spPr>
          <a:xfrm>
            <a:off x="974817" y="2103907"/>
            <a:ext cx="7823773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单式条形统计图和复式条形统计图的区别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单式条形统计图只表示一种事物的数量情况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复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式条形统计图能同时表示两种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几种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事物的数量情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况。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复式条形统计图经常把两种事物成对进行对比。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5" name="矩形 4"/>
          <p:cNvSpPr/>
          <p:nvPr/>
        </p:nvSpPr>
        <p:spPr>
          <a:xfrm>
            <a:off x="1032363" y="1899939"/>
            <a:ext cx="6888279" cy="246990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单式条形统计图和复式条形统计图的区别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复式条形统计图必须有图例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而单式条形统计图没有图例。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(4)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复式条形统计图便于对两个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几个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数据进行直观地比较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987824" y="1563638"/>
            <a:ext cx="3384376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课本：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74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页第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" name="图片 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38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情境导入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046" y="1231958"/>
            <a:ext cx="4525304" cy="3271779"/>
          </a:xfrm>
          <a:prstGeom prst="rect">
            <a:avLst/>
          </a:prstGeom>
        </p:spPr>
      </p:pic>
      <p:sp>
        <p:nvSpPr>
          <p:cNvPr id="3" name="思想气泡: 云 2"/>
          <p:cNvSpPr/>
          <p:nvPr/>
        </p:nvSpPr>
        <p:spPr>
          <a:xfrm>
            <a:off x="3797935" y="608965"/>
            <a:ext cx="4612005" cy="3251835"/>
          </a:xfrm>
          <a:prstGeom prst="cloudCallout">
            <a:avLst>
              <a:gd name="adj1" fmla="val 29721"/>
              <a:gd name="adj2" fmla="val 3311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62656" y="1220959"/>
            <a:ext cx="3753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随着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学习的压力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的增大，学生患有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的越来越多；上班族整天对着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电脑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，一整天下来，眼睛酸涩无比，眼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疲劳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，最后演变成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38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情境导入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81154" y="1014210"/>
            <a:ext cx="4035792" cy="2102465"/>
            <a:chOff x="1420262" y="1451207"/>
            <a:chExt cx="3682612" cy="2102465"/>
          </a:xfrm>
        </p:grpSpPr>
        <p:pic>
          <p:nvPicPr>
            <p:cNvPr id="9" name="YMM25.EPS" descr="id:2147505640;FounderCES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420262" y="1451207"/>
              <a:ext cx="3682612" cy="2102465"/>
            </a:xfrm>
            <a:prstGeom prst="rect">
              <a:avLst/>
            </a:prstGeom>
          </p:spPr>
        </p:pic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1513799" y="1645659"/>
              <a:ext cx="3495537" cy="1535036"/>
            </a:xfrm>
            <a:prstGeom prst="rect">
              <a:avLst/>
            </a:prstGeom>
            <a:solidFill>
              <a:srgbClr val="FFFBD9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1pPr>
              <a:lvl2pPr marL="742950" indent="-28575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2pPr>
              <a:lvl3pPr marL="11430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3pPr>
              <a:lvl4pPr marL="16002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4pPr>
              <a:lvl5pPr marL="20574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9pPr>
            </a:lstStyle>
            <a:p>
              <a:pPr algn="l" eaLnBrk="1" hangingPunct="1">
                <a:lnSpc>
                  <a:spcPct val="12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据卫生部、教育部联合调查结果显示：目前我国中小学生近视患病率居世界第二位，而且患近视的年龄提前了</a:t>
              </a:r>
              <a:r>
                <a:rPr lang="en-US" altLang="zh-CN" sz="2000" b="1" dirty="0">
                  <a:ea typeface="楷体" panose="02010609060101010101" pitchFamily="49" charset="-122"/>
                </a:rPr>
                <a:t>……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5282952" y="1246896"/>
            <a:ext cx="3296209" cy="136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你能设计一个调查表，调查一下人们患近视的年龄是不是提前了吗？</a:t>
            </a:r>
          </a:p>
        </p:txBody>
      </p:sp>
      <p:grpSp>
        <p:nvGrpSpPr>
          <p:cNvPr id="14" name="组合 13"/>
          <p:cNvGrpSpPr/>
          <p:nvPr/>
        </p:nvGrpSpPr>
        <p:grpSpPr>
          <a:xfrm flipH="1">
            <a:off x="1076325" y="3107055"/>
            <a:ext cx="2861310" cy="1240796"/>
            <a:chOff x="5118677" y="3217856"/>
            <a:chExt cx="2861458" cy="1118204"/>
          </a:xfrm>
        </p:grpSpPr>
        <p:sp>
          <p:nvSpPr>
            <p:cNvPr id="15" name="云形标注 82"/>
            <p:cNvSpPr>
              <a:spLocks noChangeArrowheads="1"/>
            </p:cNvSpPr>
            <p:nvPr/>
          </p:nvSpPr>
          <p:spPr bwMode="auto">
            <a:xfrm rot="170006">
              <a:off x="5118677" y="3217856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6" name="矩形 4"/>
            <p:cNvSpPr>
              <a:spLocks noChangeArrowheads="1"/>
            </p:cNvSpPr>
            <p:nvPr/>
          </p:nvSpPr>
          <p:spPr bwMode="auto">
            <a:xfrm>
              <a:off x="5212213" y="3292879"/>
              <a:ext cx="2140386" cy="98028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从图中，你知道了哪些数学信息？</a:t>
              </a: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9979" y="3215071"/>
            <a:ext cx="1548404" cy="1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4124777" y="3101466"/>
            <a:ext cx="3095270" cy="1167765"/>
            <a:chOff x="5118534" y="3223635"/>
            <a:chExt cx="3095270" cy="1167765"/>
          </a:xfrm>
        </p:grpSpPr>
        <p:sp>
          <p:nvSpPr>
            <p:cNvPr id="19" name="云形标注 82"/>
            <p:cNvSpPr>
              <a:spLocks noChangeArrowheads="1"/>
            </p:cNvSpPr>
            <p:nvPr/>
          </p:nvSpPr>
          <p:spPr bwMode="auto">
            <a:xfrm rot="170006">
              <a:off x="5118534" y="3223635"/>
              <a:ext cx="3095270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0" name="矩形 4"/>
            <p:cNvSpPr>
              <a:spLocks noChangeArrowheads="1"/>
            </p:cNvSpPr>
            <p:nvPr/>
          </p:nvSpPr>
          <p:spPr bwMode="auto">
            <a:xfrm>
              <a:off x="5334434" y="3303645"/>
              <a:ext cx="2395220" cy="10877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zh-CN" altLang="en-US" sz="2400" b="1" dirty="0">
                  <a:latin typeface="Arial" panose="020B0604020202020204" pitchFamily="34" charset="0"/>
                  <a:ea typeface="楷体" panose="02010609060101010101" pitchFamily="49" charset="-122"/>
                </a:rPr>
                <a:t>根据这些信息，你能提出什么问题？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14823" y="951310"/>
            <a:ext cx="7703189" cy="8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115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你能设计一个调查表，调查一下人们患近视的年龄是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lnSpc>
                <a:spcPct val="115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不是提前了吗？</a:t>
            </a:r>
          </a:p>
        </p:txBody>
      </p:sp>
      <p:sp>
        <p:nvSpPr>
          <p:cNvPr id="3" name="椭圆 2"/>
          <p:cNvSpPr/>
          <p:nvPr/>
        </p:nvSpPr>
        <p:spPr>
          <a:xfrm>
            <a:off x="926791" y="1093408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思想气泡: 云 17"/>
          <p:cNvSpPr/>
          <p:nvPr/>
        </p:nvSpPr>
        <p:spPr>
          <a:xfrm flipH="1">
            <a:off x="349498" y="1932097"/>
            <a:ext cx="3035880" cy="1829964"/>
          </a:xfrm>
          <a:prstGeom prst="cloudCallout">
            <a:avLst>
              <a:gd name="adj1" fmla="val 29721"/>
              <a:gd name="adj2" fmla="val 3311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8943" y="2267671"/>
            <a:ext cx="2781128" cy="88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设计这个调查表，都要考虑哪些事项？</a:t>
            </a:r>
          </a:p>
        </p:txBody>
      </p:sp>
      <p:sp>
        <p:nvSpPr>
          <p:cNvPr id="34" name="思想气泡: 云 33"/>
          <p:cNvSpPr/>
          <p:nvPr/>
        </p:nvSpPr>
        <p:spPr>
          <a:xfrm flipH="1">
            <a:off x="3170227" y="1869567"/>
            <a:ext cx="3072091" cy="1432086"/>
          </a:xfrm>
          <a:prstGeom prst="cloudCallout">
            <a:avLst>
              <a:gd name="adj1" fmla="val 13642"/>
              <a:gd name="adj2" fmla="val 6033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flipH="1">
            <a:off x="3352734" y="2007735"/>
            <a:ext cx="2768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确定调查的对象：有患近视的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及其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家长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algn="ctr">
              <a:spcBef>
                <a:spcPct val="50000"/>
              </a:spcBef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思想气泡: 云 40"/>
          <p:cNvSpPr/>
          <p:nvPr/>
        </p:nvSpPr>
        <p:spPr>
          <a:xfrm flipH="1">
            <a:off x="5990954" y="1653398"/>
            <a:ext cx="3072091" cy="1876330"/>
          </a:xfrm>
          <a:prstGeom prst="cloudCallout">
            <a:avLst>
              <a:gd name="adj1" fmla="val 564"/>
              <a:gd name="adj2" fmla="val 3891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6189995" y="1869567"/>
            <a:ext cx="26860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确定调查的内容：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及其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家长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各是什么时候开始近视的。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4" grpId="0" animBg="1"/>
      <p:bldP spid="35" grpId="0"/>
      <p:bldP spid="41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14823" y="951310"/>
            <a:ext cx="7703189" cy="8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115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你能设计一个调查表，调查一下人们患近视的年龄是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lnSpc>
                <a:spcPct val="115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不是提前了吗？</a:t>
            </a:r>
          </a:p>
        </p:txBody>
      </p:sp>
      <p:sp>
        <p:nvSpPr>
          <p:cNvPr id="3" name="椭圆 2"/>
          <p:cNvSpPr/>
          <p:nvPr/>
        </p:nvSpPr>
        <p:spPr>
          <a:xfrm>
            <a:off x="926791" y="1093408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思想气泡: 云 40"/>
          <p:cNvSpPr/>
          <p:nvPr/>
        </p:nvSpPr>
        <p:spPr>
          <a:xfrm rot="21300656" flipH="1">
            <a:off x="4093269" y="1653398"/>
            <a:ext cx="4969775" cy="1876330"/>
          </a:xfrm>
          <a:prstGeom prst="cloudCallout">
            <a:avLst>
              <a:gd name="adj1" fmla="val -1008"/>
              <a:gd name="adj2" fmla="val 7628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4980447" y="1971585"/>
            <a:ext cx="3429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访问法和查阅法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 调查患近视的学生及其家长，并查阅健康成长表。</a:t>
            </a:r>
          </a:p>
        </p:txBody>
      </p:sp>
      <p:sp>
        <p:nvSpPr>
          <p:cNvPr id="25" name="思想气泡: 云 24"/>
          <p:cNvSpPr/>
          <p:nvPr/>
        </p:nvSpPr>
        <p:spPr>
          <a:xfrm flipH="1">
            <a:off x="912868" y="1838861"/>
            <a:ext cx="3035880" cy="1829964"/>
          </a:xfrm>
          <a:prstGeom prst="cloudCallout">
            <a:avLst>
              <a:gd name="adj1" fmla="val 50388"/>
              <a:gd name="adj2" fmla="val 5001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flipH="1">
            <a:off x="1237238" y="2081472"/>
            <a:ext cx="2477266" cy="131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你想用什么方法，通过哪些渠道进行调查？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92051" y="3030830"/>
            <a:ext cx="1548404" cy="1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25" grpId="0" bldLvl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14823" y="951310"/>
            <a:ext cx="7703189" cy="8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115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你能设计一个调查表，调查一下人们患近视的年龄是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lnSpc>
                <a:spcPct val="115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不是提前了吗？</a:t>
            </a:r>
          </a:p>
        </p:txBody>
      </p:sp>
      <p:sp>
        <p:nvSpPr>
          <p:cNvPr id="3" name="椭圆 2"/>
          <p:cNvSpPr/>
          <p:nvPr/>
        </p:nvSpPr>
        <p:spPr>
          <a:xfrm>
            <a:off x="926791" y="1093408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911" y="3030830"/>
            <a:ext cx="1548404" cy="1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思想气泡: 云 30"/>
          <p:cNvSpPr/>
          <p:nvPr/>
        </p:nvSpPr>
        <p:spPr>
          <a:xfrm flipH="1">
            <a:off x="755576" y="1979097"/>
            <a:ext cx="2785390" cy="1432086"/>
          </a:xfrm>
          <a:prstGeom prst="cloudCallout">
            <a:avLst>
              <a:gd name="adj1" fmla="val 40034"/>
              <a:gd name="adj2" fmla="val 6144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 flipH="1">
            <a:off x="1022136" y="2208949"/>
            <a:ext cx="2477266" cy="88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如何记录、收集和整理数据？</a:t>
            </a:r>
          </a:p>
        </p:txBody>
      </p:sp>
      <p:sp>
        <p:nvSpPr>
          <p:cNvPr id="34" name="思想气泡: 云 33"/>
          <p:cNvSpPr/>
          <p:nvPr/>
        </p:nvSpPr>
        <p:spPr>
          <a:xfrm rot="21300656" flipH="1">
            <a:off x="4093269" y="1366378"/>
            <a:ext cx="4969775" cy="1876330"/>
          </a:xfrm>
          <a:prstGeom prst="cloudCallout">
            <a:avLst>
              <a:gd name="adj1" fmla="val -1160"/>
              <a:gd name="adj2" fmla="val 9113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954664" y="1855213"/>
            <a:ext cx="1513284" cy="4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11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个人调查、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6708012" y="1913479"/>
            <a:ext cx="1771934" cy="4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11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小组记录、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698605" y="2503625"/>
            <a:ext cx="1727597" cy="4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lnSpc>
                <a:spcPct val="11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全班汇总。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/>
      <p:bldP spid="34" grpId="0" bldLvl="0" animBg="1"/>
      <p:bldP spid="36" grpId="0" autoUpdateAnimBg="0"/>
      <p:bldP spid="37" grpId="0" autoUpdateAnimBg="0"/>
      <p:bldP spid="3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下-6单元_页面_02表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3587" y="1437085"/>
            <a:ext cx="4806554" cy="25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600030" y="3971865"/>
            <a:ext cx="60483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通过这个调查表你能判断出患近视的年龄提前了吗？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632177" y="4299942"/>
            <a:ext cx="5307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需要进行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分年龄段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整理。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2493169" y="1778794"/>
            <a:ext cx="386954" cy="2214563"/>
          </a:xfrm>
          <a:prstGeom prst="rect">
            <a:avLst/>
          </a:prstGeom>
          <a:solidFill>
            <a:srgbClr val="FF0000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3231356" y="1778794"/>
            <a:ext cx="377429" cy="2214563"/>
          </a:xfrm>
          <a:prstGeom prst="rect">
            <a:avLst/>
          </a:prstGeom>
          <a:solidFill>
            <a:srgbClr val="FF0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3960019" y="1770460"/>
            <a:ext cx="377429" cy="2214563"/>
          </a:xfrm>
          <a:prstGeom prst="rect">
            <a:avLst/>
          </a:prstGeom>
          <a:solidFill>
            <a:srgbClr val="FF000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885471" y="470057"/>
            <a:ext cx="791360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调查了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名患有近视的中小学学生和家长，他们开始患近视的年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龄分别如下表。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nimBg="1" autoUpdateAnimBg="0"/>
      <p:bldP spid="7173" grpId="1" animBg="1" autoUpdateAnimBg="0"/>
      <p:bldP spid="7173" grpId="2" animBg="1" autoUpdateAnimBg="0"/>
      <p:bldP spid="7174" grpId="0" animBg="1" autoUpdateAnimBg="0"/>
      <p:bldP spid="7174" grpId="1" animBg="1" autoUpdateAnimBg="0"/>
      <p:bldP spid="7174" grpId="2" animBg="1" autoUpdateAnimBg="0"/>
      <p:bldP spid="7175" grpId="0" animBg="1" autoUpdateAnimBg="0"/>
      <p:bldP spid="7175" grpId="1" animBg="1" autoUpdateAnimBg="0"/>
      <p:bldP spid="7175" grpId="2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5"/>
          <p:cNvSpPr txBox="1">
            <a:spLocks noChangeArrowheads="1"/>
          </p:cNvSpPr>
          <p:nvPr/>
        </p:nvSpPr>
        <p:spPr bwMode="auto">
          <a:xfrm>
            <a:off x="1979712" y="1304444"/>
            <a:ext cx="6139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中小学学生与家长开始患近视的年龄统计表</a:t>
            </a:r>
          </a:p>
          <a:p>
            <a:pPr algn="l" eaLnBrk="1" hangingPunct="1"/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月 </a:t>
            </a:r>
          </a:p>
        </p:txBody>
      </p:sp>
      <p:sp>
        <p:nvSpPr>
          <p:cNvPr id="8195" name="AutoShape 110"/>
          <p:cNvSpPr>
            <a:spLocks noChangeArrowheads="1"/>
          </p:cNvSpPr>
          <p:nvPr/>
        </p:nvSpPr>
        <p:spPr bwMode="auto">
          <a:xfrm>
            <a:off x="1986479" y="3791918"/>
            <a:ext cx="5988166" cy="485775"/>
          </a:xfrm>
          <a:prstGeom prst="wedgeRectCallout">
            <a:avLst>
              <a:gd name="adj1" fmla="val 125"/>
              <a:gd name="adj2" fmla="val -571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你能用更直观的方法来描述数据吗？</a:t>
            </a:r>
          </a:p>
        </p:txBody>
      </p:sp>
      <p:sp>
        <p:nvSpPr>
          <p:cNvPr id="8239" name="Rectangle 11"/>
          <p:cNvSpPr>
            <a:spLocks noChangeArrowheads="1"/>
          </p:cNvSpPr>
          <p:nvPr/>
        </p:nvSpPr>
        <p:spPr bwMode="auto">
          <a:xfrm>
            <a:off x="1527646" y="576461"/>
            <a:ext cx="6393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如何把调查的数据进行整理与分析呢？ </a:t>
            </a:r>
          </a:p>
        </p:txBody>
      </p:sp>
      <p:sp>
        <p:nvSpPr>
          <p:cNvPr id="8199" name="Rectangle 31"/>
          <p:cNvSpPr>
            <a:spLocks noChangeArrowheads="1"/>
          </p:cNvSpPr>
          <p:nvPr/>
        </p:nvSpPr>
        <p:spPr bwMode="auto">
          <a:xfrm>
            <a:off x="1143000" y="2193131"/>
            <a:ext cx="296466" cy="2214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graphicFrame>
        <p:nvGraphicFramePr>
          <p:cNvPr id="8202" name="Group 10"/>
          <p:cNvGraphicFramePr>
            <a:graphicFrameLocks noGrp="1"/>
          </p:cNvGraphicFramePr>
          <p:nvPr/>
        </p:nvGraphicFramePr>
        <p:xfrm>
          <a:off x="888689" y="2138470"/>
          <a:ext cx="7427727" cy="1310877"/>
        </p:xfrm>
        <a:graphic>
          <a:graphicData uri="http://schemas.openxmlformats.org/drawingml/2006/table">
            <a:tbl>
              <a:tblPr/>
              <a:tblGrid>
                <a:gridCol w="164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0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合计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岁以下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岁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岁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岁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岁以上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学生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家长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黑体 Std R" pitchFamily="34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34" name="Line 419"/>
          <p:cNvSpPr>
            <a:spLocks noChangeShapeType="1"/>
          </p:cNvSpPr>
          <p:nvPr/>
        </p:nvSpPr>
        <p:spPr bwMode="auto">
          <a:xfrm>
            <a:off x="886416" y="2363392"/>
            <a:ext cx="1423914" cy="3167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00"/>
          </a:p>
        </p:txBody>
      </p:sp>
      <p:sp>
        <p:nvSpPr>
          <p:cNvPr id="8235" name="Text Box 420"/>
          <p:cNvSpPr txBox="1">
            <a:spLocks noChangeArrowheads="1"/>
          </p:cNvSpPr>
          <p:nvPr/>
        </p:nvSpPr>
        <p:spPr bwMode="auto">
          <a:xfrm>
            <a:off x="1082990" y="2489598"/>
            <a:ext cx="63321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just" eaLnBrk="1" hangingPunct="1"/>
            <a:r>
              <a:rPr lang="zh-CN" altLang="en-US" sz="1200" b="1">
                <a:latin typeface="Times New Roman" panose="02020603050405020304" pitchFamily="18" charset="0"/>
                <a:ea typeface="楷体" panose="02010609060101010101" pitchFamily="49" charset="-122"/>
              </a:rPr>
              <a:t>类别</a:t>
            </a:r>
            <a:endParaRPr lang="zh-CN" altLang="en-US" sz="1200" b="1">
              <a:ea typeface="楷体" panose="02010609060101010101" pitchFamily="49" charset="-122"/>
            </a:endParaRPr>
          </a:p>
        </p:txBody>
      </p:sp>
      <p:sp>
        <p:nvSpPr>
          <p:cNvPr id="8236" name="Text Box 421"/>
          <p:cNvSpPr txBox="1">
            <a:spLocks noChangeArrowheads="1"/>
          </p:cNvSpPr>
          <p:nvPr/>
        </p:nvSpPr>
        <p:spPr bwMode="auto">
          <a:xfrm>
            <a:off x="1173443" y="2219327"/>
            <a:ext cx="839391" cy="27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just" eaLnBrk="1" hangingPunct="1"/>
            <a:r>
              <a:rPr lang="zh-CN" altLang="en-US" sz="1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人数（人）</a:t>
            </a:r>
            <a:endParaRPr lang="zh-CN" altLang="en-US" sz="1200" b="1" dirty="0">
              <a:ea typeface="楷体" panose="02010609060101010101" pitchFamily="49" charset="-122"/>
            </a:endParaRPr>
          </a:p>
        </p:txBody>
      </p:sp>
      <p:sp>
        <p:nvSpPr>
          <p:cNvPr id="8237" name="Text Box 422"/>
          <p:cNvSpPr txBox="1">
            <a:spLocks noChangeArrowheads="1"/>
          </p:cNvSpPr>
          <p:nvPr/>
        </p:nvSpPr>
        <p:spPr bwMode="auto">
          <a:xfrm>
            <a:off x="1986479" y="2134791"/>
            <a:ext cx="685800" cy="26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just" eaLnBrk="1" hangingPunct="1"/>
            <a:r>
              <a:rPr lang="zh-CN" altLang="en-US" sz="1400" b="1">
                <a:latin typeface="Times New Roman" panose="02020603050405020304" pitchFamily="18" charset="0"/>
                <a:ea typeface="楷体" panose="02010609060101010101" pitchFamily="49" charset="-122"/>
              </a:rPr>
              <a:t>年龄</a:t>
            </a:r>
            <a:endParaRPr lang="zh-CN" altLang="en-US" sz="1400" b="1">
              <a:ea typeface="楷体" panose="02010609060101010101" pitchFamily="49" charset="-122"/>
            </a:endParaRPr>
          </a:p>
        </p:txBody>
      </p:sp>
      <p:sp>
        <p:nvSpPr>
          <p:cNvPr id="8238" name="Line 423"/>
          <p:cNvSpPr>
            <a:spLocks noChangeShapeType="1"/>
          </p:cNvSpPr>
          <p:nvPr/>
        </p:nvSpPr>
        <p:spPr bwMode="auto">
          <a:xfrm>
            <a:off x="1770975" y="2139554"/>
            <a:ext cx="685800" cy="54054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00"/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9" name="椭圆 18"/>
          <p:cNvSpPr/>
          <p:nvPr/>
        </p:nvSpPr>
        <p:spPr>
          <a:xfrm>
            <a:off x="1151434" y="663278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5"/>
          <p:cNvSpPr>
            <a:spLocks noChangeShapeType="1"/>
          </p:cNvSpPr>
          <p:nvPr/>
        </p:nvSpPr>
        <p:spPr bwMode="auto">
          <a:xfrm flipV="1">
            <a:off x="1472804" y="1275160"/>
            <a:ext cx="0" cy="2465784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9219" name="Line 6"/>
          <p:cNvSpPr>
            <a:spLocks noChangeShapeType="1"/>
          </p:cNvSpPr>
          <p:nvPr/>
        </p:nvSpPr>
        <p:spPr bwMode="auto">
          <a:xfrm>
            <a:off x="1472804" y="3733800"/>
            <a:ext cx="3131344" cy="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2" name="Group 117"/>
          <p:cNvGrpSpPr/>
          <p:nvPr/>
        </p:nvGrpSpPr>
        <p:grpSpPr bwMode="auto">
          <a:xfrm>
            <a:off x="1494235" y="1545432"/>
            <a:ext cx="2888456" cy="2159794"/>
            <a:chOff x="0" y="0"/>
            <a:chExt cx="2426" cy="1814"/>
          </a:xfrm>
        </p:grpSpPr>
        <p:grpSp>
          <p:nvGrpSpPr>
            <p:cNvPr id="9306" name="Group 116"/>
            <p:cNvGrpSpPr/>
            <p:nvPr/>
          </p:nvGrpSpPr>
          <p:grpSpPr bwMode="auto">
            <a:xfrm>
              <a:off x="0" y="7"/>
              <a:ext cx="2419" cy="1759"/>
              <a:chOff x="0" y="0"/>
              <a:chExt cx="2419" cy="1759"/>
            </a:xfrm>
          </p:grpSpPr>
          <p:sp>
            <p:nvSpPr>
              <p:cNvPr id="9308" name="Line 7"/>
              <p:cNvSpPr>
                <a:spLocks noChangeShapeType="1"/>
              </p:cNvSpPr>
              <p:nvPr/>
            </p:nvSpPr>
            <p:spPr bwMode="auto">
              <a:xfrm>
                <a:off x="0" y="1759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9309" name="Line 8"/>
              <p:cNvSpPr>
                <a:spLocks noChangeShapeType="1"/>
              </p:cNvSpPr>
              <p:nvPr/>
            </p:nvSpPr>
            <p:spPr bwMode="auto">
              <a:xfrm>
                <a:off x="0" y="1688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9310" name="Line 9"/>
              <p:cNvSpPr>
                <a:spLocks noChangeShapeType="1"/>
              </p:cNvSpPr>
              <p:nvPr/>
            </p:nvSpPr>
            <p:spPr bwMode="auto">
              <a:xfrm>
                <a:off x="0" y="1617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9311" name="Line 10"/>
              <p:cNvSpPr>
                <a:spLocks noChangeShapeType="1"/>
              </p:cNvSpPr>
              <p:nvPr/>
            </p:nvSpPr>
            <p:spPr bwMode="auto">
              <a:xfrm>
                <a:off x="0" y="1545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9312" name="Line 11"/>
              <p:cNvSpPr>
                <a:spLocks noChangeShapeType="1"/>
              </p:cNvSpPr>
              <p:nvPr/>
            </p:nvSpPr>
            <p:spPr bwMode="auto">
              <a:xfrm>
                <a:off x="0" y="1473"/>
                <a:ext cx="2419" cy="0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3" name="Line 12"/>
              <p:cNvSpPr>
                <a:spLocks noChangeShapeType="1"/>
              </p:cNvSpPr>
              <p:nvPr/>
            </p:nvSpPr>
            <p:spPr bwMode="auto">
              <a:xfrm>
                <a:off x="0" y="1401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5" name="Line 13"/>
              <p:cNvSpPr>
                <a:spLocks noChangeShapeType="1"/>
              </p:cNvSpPr>
              <p:nvPr/>
            </p:nvSpPr>
            <p:spPr bwMode="auto">
              <a:xfrm>
                <a:off x="0" y="1329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" name="Line 14"/>
              <p:cNvSpPr>
                <a:spLocks noChangeShapeType="1"/>
              </p:cNvSpPr>
              <p:nvPr/>
            </p:nvSpPr>
            <p:spPr bwMode="auto">
              <a:xfrm>
                <a:off x="0" y="1255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7" name="Line 15"/>
              <p:cNvSpPr>
                <a:spLocks noChangeShapeType="1"/>
              </p:cNvSpPr>
              <p:nvPr/>
            </p:nvSpPr>
            <p:spPr bwMode="auto">
              <a:xfrm>
                <a:off x="0" y="1182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8" name="Line 16"/>
              <p:cNvSpPr>
                <a:spLocks noChangeShapeType="1"/>
              </p:cNvSpPr>
              <p:nvPr/>
            </p:nvSpPr>
            <p:spPr bwMode="auto">
              <a:xfrm>
                <a:off x="0" y="1107"/>
                <a:ext cx="2419" cy="0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9" name="Line 17"/>
              <p:cNvSpPr>
                <a:spLocks noChangeShapeType="1"/>
              </p:cNvSpPr>
              <p:nvPr/>
            </p:nvSpPr>
            <p:spPr bwMode="auto">
              <a:xfrm>
                <a:off x="0" y="1034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0" name="Line 18"/>
              <p:cNvSpPr>
                <a:spLocks noChangeShapeType="1"/>
              </p:cNvSpPr>
              <p:nvPr/>
            </p:nvSpPr>
            <p:spPr bwMode="auto">
              <a:xfrm>
                <a:off x="0" y="961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2" name="Line 19"/>
              <p:cNvSpPr>
                <a:spLocks noChangeShapeType="1"/>
              </p:cNvSpPr>
              <p:nvPr/>
            </p:nvSpPr>
            <p:spPr bwMode="auto">
              <a:xfrm>
                <a:off x="0" y="886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3" name="Line 20"/>
              <p:cNvSpPr>
                <a:spLocks noChangeShapeType="1"/>
              </p:cNvSpPr>
              <p:nvPr/>
            </p:nvSpPr>
            <p:spPr bwMode="auto">
              <a:xfrm>
                <a:off x="0" y="813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>
                <a:off x="0" y="738"/>
                <a:ext cx="2419" cy="0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>
                <a:off x="0" y="665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9324" name="Line 23"/>
              <p:cNvSpPr>
                <a:spLocks noChangeShapeType="1"/>
              </p:cNvSpPr>
              <p:nvPr/>
            </p:nvSpPr>
            <p:spPr bwMode="auto">
              <a:xfrm>
                <a:off x="0" y="592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0" y="517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>
                <a:off x="0" y="444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9327" name="Line 26"/>
              <p:cNvSpPr>
                <a:spLocks noChangeShapeType="1"/>
              </p:cNvSpPr>
              <p:nvPr/>
            </p:nvSpPr>
            <p:spPr bwMode="auto">
              <a:xfrm>
                <a:off x="0" y="369"/>
                <a:ext cx="2419" cy="0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9328" name="Line 27"/>
              <p:cNvSpPr>
                <a:spLocks noChangeShapeType="1"/>
              </p:cNvSpPr>
              <p:nvPr/>
            </p:nvSpPr>
            <p:spPr bwMode="auto">
              <a:xfrm>
                <a:off x="0" y="296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9329" name="Line 28"/>
              <p:cNvSpPr>
                <a:spLocks noChangeShapeType="1"/>
              </p:cNvSpPr>
              <p:nvPr/>
            </p:nvSpPr>
            <p:spPr bwMode="auto">
              <a:xfrm>
                <a:off x="0" y="221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9330" name="Line 29"/>
              <p:cNvSpPr>
                <a:spLocks noChangeShapeType="1"/>
              </p:cNvSpPr>
              <p:nvPr/>
            </p:nvSpPr>
            <p:spPr bwMode="auto">
              <a:xfrm>
                <a:off x="0" y="148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9331" name="Line 30"/>
              <p:cNvSpPr>
                <a:spLocks noChangeShapeType="1"/>
              </p:cNvSpPr>
              <p:nvPr/>
            </p:nvSpPr>
            <p:spPr bwMode="auto">
              <a:xfrm>
                <a:off x="0" y="75"/>
                <a:ext cx="2419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8" name="Line 31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19" cy="0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9307" name="Line 34"/>
            <p:cNvSpPr>
              <a:spLocks noChangeShapeType="1"/>
            </p:cNvSpPr>
            <p:nvPr/>
          </p:nvSpPr>
          <p:spPr bwMode="auto">
            <a:xfrm>
              <a:off x="2425" y="0"/>
              <a:ext cx="1" cy="1814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9248" name="Text Box 36"/>
          <p:cNvSpPr txBox="1">
            <a:spLocks noChangeArrowheads="1"/>
          </p:cNvSpPr>
          <p:nvPr/>
        </p:nvSpPr>
        <p:spPr bwMode="auto">
          <a:xfrm>
            <a:off x="1477567" y="3813572"/>
            <a:ext cx="30027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900" b="1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900" b="1">
                <a:latin typeface="楷体" panose="02010609060101010101" pitchFamily="49" charset="-122"/>
                <a:ea typeface="楷体" panose="02010609060101010101" pitchFamily="49" charset="-122"/>
              </a:rPr>
              <a:t>岁以下   </a:t>
            </a:r>
            <a:r>
              <a:rPr lang="en-US" altLang="zh-CN" sz="900" b="1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en-US" altLang="zh-CN" sz="900" b="1">
                <a:ea typeface="楷体" panose="02010609060101010101" pitchFamily="49" charset="-122"/>
              </a:rPr>
              <a:t>～</a:t>
            </a:r>
            <a:r>
              <a:rPr lang="en-US" altLang="zh-CN" sz="900" b="1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900" b="1">
                <a:latin typeface="楷体" panose="02010609060101010101" pitchFamily="49" charset="-122"/>
                <a:ea typeface="楷体" panose="02010609060101010101" pitchFamily="49" charset="-122"/>
              </a:rPr>
              <a:t>岁   </a:t>
            </a:r>
            <a:r>
              <a:rPr lang="en-US" altLang="zh-CN" sz="900" b="1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en-US" altLang="zh-CN" sz="900" b="1">
                <a:ea typeface="楷体" panose="02010609060101010101" pitchFamily="49" charset="-122"/>
              </a:rPr>
              <a:t>～</a:t>
            </a:r>
            <a:r>
              <a:rPr lang="en-US" altLang="zh-CN" sz="900" b="1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900" b="1">
                <a:latin typeface="楷体" panose="02010609060101010101" pitchFamily="49" charset="-122"/>
                <a:ea typeface="楷体" panose="02010609060101010101" pitchFamily="49" charset="-122"/>
              </a:rPr>
              <a:t>岁   </a:t>
            </a:r>
            <a:r>
              <a:rPr lang="en-US" altLang="zh-CN" sz="900" b="1"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en-US" altLang="zh-CN" sz="900" b="1">
                <a:ea typeface="楷体" panose="02010609060101010101" pitchFamily="49" charset="-122"/>
              </a:rPr>
              <a:t>～</a:t>
            </a:r>
            <a:r>
              <a:rPr lang="en-US" altLang="zh-CN" sz="900" b="1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900" b="1">
                <a:latin typeface="楷体" panose="02010609060101010101" pitchFamily="49" charset="-122"/>
                <a:ea typeface="楷体" panose="02010609060101010101" pitchFamily="49" charset="-122"/>
              </a:rPr>
              <a:t>岁   </a:t>
            </a:r>
            <a:r>
              <a:rPr lang="en-US" altLang="zh-CN" sz="900" b="1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900" b="1">
                <a:latin typeface="楷体" panose="02010609060101010101" pitchFamily="49" charset="-122"/>
                <a:ea typeface="楷体" panose="02010609060101010101" pitchFamily="49" charset="-122"/>
              </a:rPr>
              <a:t>岁以上</a:t>
            </a:r>
          </a:p>
        </p:txBody>
      </p:sp>
      <p:sp>
        <p:nvSpPr>
          <p:cNvPr id="9249" name="Text Box 38"/>
          <p:cNvSpPr txBox="1">
            <a:spLocks noChangeArrowheads="1"/>
          </p:cNvSpPr>
          <p:nvPr/>
        </p:nvSpPr>
        <p:spPr bwMode="auto">
          <a:xfrm>
            <a:off x="1202531" y="1113235"/>
            <a:ext cx="8096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900" b="1">
                <a:latin typeface="楷体" panose="02010609060101010101" pitchFamily="49" charset="-122"/>
                <a:ea typeface="楷体" panose="02010609060101010101" pitchFamily="49" charset="-122"/>
              </a:rPr>
              <a:t>人数（人）</a:t>
            </a:r>
          </a:p>
        </p:txBody>
      </p:sp>
      <p:sp>
        <p:nvSpPr>
          <p:cNvPr id="9250" name="Text Box 43"/>
          <p:cNvSpPr txBox="1">
            <a:spLocks noChangeArrowheads="1"/>
          </p:cNvSpPr>
          <p:nvPr/>
        </p:nvSpPr>
        <p:spPr bwMode="auto">
          <a:xfrm>
            <a:off x="1256110" y="3219450"/>
            <a:ext cx="3238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05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</p:txBody>
      </p:sp>
      <p:sp>
        <p:nvSpPr>
          <p:cNvPr id="9251" name="Text Box 44"/>
          <p:cNvSpPr txBox="1">
            <a:spLocks noChangeArrowheads="1"/>
          </p:cNvSpPr>
          <p:nvPr/>
        </p:nvSpPr>
        <p:spPr bwMode="auto">
          <a:xfrm>
            <a:off x="1256110" y="3598069"/>
            <a:ext cx="3238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050" b="1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</a:p>
        </p:txBody>
      </p:sp>
      <p:sp>
        <p:nvSpPr>
          <p:cNvPr id="9252" name="Text Box 45"/>
          <p:cNvSpPr txBox="1">
            <a:spLocks noChangeArrowheads="1"/>
          </p:cNvSpPr>
          <p:nvPr/>
        </p:nvSpPr>
        <p:spPr bwMode="auto">
          <a:xfrm>
            <a:off x="1231106" y="2767013"/>
            <a:ext cx="3238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050" b="1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</a:p>
        </p:txBody>
      </p:sp>
      <p:sp>
        <p:nvSpPr>
          <p:cNvPr id="9253" name="Text Box 46"/>
          <p:cNvSpPr txBox="1">
            <a:spLocks noChangeArrowheads="1"/>
          </p:cNvSpPr>
          <p:nvPr/>
        </p:nvSpPr>
        <p:spPr bwMode="auto">
          <a:xfrm>
            <a:off x="1239441" y="2326481"/>
            <a:ext cx="3238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050" b="1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</a:p>
        </p:txBody>
      </p:sp>
      <p:sp>
        <p:nvSpPr>
          <p:cNvPr id="9254" name="Text Box 47"/>
          <p:cNvSpPr txBox="1">
            <a:spLocks noChangeArrowheads="1"/>
          </p:cNvSpPr>
          <p:nvPr/>
        </p:nvSpPr>
        <p:spPr bwMode="auto">
          <a:xfrm>
            <a:off x="1231106" y="1445419"/>
            <a:ext cx="3238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050" b="1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</a:p>
        </p:txBody>
      </p:sp>
      <p:sp>
        <p:nvSpPr>
          <p:cNvPr id="9255" name="Text Box 50"/>
          <p:cNvSpPr txBox="1">
            <a:spLocks noChangeArrowheads="1"/>
          </p:cNvSpPr>
          <p:nvPr/>
        </p:nvSpPr>
        <p:spPr bwMode="auto">
          <a:xfrm>
            <a:off x="1222772" y="1882379"/>
            <a:ext cx="3238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050" b="1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</a:p>
        </p:txBody>
      </p:sp>
      <p:sp>
        <p:nvSpPr>
          <p:cNvPr id="9256" name="Rectangle 52"/>
          <p:cNvSpPr>
            <a:spLocks noChangeArrowheads="1"/>
          </p:cNvSpPr>
          <p:nvPr/>
        </p:nvSpPr>
        <p:spPr bwMode="auto">
          <a:xfrm>
            <a:off x="2182416" y="3057526"/>
            <a:ext cx="215503" cy="6881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9257" name="Rectangle 53"/>
          <p:cNvSpPr>
            <a:spLocks noChangeArrowheads="1"/>
          </p:cNvSpPr>
          <p:nvPr/>
        </p:nvSpPr>
        <p:spPr bwMode="auto">
          <a:xfrm>
            <a:off x="2736056" y="2795588"/>
            <a:ext cx="215504" cy="9501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9258" name="Rectangle 54"/>
          <p:cNvSpPr>
            <a:spLocks noChangeArrowheads="1"/>
          </p:cNvSpPr>
          <p:nvPr/>
        </p:nvSpPr>
        <p:spPr bwMode="auto">
          <a:xfrm>
            <a:off x="3330179" y="2272904"/>
            <a:ext cx="215503" cy="14680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9259" name="Rectangle 55"/>
          <p:cNvSpPr>
            <a:spLocks noChangeArrowheads="1"/>
          </p:cNvSpPr>
          <p:nvPr/>
        </p:nvSpPr>
        <p:spPr bwMode="auto">
          <a:xfrm>
            <a:off x="3881437" y="3227785"/>
            <a:ext cx="215504" cy="509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9260" name="Rectangle 51"/>
          <p:cNvSpPr>
            <a:spLocks noChangeArrowheads="1"/>
          </p:cNvSpPr>
          <p:nvPr/>
        </p:nvSpPr>
        <p:spPr bwMode="auto">
          <a:xfrm>
            <a:off x="1688306" y="3568303"/>
            <a:ext cx="215504" cy="1750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9261" name="Text Box 56"/>
          <p:cNvSpPr txBox="1">
            <a:spLocks noChangeArrowheads="1"/>
          </p:cNvSpPr>
          <p:nvPr/>
        </p:nvSpPr>
        <p:spPr bwMode="auto">
          <a:xfrm>
            <a:off x="1704976" y="3327797"/>
            <a:ext cx="2690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9262" name="Text Box 58"/>
          <p:cNvSpPr txBox="1">
            <a:spLocks noChangeArrowheads="1"/>
          </p:cNvSpPr>
          <p:nvPr/>
        </p:nvSpPr>
        <p:spPr bwMode="auto">
          <a:xfrm>
            <a:off x="2199085" y="2820591"/>
            <a:ext cx="2690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</a:p>
        </p:txBody>
      </p:sp>
      <p:sp>
        <p:nvSpPr>
          <p:cNvPr id="9263" name="Text Box 60"/>
          <p:cNvSpPr txBox="1">
            <a:spLocks noChangeArrowheads="1"/>
          </p:cNvSpPr>
          <p:nvPr/>
        </p:nvSpPr>
        <p:spPr bwMode="auto">
          <a:xfrm>
            <a:off x="2714625" y="2546747"/>
            <a:ext cx="3238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</a:p>
        </p:txBody>
      </p:sp>
      <p:sp>
        <p:nvSpPr>
          <p:cNvPr id="9264" name="Text Box 64"/>
          <p:cNvSpPr txBox="1">
            <a:spLocks noChangeArrowheads="1"/>
          </p:cNvSpPr>
          <p:nvPr/>
        </p:nvSpPr>
        <p:spPr bwMode="auto">
          <a:xfrm>
            <a:off x="3902869" y="2895600"/>
            <a:ext cx="2690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</a:p>
        </p:txBody>
      </p:sp>
      <p:sp>
        <p:nvSpPr>
          <p:cNvPr id="9265" name="Text Box 65"/>
          <p:cNvSpPr txBox="1">
            <a:spLocks noChangeArrowheads="1"/>
          </p:cNvSpPr>
          <p:nvPr/>
        </p:nvSpPr>
        <p:spPr bwMode="auto">
          <a:xfrm>
            <a:off x="3292079" y="2010966"/>
            <a:ext cx="37742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</a:p>
        </p:txBody>
      </p:sp>
      <p:sp>
        <p:nvSpPr>
          <p:cNvPr id="9266" name="Text Box 66"/>
          <p:cNvSpPr txBox="1">
            <a:spLocks noChangeArrowheads="1"/>
          </p:cNvSpPr>
          <p:nvPr/>
        </p:nvSpPr>
        <p:spPr bwMode="auto">
          <a:xfrm>
            <a:off x="1364457" y="947738"/>
            <a:ext cx="2970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r>
              <a:rPr lang="zh-CN" altLang="en-US" sz="1200" b="1">
                <a:latin typeface="楷体" panose="02010609060101010101" pitchFamily="49" charset="-122"/>
                <a:ea typeface="楷体" panose="02010609060101010101" pitchFamily="49" charset="-122"/>
              </a:rPr>
              <a:t>中小学学生开始患近视的年龄统计图</a:t>
            </a:r>
          </a:p>
          <a:p>
            <a:pPr eaLnBrk="1" hangingPunct="1"/>
            <a:r>
              <a:rPr lang="zh-CN" altLang="en-US" sz="1200" b="1">
                <a:latin typeface="楷体" panose="02010609060101010101" pitchFamily="49" charset="-122"/>
                <a:ea typeface="楷体" panose="02010609060101010101" pitchFamily="49" charset="-122"/>
              </a:rPr>
              <a:t>                       </a:t>
            </a:r>
            <a:r>
              <a:rPr lang="en-US" altLang="zh-CN" sz="1200" b="1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1200" b="1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2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200" b="1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</a:p>
        </p:txBody>
      </p:sp>
      <p:sp>
        <p:nvSpPr>
          <p:cNvPr id="9267" name="Text Box 37"/>
          <p:cNvSpPr txBox="1">
            <a:spLocks noChangeArrowheads="1"/>
          </p:cNvSpPr>
          <p:nvPr/>
        </p:nvSpPr>
        <p:spPr bwMode="auto">
          <a:xfrm>
            <a:off x="5462909" y="3768329"/>
            <a:ext cx="4321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900" b="1">
                <a:latin typeface="楷体" panose="02010609060101010101" pitchFamily="49" charset="-122"/>
                <a:ea typeface="楷体" panose="02010609060101010101" pitchFamily="49" charset="-122"/>
              </a:rPr>
              <a:t>年龄</a:t>
            </a:r>
          </a:p>
        </p:txBody>
      </p:sp>
      <p:grpSp>
        <p:nvGrpSpPr>
          <p:cNvPr id="4" name="Group 52"/>
          <p:cNvGrpSpPr/>
          <p:nvPr/>
        </p:nvGrpSpPr>
        <p:grpSpPr bwMode="auto">
          <a:xfrm>
            <a:off x="5417666" y="934641"/>
            <a:ext cx="3402806" cy="3187304"/>
            <a:chOff x="0" y="0"/>
            <a:chExt cx="2858" cy="2677"/>
          </a:xfrm>
        </p:grpSpPr>
        <p:sp>
          <p:nvSpPr>
            <p:cNvPr id="19" name="Text Box 99"/>
            <p:cNvSpPr txBox="1">
              <a:spLocks noChangeArrowheads="1"/>
            </p:cNvSpPr>
            <p:nvPr/>
          </p:nvSpPr>
          <p:spPr bwMode="auto">
            <a:xfrm>
              <a:off x="0" y="182"/>
              <a:ext cx="6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1pPr>
              <a:lvl2pPr marL="742950" indent="-28575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2pPr>
              <a:lvl3pPr marL="11430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3pPr>
              <a:lvl4pPr marL="16002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4pPr>
              <a:lvl5pPr marL="20574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zh-CN" altLang="en-US" sz="900" b="1">
                  <a:latin typeface="楷体" panose="02010609060101010101" pitchFamily="49" charset="-122"/>
                  <a:ea typeface="楷体" panose="02010609060101010101" pitchFamily="49" charset="-122"/>
                </a:rPr>
                <a:t>人数（人）</a:t>
              </a:r>
            </a:p>
          </p:txBody>
        </p:sp>
        <p:grpSp>
          <p:nvGrpSpPr>
            <p:cNvPr id="20" name="Group 54"/>
            <p:cNvGrpSpPr/>
            <p:nvPr/>
          </p:nvGrpSpPr>
          <p:grpSpPr bwMode="auto">
            <a:xfrm>
              <a:off x="22" y="0"/>
              <a:ext cx="2836" cy="2677"/>
              <a:chOff x="0" y="0"/>
              <a:chExt cx="2836" cy="2677"/>
            </a:xfrm>
          </p:grpSpPr>
          <p:grpSp>
            <p:nvGrpSpPr>
              <p:cNvPr id="21" name="Group 55"/>
              <p:cNvGrpSpPr/>
              <p:nvPr/>
            </p:nvGrpSpPr>
            <p:grpSpPr bwMode="auto">
              <a:xfrm>
                <a:off x="104" y="0"/>
                <a:ext cx="2732" cy="2677"/>
                <a:chOff x="0" y="0"/>
                <a:chExt cx="2732" cy="2677"/>
              </a:xfrm>
            </p:grpSpPr>
            <p:sp>
              <p:nvSpPr>
                <p:cNvPr id="9271" name="Line 68"/>
                <p:cNvSpPr>
                  <a:spLocks noChangeShapeType="1"/>
                </p:cNvSpPr>
                <p:nvPr/>
              </p:nvSpPr>
              <p:spPr bwMode="auto">
                <a:xfrm>
                  <a:off x="84" y="2319"/>
                  <a:ext cx="2438" cy="0"/>
                </a:xfrm>
                <a:prstGeom prst="line">
                  <a:avLst/>
                </a:prstGeom>
                <a:noFill/>
                <a:ln w="25400">
                  <a:solidFill>
                    <a:srgbClr val="00CCFF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grpSp>
              <p:nvGrpSpPr>
                <p:cNvPr id="9272" name="Group 57"/>
                <p:cNvGrpSpPr/>
                <p:nvPr/>
              </p:nvGrpSpPr>
              <p:grpSpPr bwMode="auto">
                <a:xfrm>
                  <a:off x="0" y="0"/>
                  <a:ext cx="2732" cy="2677"/>
                  <a:chOff x="0" y="0"/>
                  <a:chExt cx="2732" cy="2677"/>
                </a:xfrm>
              </p:grpSpPr>
              <p:sp>
                <p:nvSpPr>
                  <p:cNvPr id="9273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345" y="511"/>
                    <a:ext cx="0" cy="1823"/>
                  </a:xfrm>
                  <a:prstGeom prst="line">
                    <a:avLst/>
                  </a:prstGeom>
                  <a:noFill/>
                  <a:ln w="25400">
                    <a:solidFill>
                      <a:srgbClr val="00CC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grpSp>
                <p:nvGrpSpPr>
                  <p:cNvPr id="9274" name="Group 59"/>
                  <p:cNvGrpSpPr/>
                  <p:nvPr/>
                </p:nvGrpSpPr>
                <p:grpSpPr bwMode="auto">
                  <a:xfrm>
                    <a:off x="0" y="0"/>
                    <a:ext cx="2732" cy="2677"/>
                    <a:chOff x="0" y="0"/>
                    <a:chExt cx="2732" cy="2677"/>
                  </a:xfrm>
                </p:grpSpPr>
                <p:sp>
                  <p:nvSpPr>
                    <p:cNvPr id="9275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4" y="289"/>
                      <a:ext cx="0" cy="203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CCFF"/>
                      </a:solidFill>
                      <a:rou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350"/>
                    </a:p>
                  </p:txBody>
                </p:sp>
                <p:grpSp>
                  <p:nvGrpSpPr>
                    <p:cNvPr id="9276" name="Group 61"/>
                    <p:cNvGrpSpPr/>
                    <p:nvPr/>
                  </p:nvGrpSpPr>
                  <p:grpSpPr bwMode="auto">
                    <a:xfrm>
                      <a:off x="0" y="0"/>
                      <a:ext cx="2732" cy="2677"/>
                      <a:chOff x="0" y="0"/>
                      <a:chExt cx="2732" cy="2677"/>
                    </a:xfrm>
                  </p:grpSpPr>
                  <p:grpSp>
                    <p:nvGrpSpPr>
                      <p:cNvPr id="9277" name="Group 111"/>
                      <p:cNvGrpSpPr/>
                      <p:nvPr/>
                    </p:nvGrpSpPr>
                    <p:grpSpPr bwMode="auto">
                      <a:xfrm>
                        <a:off x="97" y="518"/>
                        <a:ext cx="2242" cy="1724"/>
                        <a:chOff x="0" y="0"/>
                        <a:chExt cx="2242" cy="1690"/>
                      </a:xfrm>
                    </p:grpSpPr>
                    <p:sp>
                      <p:nvSpPr>
                        <p:cNvPr id="9281" name="Line 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690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82" name="Line 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622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83" name="Lin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554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84" name="Line 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484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85" name="Line 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415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86" name="Line 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346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87" name="Line 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277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88" name="Line 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206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89" name="Line 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136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90" name="Line 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064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91" name="Line 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993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92" name="Line 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923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93" name="Line 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851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94" name="Line 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781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95" name="Line 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709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96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639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97" name="Lin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569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98" name="Line 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497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299" name="Line 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427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300" name="Line 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355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301" name="Line 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284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302" name="Line 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212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303" name="Line 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142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304" name="Line 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72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  <p:sp>
                      <p:nvSpPr>
                        <p:cNvPr id="9305" name="Line 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0" y="0"/>
                          <a:ext cx="2242" cy="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00CCF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 sz="1350"/>
                        </a:p>
                      </p:txBody>
                    </p:sp>
                  </p:grpSp>
                  <p:sp>
                    <p:nvSpPr>
                      <p:cNvPr id="9278" name="Text Box 9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8" y="2411"/>
                        <a:ext cx="2270" cy="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1pPr>
                        <a:lvl2pPr marL="742950" indent="-28575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2pPr>
                        <a:lvl3pPr marL="11430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3pPr>
                        <a:lvl4pPr marL="16002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4pPr>
                        <a:lvl5pPr marL="20574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9pPr>
                      </a:lstStyle>
                      <a:p>
                        <a:pPr algn="l" eaLnBrk="1" hangingPunct="1">
                          <a:spcBef>
                            <a:spcPct val="50000"/>
                          </a:spcBef>
                        </a:pPr>
                        <a:r>
                          <a:rPr lang="en-US" altLang="zh-CN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7</a:t>
                        </a:r>
                        <a:r>
                          <a:rPr lang="zh-CN" altLang="en-US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岁以下 </a:t>
                        </a:r>
                        <a:r>
                          <a:rPr lang="en-US" altLang="zh-CN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7</a:t>
                        </a:r>
                        <a:r>
                          <a:rPr lang="en-US" altLang="zh-CN" sz="900" b="1">
                            <a:ea typeface="楷体" panose="02010609060101010101" pitchFamily="49" charset="-122"/>
                          </a:rPr>
                          <a:t>～</a:t>
                        </a:r>
                        <a:r>
                          <a:rPr lang="en-US" altLang="zh-CN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9</a:t>
                        </a:r>
                        <a:r>
                          <a:rPr lang="zh-CN" altLang="en-US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岁  </a:t>
                        </a:r>
                        <a:r>
                          <a:rPr lang="en-US" altLang="zh-CN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10</a:t>
                        </a:r>
                        <a:r>
                          <a:rPr lang="en-US" altLang="zh-CN" sz="900" b="1">
                            <a:ea typeface="楷体" panose="02010609060101010101" pitchFamily="49" charset="-122"/>
                          </a:rPr>
                          <a:t>～</a:t>
                        </a:r>
                        <a:r>
                          <a:rPr lang="en-US" altLang="zh-CN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12</a:t>
                        </a:r>
                        <a:r>
                          <a:rPr lang="zh-CN" altLang="en-US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岁   </a:t>
                        </a:r>
                        <a:r>
                          <a:rPr lang="en-US" altLang="zh-CN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13</a:t>
                        </a:r>
                        <a:r>
                          <a:rPr lang="en-US" altLang="zh-CN" sz="900" b="1">
                            <a:ea typeface="楷体" panose="02010609060101010101" pitchFamily="49" charset="-122"/>
                          </a:rPr>
                          <a:t>～</a:t>
                        </a:r>
                        <a:r>
                          <a:rPr lang="en-US" altLang="zh-CN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15</a:t>
                        </a:r>
                        <a:r>
                          <a:rPr lang="zh-CN" altLang="en-US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岁 </a:t>
                        </a:r>
                        <a:r>
                          <a:rPr lang="en-US" altLang="zh-CN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15</a:t>
                        </a:r>
                        <a:r>
                          <a:rPr lang="zh-CN" altLang="en-US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岁以上</a:t>
                        </a:r>
                      </a:p>
                    </p:txBody>
                  </p:sp>
                  <p:sp>
                    <p:nvSpPr>
                      <p:cNvPr id="9279" name="Text Box 9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96" y="2367"/>
                        <a:ext cx="336" cy="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1pPr>
                        <a:lvl2pPr marL="742950" indent="-28575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2pPr>
                        <a:lvl3pPr marL="11430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3pPr>
                        <a:lvl4pPr marL="16002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4pPr>
                        <a:lvl5pPr marL="20574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9pPr>
                      </a:lstStyle>
                      <a:p>
                        <a:pPr algn="l" eaLnBrk="1" hangingPunct="1">
                          <a:spcBef>
                            <a:spcPct val="50000"/>
                          </a:spcBef>
                        </a:pPr>
                        <a:r>
                          <a:rPr lang="zh-CN" altLang="en-US" sz="9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年龄</a:t>
                        </a:r>
                      </a:p>
                    </p:txBody>
                  </p:sp>
                  <p:sp>
                    <p:nvSpPr>
                      <p:cNvPr id="9280" name="Text Box 1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2550" cy="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1pPr>
                        <a:lvl2pPr marL="742950" indent="-28575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2pPr>
                        <a:lvl3pPr marL="11430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3pPr>
                        <a:lvl4pPr marL="16002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4pPr>
                        <a:lvl5pPr marL="2057400" indent="-228600" eaLnBrk="0" hangingPunct="0"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 sz="4800">
                            <a:solidFill>
                              <a:schemeClr val="tx1"/>
                            </a:solidFill>
                            <a:latin typeface="Adobe 黑体 Std R" pitchFamily="34" charset="-122"/>
                            <a:ea typeface="Adobe 黑体 Std R" pitchFamily="34" charset="-122"/>
                          </a:defRPr>
                        </a:lvl9pPr>
                      </a:lstStyle>
                      <a:p>
                        <a:pPr algn="l" eaLnBrk="1" hangingPunct="1">
                          <a:lnSpc>
                            <a:spcPct val="95000"/>
                          </a:lnSpc>
                        </a:pPr>
                        <a:r>
                          <a:rPr lang="zh-CN" altLang="en-US" sz="135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    </a:t>
                        </a:r>
                        <a:r>
                          <a:rPr lang="zh-CN" altLang="en-US" sz="12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家长开始患近视的年龄统计图</a:t>
                        </a:r>
                      </a:p>
                      <a:p>
                        <a:pPr algn="l" eaLnBrk="1" hangingPunct="1">
                          <a:lnSpc>
                            <a:spcPct val="95000"/>
                          </a:lnSpc>
                        </a:pPr>
                        <a:r>
                          <a:rPr lang="zh-CN" altLang="en-US" sz="12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                       </a:t>
                        </a:r>
                        <a:r>
                          <a:rPr lang="en-US" altLang="zh-CN" sz="12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2012</a:t>
                        </a:r>
                        <a:r>
                          <a:rPr lang="zh-CN" altLang="en-US" sz="12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年</a:t>
                        </a:r>
                        <a:r>
                          <a:rPr lang="en-US" altLang="zh-CN" sz="12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4</a:t>
                        </a:r>
                        <a:r>
                          <a:rPr lang="zh-CN" altLang="en-US" sz="12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a:t>月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22" name="Text Box 102"/>
              <p:cNvSpPr txBox="1">
                <a:spLocks noChangeArrowheads="1"/>
              </p:cNvSpPr>
              <p:nvPr/>
            </p:nvSpPr>
            <p:spPr bwMode="auto">
              <a:xfrm>
                <a:off x="7" y="1543"/>
                <a:ext cx="25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</a:p>
            </p:txBody>
          </p:sp>
          <p:sp>
            <p:nvSpPr>
              <p:cNvPr id="23" name="Text Box 104"/>
              <p:cNvSpPr txBox="1">
                <a:spLocks noChangeArrowheads="1"/>
              </p:cNvSpPr>
              <p:nvPr/>
            </p:nvSpPr>
            <p:spPr bwMode="auto">
              <a:xfrm>
                <a:off x="7" y="441"/>
                <a:ext cx="25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25</a:t>
                </a:r>
              </a:p>
            </p:txBody>
          </p:sp>
          <p:sp>
            <p:nvSpPr>
              <p:cNvPr id="24" name="Text Box 105"/>
              <p:cNvSpPr txBox="1">
                <a:spLocks noChangeArrowheads="1"/>
              </p:cNvSpPr>
              <p:nvPr/>
            </p:nvSpPr>
            <p:spPr bwMode="auto">
              <a:xfrm>
                <a:off x="0" y="813"/>
                <a:ext cx="25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20</a:t>
                </a:r>
              </a:p>
            </p:txBody>
          </p:sp>
          <p:sp>
            <p:nvSpPr>
              <p:cNvPr id="9268" name="Text Box 100"/>
              <p:cNvSpPr txBox="1">
                <a:spLocks noChangeArrowheads="1"/>
              </p:cNvSpPr>
              <p:nvPr/>
            </p:nvSpPr>
            <p:spPr bwMode="auto">
              <a:xfrm>
                <a:off x="20" y="1904"/>
                <a:ext cx="25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</a:p>
            </p:txBody>
          </p:sp>
          <p:sp>
            <p:nvSpPr>
              <p:cNvPr id="9269" name="Text Box 101"/>
              <p:cNvSpPr txBox="1">
                <a:spLocks noChangeArrowheads="1"/>
              </p:cNvSpPr>
              <p:nvPr/>
            </p:nvSpPr>
            <p:spPr bwMode="auto">
              <a:xfrm>
                <a:off x="20" y="2233"/>
                <a:ext cx="25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0</a:t>
                </a:r>
              </a:p>
            </p:txBody>
          </p:sp>
          <p:sp>
            <p:nvSpPr>
              <p:cNvPr id="9270" name="Text Box 103"/>
              <p:cNvSpPr txBox="1">
                <a:spLocks noChangeArrowheads="1"/>
              </p:cNvSpPr>
              <p:nvPr/>
            </p:nvSpPr>
            <p:spPr bwMode="auto">
              <a:xfrm>
                <a:off x="7" y="1180"/>
                <a:ext cx="25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1pPr>
                <a:lvl2pPr marL="742950" indent="-28575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2pPr>
                <a:lvl3pPr marL="11430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3pPr>
                <a:lvl4pPr marL="16002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4pPr>
                <a:lvl5pPr marL="2057400" indent="-228600" eaLnBrk="0" hangingPunct="0"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480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105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</a:p>
            </p:txBody>
          </p:sp>
        </p:grpSp>
      </p:grpSp>
      <p:sp>
        <p:nvSpPr>
          <p:cNvPr id="9313" name="Rectangle 106"/>
          <p:cNvSpPr>
            <a:spLocks noChangeArrowheads="1"/>
          </p:cNvSpPr>
          <p:nvPr/>
        </p:nvSpPr>
        <p:spPr bwMode="auto">
          <a:xfrm>
            <a:off x="6326112" y="3609976"/>
            <a:ext cx="215504" cy="8929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9314" name="Rectangle 107"/>
          <p:cNvSpPr>
            <a:spLocks noChangeArrowheads="1"/>
          </p:cNvSpPr>
          <p:nvPr/>
        </p:nvSpPr>
        <p:spPr bwMode="auto">
          <a:xfrm>
            <a:off x="7963222" y="2401491"/>
            <a:ext cx="215503" cy="130135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9315" name="Rectangle 108"/>
          <p:cNvSpPr>
            <a:spLocks noChangeArrowheads="1"/>
          </p:cNvSpPr>
          <p:nvPr/>
        </p:nvSpPr>
        <p:spPr bwMode="auto">
          <a:xfrm>
            <a:off x="7377435" y="1888332"/>
            <a:ext cx="215503" cy="1821656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9316" name="Rectangle 109"/>
          <p:cNvSpPr>
            <a:spLocks noChangeArrowheads="1"/>
          </p:cNvSpPr>
          <p:nvPr/>
        </p:nvSpPr>
        <p:spPr bwMode="auto">
          <a:xfrm>
            <a:off x="6861893" y="3111104"/>
            <a:ext cx="215504" cy="59888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9317" name="Rectangle 110"/>
          <p:cNvSpPr>
            <a:spLocks noChangeArrowheads="1"/>
          </p:cNvSpPr>
          <p:nvPr/>
        </p:nvSpPr>
        <p:spPr bwMode="auto">
          <a:xfrm>
            <a:off x="5867722" y="3609976"/>
            <a:ext cx="215503" cy="8929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endParaRPr lang="zh-CN" altLang="en-US" sz="3600" b="1">
              <a:ea typeface="楷体" panose="02010609060101010101" pitchFamily="49" charset="-122"/>
            </a:endParaRPr>
          </a:p>
        </p:txBody>
      </p:sp>
      <p:sp>
        <p:nvSpPr>
          <p:cNvPr id="9318" name="Text Box 111"/>
          <p:cNvSpPr txBox="1">
            <a:spLocks noChangeArrowheads="1"/>
          </p:cNvSpPr>
          <p:nvPr/>
        </p:nvSpPr>
        <p:spPr bwMode="auto">
          <a:xfrm>
            <a:off x="5904631" y="3381375"/>
            <a:ext cx="2500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9319" name="Text Box 112"/>
          <p:cNvSpPr txBox="1">
            <a:spLocks noChangeArrowheads="1"/>
          </p:cNvSpPr>
          <p:nvPr/>
        </p:nvSpPr>
        <p:spPr bwMode="auto">
          <a:xfrm>
            <a:off x="6335637" y="3381375"/>
            <a:ext cx="2488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9320" name="Text Box 113"/>
          <p:cNvSpPr txBox="1">
            <a:spLocks noChangeArrowheads="1"/>
          </p:cNvSpPr>
          <p:nvPr/>
        </p:nvSpPr>
        <p:spPr bwMode="auto">
          <a:xfrm>
            <a:off x="7884368" y="2085975"/>
            <a:ext cx="4655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</a:p>
        </p:txBody>
      </p:sp>
      <p:sp>
        <p:nvSpPr>
          <p:cNvPr id="9321" name="Text Box 114"/>
          <p:cNvSpPr txBox="1">
            <a:spLocks noChangeArrowheads="1"/>
          </p:cNvSpPr>
          <p:nvPr/>
        </p:nvSpPr>
        <p:spPr bwMode="auto">
          <a:xfrm>
            <a:off x="6876181" y="2842022"/>
            <a:ext cx="2500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350" b="1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</a:p>
        </p:txBody>
      </p:sp>
      <p:sp>
        <p:nvSpPr>
          <p:cNvPr id="9322" name="Text Box 115"/>
          <p:cNvSpPr txBox="1">
            <a:spLocks noChangeArrowheads="1"/>
          </p:cNvSpPr>
          <p:nvPr/>
        </p:nvSpPr>
        <p:spPr bwMode="auto">
          <a:xfrm>
            <a:off x="7308304" y="1653778"/>
            <a:ext cx="45100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350" b="1" dirty="0"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</a:p>
        </p:txBody>
      </p:sp>
      <p:sp>
        <p:nvSpPr>
          <p:cNvPr id="9323" name="AutoShape 124"/>
          <p:cNvSpPr>
            <a:spLocks noChangeArrowheads="1"/>
          </p:cNvSpPr>
          <p:nvPr/>
        </p:nvSpPr>
        <p:spPr bwMode="auto">
          <a:xfrm>
            <a:off x="2303860" y="4083844"/>
            <a:ext cx="4644628" cy="378619"/>
          </a:xfrm>
          <a:prstGeom prst="wedgeRectCallout">
            <a:avLst>
              <a:gd name="adj1" fmla="val -47556"/>
              <a:gd name="adj2" fmla="val 54403"/>
            </a:avLst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两幅统计图看起来不方便，怎么办？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26" name="Text Box 66"/>
          <p:cNvSpPr txBox="1">
            <a:spLocks noChangeArrowheads="1"/>
          </p:cNvSpPr>
          <p:nvPr/>
        </p:nvSpPr>
        <p:spPr bwMode="auto">
          <a:xfrm>
            <a:off x="1348546" y="894457"/>
            <a:ext cx="362426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eaLnBrk="1" hangingPunct="1"/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中小学</a:t>
            </a:r>
            <a:r>
              <a:rPr lang="zh-CN" altLang="en-US" sz="12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学生与家长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开始患近视的年龄统计图</a:t>
            </a:r>
          </a:p>
          <a:p>
            <a:pPr eaLnBrk="1" hangingPunct="1"/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</a:p>
        </p:txBody>
      </p:sp>
      <p:grpSp>
        <p:nvGrpSpPr>
          <p:cNvPr id="11" name="Group 123"/>
          <p:cNvGrpSpPr/>
          <p:nvPr/>
        </p:nvGrpSpPr>
        <p:grpSpPr bwMode="auto">
          <a:xfrm>
            <a:off x="3536157" y="1340644"/>
            <a:ext cx="1092994" cy="230982"/>
            <a:chOff x="0" y="0"/>
            <a:chExt cx="918" cy="194"/>
          </a:xfrm>
        </p:grpSpPr>
        <p:sp>
          <p:nvSpPr>
            <p:cNvPr id="26" name="Rectangle 119"/>
            <p:cNvSpPr>
              <a:spLocks noChangeArrowheads="1"/>
            </p:cNvSpPr>
            <p:nvPr/>
          </p:nvSpPr>
          <p:spPr bwMode="auto">
            <a:xfrm>
              <a:off x="0" y="45"/>
              <a:ext cx="182" cy="91"/>
            </a:xfrm>
            <a:prstGeom prst="rect">
              <a:avLst/>
            </a:prstGeom>
            <a:solidFill>
              <a:srgbClr val="7CC1E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1pPr>
              <a:lvl2pPr marL="742950" indent="-28575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2pPr>
              <a:lvl3pPr marL="11430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3pPr>
              <a:lvl4pPr marL="16002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4pPr>
              <a:lvl5pPr marL="20574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9pPr>
            </a:lstStyle>
            <a:p>
              <a:pPr eaLnBrk="1" hangingPunct="1"/>
              <a:endParaRPr lang="zh-CN" altLang="en-US" sz="3600" b="1">
                <a:ea typeface="楷体" panose="02010609060101010101" pitchFamily="49" charset="-122"/>
              </a:endParaRPr>
            </a:p>
          </p:txBody>
        </p:sp>
        <p:sp>
          <p:nvSpPr>
            <p:cNvPr id="27" name="Rectangle 120"/>
            <p:cNvSpPr>
              <a:spLocks noChangeArrowheads="1"/>
            </p:cNvSpPr>
            <p:nvPr/>
          </p:nvSpPr>
          <p:spPr bwMode="auto">
            <a:xfrm>
              <a:off x="408" y="45"/>
              <a:ext cx="182" cy="9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1pPr>
              <a:lvl2pPr marL="742950" indent="-28575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2pPr>
              <a:lvl3pPr marL="11430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3pPr>
              <a:lvl4pPr marL="16002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4pPr>
              <a:lvl5pPr marL="20574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9pPr>
            </a:lstStyle>
            <a:p>
              <a:pPr eaLnBrk="1" hangingPunct="1"/>
              <a:endParaRPr lang="zh-CN" altLang="en-US" sz="3600" b="1">
                <a:ea typeface="楷体" panose="02010609060101010101" pitchFamily="49" charset="-122"/>
              </a:endParaRPr>
            </a:p>
          </p:txBody>
        </p:sp>
        <p:sp>
          <p:nvSpPr>
            <p:cNvPr id="28" name="Text Box 121"/>
            <p:cNvSpPr txBox="1">
              <a:spLocks noChangeArrowheads="1"/>
            </p:cNvSpPr>
            <p:nvPr/>
          </p:nvSpPr>
          <p:spPr bwMode="auto">
            <a:xfrm>
              <a:off x="136" y="0"/>
              <a:ext cx="4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1pPr>
              <a:lvl2pPr marL="742950" indent="-28575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2pPr>
              <a:lvl3pPr marL="11430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3pPr>
              <a:lvl4pPr marL="16002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4pPr>
              <a:lvl5pPr marL="20574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9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学生</a:t>
              </a:r>
            </a:p>
          </p:txBody>
        </p:sp>
        <p:sp>
          <p:nvSpPr>
            <p:cNvPr id="29" name="Text Box 122"/>
            <p:cNvSpPr txBox="1">
              <a:spLocks noChangeArrowheads="1"/>
            </p:cNvSpPr>
            <p:nvPr/>
          </p:nvSpPr>
          <p:spPr bwMode="auto">
            <a:xfrm>
              <a:off x="544" y="0"/>
              <a:ext cx="3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1pPr>
              <a:lvl2pPr marL="742950" indent="-28575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2pPr>
              <a:lvl3pPr marL="11430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3pPr>
              <a:lvl4pPr marL="16002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4pPr>
              <a:lvl5pPr marL="2057400" indent="-228600" eaLnBrk="0" hangingPunct="0"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80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900" b="1">
                  <a:latin typeface="楷体" panose="02010609060101010101" pitchFamily="49" charset="-122"/>
                  <a:ea typeface="楷体" panose="02010609060101010101" pitchFamily="49" charset="-122"/>
                </a:rPr>
                <a:t>家长</a:t>
              </a:r>
            </a:p>
          </p:txBody>
        </p:sp>
      </p:grpSp>
      <p:sp>
        <p:nvSpPr>
          <p:cNvPr id="9332" name="AutoShape 124"/>
          <p:cNvSpPr>
            <a:spLocks noChangeArrowheads="1"/>
          </p:cNvSpPr>
          <p:nvPr/>
        </p:nvSpPr>
        <p:spPr bwMode="auto">
          <a:xfrm>
            <a:off x="2303860" y="4462463"/>
            <a:ext cx="4644628" cy="572689"/>
          </a:xfrm>
          <a:prstGeom prst="wedgeRectCallout">
            <a:avLst>
              <a:gd name="adj1" fmla="val -2370"/>
              <a:gd name="adj2" fmla="val 20343"/>
            </a:avLst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800">
                <a:solidFill>
                  <a:schemeClr val="tx1"/>
                </a:solidFill>
                <a:latin typeface="Adobe 黑体 Std R" pitchFamily="34" charset="-122"/>
                <a:ea typeface="Adobe 黑体 Std R" pitchFamily="34" charset="-122"/>
              </a:defRPr>
            </a:lvl9pPr>
          </a:lstStyle>
          <a:p>
            <a:pPr algn="l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可以把两幅合并成一幅。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18" name="图片 117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9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3.82716E-6 L -0.43333 0.00741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9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2.46914E-7 L -0.43438 0.00062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54 L -0.4316 0.00865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9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0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6914E-7 L -0.43194 0.0006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155 L -0.4309 0.00618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5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494 L -0.4356 0.00957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8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1635 L -0.41945 0.00679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9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-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000"/>
                            </p:stCondLst>
                            <p:childTnLst>
                              <p:par>
                                <p:cTn id="16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71605E-6 L -0.42708 -0.00062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000"/>
                            </p:stCondLst>
                            <p:childTnLst>
                              <p:par>
                                <p:cTn id="17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145 L -0.42622 0.00864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9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9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000"/>
                            </p:stCondLst>
                            <p:childTnLst>
                              <p:par>
                                <p:cTn id="17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09877E-6 L -0.43524 2.09877E-6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8" grpId="0" autoUpdateAnimBg="0"/>
      <p:bldP spid="9249" grpId="0" autoUpdateAnimBg="0"/>
      <p:bldP spid="9250" grpId="0" autoUpdateAnimBg="0"/>
      <p:bldP spid="9251" grpId="0" autoUpdateAnimBg="0"/>
      <p:bldP spid="9252" grpId="0" autoUpdateAnimBg="0"/>
      <p:bldP spid="9253" grpId="0" autoUpdateAnimBg="0"/>
      <p:bldP spid="9254" grpId="0" autoUpdateAnimBg="0"/>
      <p:bldP spid="9255" grpId="0" autoUpdateAnimBg="0"/>
      <p:bldP spid="9256" grpId="0" animBg="1" autoUpdateAnimBg="0"/>
      <p:bldP spid="9257" grpId="0" animBg="1" autoUpdateAnimBg="0"/>
      <p:bldP spid="9258" grpId="0" animBg="1" autoUpdateAnimBg="0"/>
      <p:bldP spid="9259" grpId="0" animBg="1" autoUpdateAnimBg="0"/>
      <p:bldP spid="9260" grpId="0" animBg="1" autoUpdateAnimBg="0"/>
      <p:bldP spid="9261" grpId="0" autoUpdateAnimBg="0"/>
      <p:bldP spid="9262" grpId="0" autoUpdateAnimBg="0"/>
      <p:bldP spid="9263" grpId="0" autoUpdateAnimBg="0"/>
      <p:bldP spid="9264" grpId="0" autoUpdateAnimBg="0"/>
      <p:bldP spid="9265" grpId="0" autoUpdateAnimBg="0"/>
      <p:bldP spid="9266" grpId="0" autoUpdateAnimBg="0"/>
      <p:bldP spid="9267" grpId="0" autoUpdateAnimBg="0"/>
      <p:bldP spid="9313" grpId="0" animBg="1" autoUpdateAnimBg="0"/>
      <p:bldP spid="9313" grpId="1" animBg="1" autoUpdateAnimBg="0"/>
      <p:bldP spid="9314" grpId="0" animBg="1" autoUpdateAnimBg="0"/>
      <p:bldP spid="9314" grpId="1" animBg="1" autoUpdateAnimBg="0"/>
      <p:bldP spid="9315" grpId="0" animBg="1" autoUpdateAnimBg="0"/>
      <p:bldP spid="9315" grpId="1" animBg="1" autoUpdateAnimBg="0"/>
      <p:bldP spid="9316" grpId="0" animBg="1" autoUpdateAnimBg="0"/>
      <p:bldP spid="9316" grpId="1" animBg="1" autoUpdateAnimBg="0"/>
      <p:bldP spid="9317" grpId="0" animBg="1" autoUpdateAnimBg="0"/>
      <p:bldP spid="9317" grpId="1" animBg="1" autoUpdateAnimBg="0"/>
      <p:bldP spid="9318" grpId="0" autoUpdateAnimBg="0"/>
      <p:bldP spid="9318" grpId="1" autoUpdateAnimBg="0"/>
      <p:bldP spid="9319" grpId="0" autoUpdateAnimBg="0"/>
      <p:bldP spid="9319" grpId="1" autoUpdateAnimBg="0"/>
      <p:bldP spid="9320" grpId="0" autoUpdateAnimBg="0"/>
      <p:bldP spid="9320" grpId="1" autoUpdateAnimBg="0"/>
      <p:bldP spid="9321" grpId="0" autoUpdateAnimBg="0"/>
      <p:bldP spid="9321" grpId="1" autoUpdateAnimBg="0"/>
      <p:bldP spid="9322" grpId="0" autoUpdateAnimBg="0"/>
      <p:bldP spid="9322" grpId="1" autoUpdateAnimBg="0"/>
      <p:bldP spid="9323" grpId="0" animBg="1" autoUpdateAnimBg="0"/>
      <p:bldP spid="9326" grpId="0" animBg="1" autoUpdateAnimBg="0"/>
      <p:bldP spid="9332" grpId="0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Microsoft Office PowerPoint</Application>
  <PresentationFormat>全屏显示(16:9)</PresentationFormat>
  <Paragraphs>247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Adobe 黑体 Std R</vt:lpstr>
      <vt:lpstr>等线</vt:lpstr>
      <vt:lpstr>黑体</vt:lpstr>
      <vt:lpstr>楷体</vt:lpstr>
      <vt:lpstr>宋体</vt:lpstr>
      <vt:lpstr>微软雅黑</vt:lpstr>
      <vt:lpstr>幼圆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2023-01-16T17:03:24Z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2A10F9707CD04B6FA0F7D020CD0CE160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