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8"/>
  </p:handoutMasterIdLst>
  <p:sldIdLst>
    <p:sldId id="433" r:id="rId2"/>
    <p:sldId id="434" r:id="rId3"/>
    <p:sldId id="435" r:id="rId4"/>
    <p:sldId id="436" r:id="rId5"/>
    <p:sldId id="437" r:id="rId6"/>
    <p:sldId id="438" r:id="rId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A49FBB-34D7-4ED7-9B9E-7371FFEC62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83B3F6B8-5960-44ED-B686-3825310A1B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4F6A871-244F-4359-BAB2-9EA7C691026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2EB0BFB-8333-464B-BB09-5DF1A301521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318721" y="2571751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Ⅳ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 Listening</a:t>
            </a:r>
            <a:r>
              <a:rPr lang="en-US" altLang="zh-CN" sz="2400" b="1" kern="100" dirty="0">
                <a:latin typeface="+mj-ea"/>
                <a:ea typeface="+mj-ea"/>
                <a:cs typeface="Times New Roman" panose="02020603050405020304"/>
              </a:rPr>
              <a:t>——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/>
              </a:rPr>
              <a:t>职业与身份类试题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-2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3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move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91946"/>
            <a:ext cx="9143999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在听力理解测试中，考生需要根据对话内容和情景来确定对话中人物的职业、身份或彼此之间的关系。身份型常见的提问方式为：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What is the probable relationship between the two speakers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？选项常常包含以下几种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—husband and wife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father and daughter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doctor and patient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boss and secretary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strangers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classmates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workmates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等等。职业型常见的提问方式有：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(1)What does the man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(2)What’s the woman’s profession?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(3)What’s the man’s job?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命题专家说题型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041" y="675085"/>
            <a:ext cx="1816894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277541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对于此类题目，考生要注意听对话发生的地点和谈话的内容，如听到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homework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class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exercises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，可判断双方关系可能是老师与学生。另一种方法是注意对话中的称呼和说话口气等细节。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mummy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dad——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父母与子女；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darling——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夫妻。口气较硬的祈使句，比如：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Ask him to come to my office when he is back——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老板与雇员。考查得较多的是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doctor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waiter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waitress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nurse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hotel clerk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etc.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考生要注意捕捉那些带有职业特点的词。如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patient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operation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medicine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6" name="Picture 4" descr="听力达人谈技法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041" y="1009650"/>
            <a:ext cx="1816894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209550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【典题印证】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1.Who is the woman?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 err="1">
                <a:latin typeface="Times New Roman" panose="02020603050405020304" pitchFamily="18" charset="0"/>
              </a:rPr>
              <a:t>A.John’s</a:t>
            </a:r>
            <a:r>
              <a:rPr lang="en-US" altLang="zh-CN" dirty="0">
                <a:latin typeface="Times New Roman" panose="02020603050405020304" pitchFamily="18" charset="0"/>
              </a:rPr>
              <a:t> mother.		</a:t>
            </a:r>
            <a:r>
              <a:rPr lang="en-US" altLang="zh-CN" dirty="0" err="1">
                <a:latin typeface="Times New Roman" panose="02020603050405020304" pitchFamily="18" charset="0"/>
              </a:rPr>
              <a:t>B.John’s</a:t>
            </a:r>
            <a:r>
              <a:rPr lang="en-US" altLang="zh-CN" dirty="0">
                <a:latin typeface="Times New Roman" panose="02020603050405020304" pitchFamily="18" charset="0"/>
              </a:rPr>
              <a:t> teacher.		</a:t>
            </a:r>
            <a:r>
              <a:rPr lang="en-US" altLang="zh-CN" dirty="0" err="1">
                <a:latin typeface="Times New Roman" panose="02020603050405020304" pitchFamily="18" charset="0"/>
              </a:rPr>
              <a:t>C.John’s</a:t>
            </a:r>
            <a:r>
              <a:rPr lang="en-US" altLang="zh-CN" dirty="0">
                <a:latin typeface="Times New Roman" panose="02020603050405020304" pitchFamily="18" charset="0"/>
              </a:rPr>
              <a:t> friend.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【听力原文】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M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Miss Helen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仿宋_GB2312"/>
                <a:cs typeface="仿宋_GB2312"/>
              </a:rPr>
              <a:t>John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 brought a note home saying you wanted to see me.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W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ea typeface="仿宋_GB2312"/>
                <a:cs typeface="仿宋_GB2312"/>
              </a:rPr>
              <a:t>Yes</a:t>
            </a:r>
            <a:r>
              <a:rPr lang="zh-CN" altLang="zh-CN" b="1" dirty="0">
                <a:latin typeface="Times New Roman" panose="02020603050405020304" pitchFamily="18" charset="0"/>
                <a:ea typeface="仿宋_GB2312"/>
                <a:cs typeface="仿宋_GB231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仿宋_GB2312"/>
                <a:cs typeface="仿宋_GB2312"/>
              </a:rPr>
              <a:t>I’m worried about his schoolwork these days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.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【解题思路】</a:t>
            </a:r>
            <a:r>
              <a:rPr lang="zh-CN" altLang="zh-CN" dirty="0">
                <a:latin typeface="Times New Roman" panose="02020603050405020304" pitchFamily="18" charset="0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此题考查的是判断人物身份题。根据对话内容我们可以知道女方所说的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 I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m worried about his schoolwork these days.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中的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schoolwork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以及男方所说的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John brought a note home saying you wanted to see me.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可以推断出女方是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John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的老师。答案选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B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534591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2.What is the relationship between the speakers?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 err="1">
                <a:latin typeface="Times New Roman" panose="02020603050405020304" pitchFamily="18" charset="0"/>
              </a:rPr>
              <a:t>A.Boss</a:t>
            </a:r>
            <a:r>
              <a:rPr lang="en-US" altLang="zh-CN" dirty="0">
                <a:latin typeface="Times New Roman" panose="02020603050405020304" pitchFamily="18" charset="0"/>
              </a:rPr>
              <a:t> and secretary.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 err="1">
                <a:latin typeface="Times New Roman" panose="02020603050405020304" pitchFamily="18" charset="0"/>
              </a:rPr>
              <a:t>B.Teacher</a:t>
            </a:r>
            <a:r>
              <a:rPr lang="en-US" altLang="zh-CN" dirty="0">
                <a:latin typeface="Times New Roman" panose="02020603050405020304" pitchFamily="18" charset="0"/>
              </a:rPr>
              <a:t> and student.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 err="1">
                <a:latin typeface="Times New Roman" panose="02020603050405020304" pitchFamily="18" charset="0"/>
              </a:rPr>
              <a:t>C.Customer</a:t>
            </a:r>
            <a:r>
              <a:rPr lang="en-US" altLang="zh-CN" dirty="0">
                <a:latin typeface="Times New Roman" panose="02020603050405020304" pitchFamily="18" charset="0"/>
              </a:rPr>
              <a:t> and saleswoman.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【听力原文】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M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I need </a:t>
            </a:r>
            <a:r>
              <a:rPr lang="en-US" altLang="zh-CN" b="1" dirty="0">
                <a:latin typeface="Times New Roman" panose="02020603050405020304" pitchFamily="18" charset="0"/>
                <a:ea typeface="仿宋_GB2312"/>
                <a:cs typeface="仿宋_GB2312"/>
              </a:rPr>
              <a:t>20 copies of this report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 before 2 o’clock.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W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Certainly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，</a:t>
            </a:r>
            <a:r>
              <a:rPr lang="en-US" altLang="zh-CN" b="1" dirty="0" err="1">
                <a:latin typeface="Times New Roman" panose="02020603050405020304" pitchFamily="18" charset="0"/>
                <a:ea typeface="仿宋_GB2312"/>
                <a:cs typeface="仿宋_GB2312"/>
              </a:rPr>
              <a:t>sir</a:t>
            </a:r>
            <a:r>
              <a:rPr lang="en-US" altLang="zh-CN" dirty="0" err="1">
                <a:latin typeface="Times New Roman" panose="02020603050405020304" pitchFamily="18" charset="0"/>
                <a:ea typeface="仿宋_GB2312"/>
                <a:cs typeface="仿宋_GB2312"/>
              </a:rPr>
              <a:t>.I’ll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 give them to you soon.</a:t>
            </a:r>
            <a:endParaRPr lang="zh-CN" altLang="zh-CN" dirty="0">
              <a:latin typeface="宋体" panose="02010600030101010101" pitchFamily="2" charset="-122"/>
              <a:ea typeface="仿宋_GB2312"/>
              <a:cs typeface="仿宋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【解题思路】</a:t>
            </a:r>
            <a:r>
              <a:rPr lang="zh-CN" altLang="zh-CN" dirty="0">
                <a:latin typeface="Times New Roman" panose="02020603050405020304" pitchFamily="18" charset="0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此题考查的是判断人物职业题。根据对话内容男方说：两点前需要二十份报告。女方说：可以，先生。我很快就把它们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(20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份报告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送过去。由此可以推断出他们之间可能是老板和秘书之间的关系。答案选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A</a:t>
            </a:r>
            <a:r>
              <a:rPr lang="zh-CN" altLang="zh-CN" dirty="0">
                <a:latin typeface="Times New Roman" panose="02020603050405020304" pitchFamily="18" charset="0"/>
                <a:ea typeface="仿宋_GB2312"/>
                <a:cs typeface="仿宋_GB2312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全屏显示(16:9)</PresentationFormat>
  <Paragraphs>23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仿宋_GB2312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5F0B9B01DAAE4E3E9D5BD9FD291FA5F6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