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notesSlides/notesSlide11.xml" ContentType="application/vnd.openxmlformats-officedocument.presentationml.notesSlide+xml"/>
  <Override PartName="/ppt/tags/tag78.xml" ContentType="application/vnd.openxmlformats-officedocument.presentationml.tags+xml"/>
  <Override PartName="/ppt/notesSlides/notesSlide12.xml" ContentType="application/vnd.openxmlformats-officedocument.presentationml.notesSlide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tags/tag82.xml" ContentType="application/vnd.openxmlformats-officedocument.presentationml.tags+xml"/>
  <Override PartName="/ppt/notesSlides/notesSlide16.xml" ContentType="application/vnd.openxmlformats-officedocument.presentationml.notesSlide+xml"/>
  <Override PartName="/ppt/tags/tag8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0" r:id="rId6"/>
    <p:sldId id="271" r:id="rId7"/>
    <p:sldId id="259" r:id="rId8"/>
    <p:sldId id="261" r:id="rId9"/>
    <p:sldId id="262" r:id="rId10"/>
    <p:sldId id="272" r:id="rId11"/>
    <p:sldId id="263" r:id="rId12"/>
    <p:sldId id="273" r:id="rId13"/>
    <p:sldId id="264" r:id="rId14"/>
    <p:sldId id="274" r:id="rId15"/>
    <p:sldId id="265" r:id="rId16"/>
    <p:sldId id="275" r:id="rId17"/>
    <p:sldId id="266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3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C02"/>
    <a:srgbClr val="117926"/>
    <a:srgbClr val="77A240"/>
    <a:srgbClr val="FFFFFF"/>
    <a:srgbClr val="1B3F03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66" d="100"/>
          <a:sy n="66" d="100"/>
        </p:scale>
        <p:origin x="-2382" y="-1146"/>
      </p:cViewPr>
      <p:guideLst>
        <p:guide orient="horz" pos="2148"/>
        <p:guide pos="380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2023-01-10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88276" y="67342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667250" y="1186451"/>
            <a:ext cx="7211695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25028" y="3816081"/>
            <a:ext cx="498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 smtClean="0">
                <a:solidFill>
                  <a:srgbClr val="135C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3.12</a:t>
            </a:r>
            <a:r>
              <a:rPr lang="zh-CN" altLang="en-US" sz="3600" dirty="0">
                <a:solidFill>
                  <a:srgbClr val="135C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植树节</a:t>
            </a:r>
            <a:r>
              <a:rPr lang="en-US" altLang="zh-CN" sz="3600" dirty="0">
                <a:solidFill>
                  <a:srgbClr val="135C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3600" dirty="0">
                <a:solidFill>
                  <a:srgbClr val="135C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模版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2484163_123658072_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00" y1="14900" x2="4800" y2="31500"/>
                        <a14:foregroundMark x1="27200" y1="76200" x2="75200" y2="75800"/>
                        <a14:foregroundMark x1="38600" y1="86300" x2="97100" y2="94000"/>
                        <a14:foregroundMark x1="52500" y1="5100" x2="42300" y2="64800"/>
                        <a14:foregroundMark x1="47200" y1="27500" x2="42600" y2="55200"/>
                        <a14:foregroundMark x1="54300" y1="34900" x2="46600" y2="65700"/>
                        <a14:foregroundMark x1="54000" y1="35200" x2="43200" y2="69700"/>
                        <a14:foregroundMark x1="28800" y1="38900" x2="27200" y2="74000"/>
                        <a14:foregroundMark x1="24800" y1="40800" x2="25400" y2="70600"/>
                        <a14:foregroundMark x1="26600" y1="62300" x2="27500" y2="79800"/>
                        <a14:foregroundMark x1="31500" y1="70300" x2="46000" y2="78300"/>
                        <a14:foregroundMark x1="39900" y1="76800" x2="42300" y2="87500"/>
                        <a14:foregroundMark x1="37100" y1="81400" x2="37100" y2="86600"/>
                        <a14:foregroundMark x1="34300" y1="83500" x2="34300" y2="83500"/>
                        <a14:foregroundMark x1="34300" y1="82600" x2="34300" y2="82600"/>
                        <a14:foregroundMark x1="32500" y1="82900" x2="32500" y2="82900"/>
                        <a14:foregroundMark x1="32200" y1="82900" x2="32200" y2="82900"/>
                        <a14:foregroundMark x1="29700" y1="82000" x2="29700" y2="82000"/>
                        <a14:foregroundMark x1="24800" y1="77700" x2="24800" y2="77700"/>
                        <a14:foregroundMark x1="20800" y1="74300" x2="18600" y2="67800"/>
                        <a14:foregroundMark x1="14600" y1="57700" x2="13700" y2="42000"/>
                        <a14:foregroundMark x1="15200" y1="32500" x2="15200" y2="32500"/>
                        <a14:foregroundMark x1="15200" y1="30300" x2="9400" y2="51800"/>
                        <a14:foregroundMark x1="9400" y1="51800" x2="16800" y2="78300"/>
                        <a14:foregroundMark x1="21700" y1="70600" x2="25700" y2="82900"/>
                        <a14:foregroundMark x1="34600" y1="83800" x2="41100" y2="86300"/>
                        <a14:foregroundMark x1="43500" y1="85700" x2="43500" y2="85700"/>
                        <a14:foregroundMark x1="77800" y1="81200" x2="52600" y2="92300"/>
                        <a14:foregroundMark x1="76300" y1="84200" x2="48000" y2="88500"/>
                        <a14:foregroundMark x1="54300" y1="86500" x2="44600" y2="90200"/>
                        <a14:foregroundMark x1="49400" y1="87100" x2="41400" y2="89700"/>
                        <a14:foregroundMark x1="38000" y1="87100" x2="45800" y2="93500"/>
                        <a14:foregroundMark x1="34900" y1="88000" x2="41200" y2="92200"/>
                        <a14:foregroundMark x1="29400" y1="83400" x2="34200" y2="89200"/>
                        <a14:foregroundMark x1="26000" y1="82900" x2="37100" y2="89100"/>
                        <a14:foregroundMark x1="27700" y1="79400" x2="30800" y2="82900"/>
                        <a14:foregroundMark x1="26900" y1="73700" x2="28000" y2="76800"/>
                        <a14:foregroundMark x1="24900" y1="71700" x2="28800" y2="78300"/>
                        <a14:foregroundMark x1="25400" y1="73200" x2="26000" y2="75100"/>
                        <a14:foregroundMark x1="24900" y1="72900" x2="28600" y2="77500"/>
                        <a14:foregroundMark x1="52200" y1="77700" x2="60300" y2="79400"/>
                        <a14:foregroundMark x1="38200" y1="71100" x2="57700" y2="80200"/>
                        <a14:foregroundMark x1="45700" y1="77500" x2="50500" y2="84300"/>
                        <a14:foregroundMark x1="46200" y1="79100" x2="51800" y2="87400"/>
                        <a14:foregroundMark x1="46200" y1="78600" x2="50500" y2="86300"/>
                        <a14:foregroundMark x1="51800" y1="77200" x2="55100" y2="83800"/>
                        <a14:foregroundMark x1="55800" y1="75500" x2="58100" y2="84300"/>
                        <a14:foregroundMark x1="50500" y1="77200" x2="57500" y2="87700"/>
                        <a14:foregroundMark x1="54300" y1="80000" x2="57500" y2="86000"/>
                        <a14:foregroundMark x1="48500" y1="68500" x2="51500" y2="76500"/>
                        <a14:foregroundMark x1="47500" y1="71800" x2="55800" y2="72500"/>
                        <a14:foregroundMark x1="43100" y1="67800" x2="56200" y2="69100"/>
                        <a14:foregroundMark x1="38900" y1="65500" x2="61500" y2="68600"/>
                        <a14:foregroundMark x1="37900" y1="68300" x2="80300" y2="69700"/>
                        <a14:foregroundMark x1="46600" y1="68300" x2="63400" y2="68900"/>
                        <a14:foregroundMark x1="33200" y1="66500" x2="55100" y2="68500"/>
                        <a14:foregroundMark x1="41900" y1="69100" x2="75500" y2="74200"/>
                        <a14:foregroundMark x1="64300" y1="74600" x2="68500" y2="79800"/>
                        <a14:foregroundMark x1="60100" y1="78000" x2="79100" y2="81700"/>
                        <a14:foregroundMark x1="65100" y1="79200" x2="73100" y2="81200"/>
                        <a14:foregroundMark x1="62800" y1="80300" x2="77200" y2="80800"/>
                        <a14:foregroundMark x1="78800" y1="75800" x2="78000" y2="78600"/>
                        <a14:foregroundMark x1="83400" y1="71500" x2="82400" y2="75700"/>
                        <a14:foregroundMark x1="83800" y1="69200" x2="81700" y2="74800"/>
                        <a14:foregroundMark x1="79100" y1="70300" x2="75400" y2="78500"/>
                        <a14:foregroundMark x1="80600" y1="71500" x2="79400" y2="75800"/>
                        <a14:foregroundMark x1="78900" y1="72900" x2="77400" y2="76600"/>
                        <a14:foregroundMark x1="77500" y1="70500" x2="74800" y2="74000"/>
                        <a14:foregroundMark x1="74800" y1="70900" x2="74000" y2="72800"/>
                        <a14:foregroundMark x1="74800" y1="69400" x2="69100" y2="74500"/>
                        <a14:foregroundMark x1="77100" y1="72000" x2="69800" y2="73200"/>
                        <a14:foregroundMark x1="73700" y1="69400" x2="70300" y2="72200"/>
                        <a14:foregroundMark x1="76900" y1="70200" x2="63500" y2="71400"/>
                        <a14:foregroundMark x1="63700" y1="89800" x2="54500" y2="92300"/>
                        <a14:foregroundMark x1="63200" y1="91800" x2="48800" y2="92500"/>
                        <a14:foregroundMark x1="52800" y1="91200" x2="45500" y2="90800"/>
                        <a14:foregroundMark x1="47500" y1="90900" x2="44600" y2="937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4980" y="2350111"/>
            <a:ext cx="2743995" cy="27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299128" y="1882867"/>
            <a:ext cx="3383280" cy="64516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600" dirty="0">
                <a:solidFill>
                  <a:srgbClr val="135C02"/>
                </a:solidFill>
                <a:cs typeface="+mn-ea"/>
                <a:sym typeface="+mn-lt"/>
              </a:rPr>
              <a:t>猜猜有什么寓意</a:t>
            </a:r>
          </a:p>
        </p:txBody>
      </p:sp>
      <p:sp>
        <p:nvSpPr>
          <p:cNvPr id="2" name="矩形 1"/>
          <p:cNvSpPr/>
          <p:nvPr/>
        </p:nvSpPr>
        <p:spPr>
          <a:xfrm>
            <a:off x="4299128" y="4312348"/>
            <a:ext cx="744866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  <a:t/>
            </a:r>
            <a:b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</a:br>
            <a:r>
              <a:rPr lang="en-US" altLang="zh-CN" dirty="0">
                <a:solidFill>
                  <a:srgbClr val="135C02"/>
                </a:solidFill>
                <a:cs typeface="+mn-ea"/>
                <a:sym typeface="+mn-lt"/>
              </a:rPr>
              <a:t>3. </a:t>
            </a:r>
            <a: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  <a:t>五棵树可会意为“森林”，由此引伸连接着外圈，显示着绿化祖国，实现以森林为主体的自然生态体系的良性循环。 </a:t>
            </a:r>
          </a:p>
        </p:txBody>
      </p:sp>
      <p:sp>
        <p:nvSpPr>
          <p:cNvPr id="3" name="矩形 2"/>
          <p:cNvSpPr/>
          <p:nvPr/>
        </p:nvSpPr>
        <p:spPr>
          <a:xfrm>
            <a:off x="4299128" y="2667698"/>
            <a:ext cx="679686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5C02"/>
                </a:solidFill>
                <a:cs typeface="+mn-ea"/>
                <a:sym typeface="+mn-lt"/>
              </a:rPr>
              <a:t>1. </a:t>
            </a:r>
            <a: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  <a:t>树形，表示全民义务植树</a:t>
            </a:r>
            <a:r>
              <a:rPr lang="en-US" altLang="zh-CN" dirty="0">
                <a:solidFill>
                  <a:srgbClr val="135C02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  <a:t>至</a:t>
            </a:r>
            <a:r>
              <a:rPr lang="en-US" altLang="zh-CN" dirty="0">
                <a:solidFill>
                  <a:srgbClr val="135C02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  <a:t>棵，人人动手，绿化祖国大地。 </a:t>
            </a:r>
            <a:b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</a:br>
            <a:endParaRPr lang="zh-CN" altLang="en-US" dirty="0">
              <a:solidFill>
                <a:srgbClr val="135C02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99128" y="3490023"/>
            <a:ext cx="717786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5C02"/>
                </a:solidFill>
                <a:cs typeface="+mn-ea"/>
                <a:sym typeface="+mn-lt"/>
              </a:rPr>
              <a:t>2. “</a:t>
            </a:r>
            <a: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  <a:t>中国植树节”和“</a:t>
            </a:r>
            <a:r>
              <a:rPr lang="en-US" altLang="zh-CN" dirty="0">
                <a:solidFill>
                  <a:srgbClr val="135C02"/>
                </a:solidFill>
                <a:cs typeface="+mn-ea"/>
                <a:sym typeface="+mn-lt"/>
              </a:rPr>
              <a:t>3.12”</a:t>
            </a:r>
            <a:r>
              <a:rPr lang="zh-CN" altLang="en-US" dirty="0">
                <a:solidFill>
                  <a:srgbClr val="135C02"/>
                </a:solidFill>
                <a:cs typeface="+mn-ea"/>
                <a:sym typeface="+mn-lt"/>
              </a:rPr>
              <a:t>，表示改造自然，造福人类，年年植树，坚韧不拔的决心。 </a:t>
            </a:r>
          </a:p>
        </p:txBody>
      </p:sp>
      <p:sp>
        <p:nvSpPr>
          <p:cNvPr id="5" name="矩形 4"/>
          <p:cNvSpPr/>
          <p:nvPr/>
        </p:nvSpPr>
        <p:spPr>
          <a:xfrm>
            <a:off x="1837893" y="458589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cs typeface="+mn-ea"/>
                <a:sym typeface="+mn-lt"/>
              </a:rPr>
              <a:t>植树节节徽的意义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135C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55815" y="3411063"/>
            <a:ext cx="35356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植树节的意义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7664450" y="2742565"/>
            <a:ext cx="2553904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cs typeface="+mn-ea"/>
                <a:sym typeface="+mn-lt"/>
              </a:rPr>
              <a:t>04</a:t>
            </a:r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5875655" y="4179453"/>
            <a:ext cx="6096000" cy="533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77A240"/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61086" y="1885077"/>
            <a:ext cx="4812284" cy="3923055"/>
            <a:chOff x="521716" y="1687592"/>
            <a:chExt cx="4812284" cy="3923055"/>
          </a:xfrm>
        </p:grpSpPr>
        <p:sp>
          <p:nvSpPr>
            <p:cNvPr id="20" name="矩形 19"/>
            <p:cNvSpPr/>
            <p:nvPr/>
          </p:nvSpPr>
          <p:spPr>
            <a:xfrm>
              <a:off x="521716" y="1687592"/>
              <a:ext cx="4812284" cy="3923055"/>
            </a:xfrm>
            <a:prstGeom prst="rect">
              <a:avLst/>
            </a:prstGeom>
            <a:solidFill>
              <a:srgbClr val="135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21716" y="2784872"/>
              <a:ext cx="4812284" cy="1599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城市防护林具有减缓风速的作用，其有效范围在树高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倍以内，其中在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～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倍范围内效果最好，可降低风速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   在农田林网内通常可减缓风速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～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，提高相对湿度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5%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～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15%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，增加土壤含水量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10%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～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。据测定，林冠可截留降水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左右，大大削弱了雨滴的冲击力；地表只要有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厘米厚的枯枝落叶，就可以把地表径流量减少到裸地的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1/4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以下，泥沙减少到裸地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7%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以下。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21716" y="4505925"/>
              <a:ext cx="4812284" cy="953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一公顷林地与裸地相比，至少可以多储水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3000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立方米。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万亩森林的蓄水能力相当于蓄水量达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万立方米的水库，而建造这样一个水库需要投资千余万元。</a:t>
              </a:r>
            </a:p>
            <a:p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84403" y="1993065"/>
              <a:ext cx="29260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植树节的意义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837893" y="458589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cs typeface="+mn-ea"/>
                <a:sym typeface="+mn-lt"/>
              </a:rPr>
              <a:t>植树节的意义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135C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370" y="1885315"/>
            <a:ext cx="6314440" cy="39223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76415" y="3411063"/>
            <a:ext cx="40944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植树节与孙中山</a:t>
            </a:r>
          </a:p>
        </p:txBody>
      </p:sp>
      <p:sp>
        <p:nvSpPr>
          <p:cNvPr id="4" name="矩形 3"/>
          <p:cNvSpPr/>
          <p:nvPr/>
        </p:nvSpPr>
        <p:spPr>
          <a:xfrm>
            <a:off x="7664450" y="2742565"/>
            <a:ext cx="2553904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cs typeface="+mn-ea"/>
                <a:sym typeface="+mn-lt"/>
              </a:rPr>
              <a:t>05</a:t>
            </a:r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5875655" y="4179453"/>
            <a:ext cx="6096000" cy="533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77A240"/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7893" y="458589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sz="3600" kern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cs typeface="+mn-ea"/>
                <a:sym typeface="+mn-lt"/>
              </a:rPr>
              <a:t>孙中山先生与植树节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135C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475803"/>
            <a:ext cx="9782175" cy="5368922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769059" y="1949255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cs typeface="+mn-ea"/>
                <a:sym typeface="+mn-lt"/>
              </a:rPr>
              <a:t>孙中山先生与植树节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1630694" y="3069038"/>
            <a:ext cx="6713012" cy="2779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3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12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日是孙中山先生逝世纪念日。中山先生生前十分重视林业建设。他任临时大总统的中华民国南京政府成立不久，就在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1912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年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5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月设立了农林部，下设山林司，主管全国林业行政事务。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1914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年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11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月颁布了我国近代史上第一部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《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森林法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》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，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1915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年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7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月，政府又规定将每年“清明”定为植树节。后因清明节对我国南方来说，植树季节太迟，同时也为了纪念孙中山先生，国民政府又决定将孙中山的逝世日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--3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rgbClr val="135C02"/>
                </a:solidFill>
                <a:cs typeface="+mn-ea"/>
                <a:sym typeface="+mn-lt"/>
              </a:rPr>
              <a:t>12</a:t>
            </a:r>
            <a:r>
              <a:rPr lang="zh-CN" altLang="en-US" sz="1800" dirty="0">
                <a:solidFill>
                  <a:srgbClr val="135C02"/>
                </a:solidFill>
                <a:cs typeface="+mn-ea"/>
                <a:sym typeface="+mn-lt"/>
              </a:rPr>
              <a:t>日定为植树节。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907" y="1456689"/>
            <a:ext cx="3834943" cy="61128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55815" y="3411063"/>
            <a:ext cx="35356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各国的植树节</a:t>
            </a:r>
          </a:p>
        </p:txBody>
      </p:sp>
      <p:sp>
        <p:nvSpPr>
          <p:cNvPr id="4" name="矩形 3"/>
          <p:cNvSpPr/>
          <p:nvPr/>
        </p:nvSpPr>
        <p:spPr>
          <a:xfrm>
            <a:off x="7664450" y="2742565"/>
            <a:ext cx="2553904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cs typeface="+mn-ea"/>
                <a:sym typeface="+mn-lt"/>
              </a:rPr>
              <a:t>06</a:t>
            </a:r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5875655" y="4179453"/>
            <a:ext cx="6096000" cy="533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77A240"/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4443" y="1270635"/>
            <a:ext cx="2089033" cy="2373145"/>
            <a:chOff x="765233" y="1577340"/>
            <a:chExt cx="2089033" cy="23731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089660" y="1577340"/>
              <a:ext cx="1440180" cy="144018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65233" y="3242599"/>
              <a:ext cx="20890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巴西</a:t>
              </a:r>
              <a:endParaRPr lang="en-US" altLang="zh-CN" sz="2000" kern="0" dirty="0">
                <a:solidFill>
                  <a:srgbClr val="135C02"/>
                </a:solidFill>
                <a:cs typeface="+mn-ea"/>
                <a:sym typeface="+mn-lt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植树节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(9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21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60109" y="1270635"/>
            <a:ext cx="3145413" cy="2373145"/>
            <a:chOff x="3030899" y="1577340"/>
            <a:chExt cx="3145413" cy="23731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883516" y="1577340"/>
              <a:ext cx="1440180" cy="144018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3030899" y="3242599"/>
              <a:ext cx="31454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澳大利亚</a:t>
              </a:r>
              <a:endParaRPr lang="en-US" altLang="zh-CN" sz="2000" kern="0" dirty="0">
                <a:solidFill>
                  <a:srgbClr val="135C02"/>
                </a:solidFill>
                <a:cs typeface="+mn-ea"/>
                <a:sym typeface="+mn-lt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植树节 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(5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月第一个星期五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06931" y="1270635"/>
            <a:ext cx="2182008" cy="2581619"/>
            <a:chOff x="6377721" y="1577340"/>
            <a:chExt cx="2182008" cy="258161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677372" y="1577340"/>
              <a:ext cx="1440180" cy="1440180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6377721" y="3143296"/>
              <a:ext cx="218200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法国</a:t>
              </a:r>
              <a:endParaRPr lang="en-US" altLang="zh-CN" sz="2000" kern="0" dirty="0">
                <a:solidFill>
                  <a:srgbClr val="135C02"/>
                </a:solidFill>
                <a:cs typeface="+mn-ea"/>
                <a:sym typeface="+mn-lt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绿化月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(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每年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), </a:t>
              </a: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植树日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(3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31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318539" y="1270635"/>
            <a:ext cx="2089033" cy="2373145"/>
            <a:chOff x="9289329" y="1577340"/>
            <a:chExt cx="2089033" cy="237314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9471228" y="1577340"/>
              <a:ext cx="1440180" cy="144018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9289329" y="3242599"/>
              <a:ext cx="20890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芬兰</a:t>
              </a:r>
              <a:endParaRPr lang="en-US" altLang="zh-CN" sz="2000" kern="0" dirty="0">
                <a:solidFill>
                  <a:srgbClr val="135C02"/>
                </a:solidFill>
                <a:cs typeface="+mn-ea"/>
                <a:sym typeface="+mn-lt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植树节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(6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24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61824" y="3921128"/>
            <a:ext cx="2089033" cy="2273842"/>
            <a:chOff x="8023089" y="4020188"/>
            <a:chExt cx="2089033" cy="22738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215312" y="4020188"/>
              <a:ext cx="1440180" cy="144018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8023089" y="5586144"/>
              <a:ext cx="20890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美国</a:t>
              </a:r>
              <a:endParaRPr lang="en-US" altLang="zh-CN" sz="2000" kern="0" dirty="0">
                <a:solidFill>
                  <a:srgbClr val="135C02"/>
                </a:solidFill>
                <a:cs typeface="+mn-ea"/>
                <a:sym typeface="+mn-lt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植树节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(4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53626" y="3921128"/>
            <a:ext cx="3414717" cy="2273842"/>
            <a:chOff x="4514891" y="4020188"/>
            <a:chExt cx="3414717" cy="22738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339531" y="4020188"/>
              <a:ext cx="1440180" cy="144018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4514891" y="5586144"/>
              <a:ext cx="34147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加拿大</a:t>
              </a:r>
              <a:endParaRPr lang="en-US" altLang="zh-CN" sz="2000" kern="0" dirty="0">
                <a:solidFill>
                  <a:srgbClr val="135C02"/>
                </a:solidFill>
                <a:cs typeface="+mn-ea"/>
                <a:sym typeface="+mn-lt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每年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月开展全国森林周活动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26156" y="3921128"/>
            <a:ext cx="1938351" cy="2273842"/>
            <a:chOff x="2287421" y="4020188"/>
            <a:chExt cx="1938351" cy="227384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536507" y="4020188"/>
              <a:ext cx="1440180" cy="144018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287421" y="5586144"/>
              <a:ext cx="19383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日本</a:t>
              </a:r>
              <a:endParaRPr lang="en-US" altLang="zh-CN" sz="2000" kern="0" dirty="0">
                <a:solidFill>
                  <a:srgbClr val="135C02"/>
                </a:solidFill>
                <a:cs typeface="+mn-ea"/>
                <a:sym typeface="+mn-lt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植树节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(4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818743" y="1349435"/>
            <a:ext cx="7019653" cy="224366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6685" y="3975735"/>
            <a:ext cx="4112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2800" dirty="0">
                <a:solidFill>
                  <a:srgbClr val="135C02"/>
                </a:solidFill>
                <a:cs typeface="+mn-ea"/>
                <a:sym typeface="+mn-lt"/>
              </a:rPr>
              <a:t>感谢大家的观看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7390765" y="4251960"/>
            <a:ext cx="1765300" cy="0"/>
          </a:xfrm>
          <a:prstGeom prst="line">
            <a:avLst/>
          </a:prstGeom>
          <a:ln w="12700" cmpd="sng">
            <a:solidFill>
              <a:srgbClr val="135C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55180" y="1314450"/>
            <a:ext cx="4173220" cy="647700"/>
            <a:chOff x="10027" y="3345"/>
            <a:chExt cx="6572" cy="1020"/>
          </a:xfrm>
        </p:grpSpPr>
        <p:sp>
          <p:nvSpPr>
            <p:cNvPr id="19" name="椭圆 18"/>
            <p:cNvSpPr/>
            <p:nvPr/>
          </p:nvSpPr>
          <p:spPr>
            <a:xfrm>
              <a:off x="10042" y="3345"/>
              <a:ext cx="1020" cy="1020"/>
            </a:xfrm>
            <a:prstGeom prst="ellipse">
              <a:avLst/>
            </a:prstGeom>
            <a:solidFill>
              <a:srgbClr val="135C02"/>
            </a:solidFill>
            <a:ln>
              <a:solidFill>
                <a:srgbClr val="77A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027" y="3445"/>
              <a:ext cx="113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290" y="3396"/>
              <a:ext cx="530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135C02"/>
                  </a:solidFill>
                  <a:cs typeface="+mn-ea"/>
                  <a:sym typeface="+mn-lt"/>
                </a:rPr>
                <a:t>植树节的历史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5180" y="2106295"/>
            <a:ext cx="4173220" cy="647700"/>
            <a:chOff x="10027" y="3345"/>
            <a:chExt cx="6572" cy="1020"/>
          </a:xfrm>
        </p:grpSpPr>
        <p:sp>
          <p:nvSpPr>
            <p:cNvPr id="4" name="椭圆 3"/>
            <p:cNvSpPr/>
            <p:nvPr/>
          </p:nvSpPr>
          <p:spPr>
            <a:xfrm>
              <a:off x="10042" y="3345"/>
              <a:ext cx="1020" cy="1020"/>
            </a:xfrm>
            <a:prstGeom prst="ellipse">
              <a:avLst/>
            </a:prstGeom>
            <a:solidFill>
              <a:srgbClr val="135C02"/>
            </a:solidFill>
            <a:ln>
              <a:solidFill>
                <a:srgbClr val="77A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027" y="3445"/>
              <a:ext cx="113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290" y="3396"/>
              <a:ext cx="530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135C02"/>
                  </a:solidFill>
                  <a:cs typeface="+mn-ea"/>
                  <a:sym typeface="+mn-lt"/>
                </a:rPr>
                <a:t>植树节的由来</a:t>
              </a:r>
              <a:endParaRPr lang="en-US" altLang="zh-CN" sz="2800" dirty="0">
                <a:solidFill>
                  <a:srgbClr val="135C0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55180" y="2898140"/>
            <a:ext cx="4487545" cy="647700"/>
            <a:chOff x="10027" y="3345"/>
            <a:chExt cx="7067" cy="1020"/>
          </a:xfrm>
        </p:grpSpPr>
        <p:sp>
          <p:nvSpPr>
            <p:cNvPr id="8" name="椭圆 7"/>
            <p:cNvSpPr/>
            <p:nvPr/>
          </p:nvSpPr>
          <p:spPr>
            <a:xfrm>
              <a:off x="10042" y="3345"/>
              <a:ext cx="1020" cy="1020"/>
            </a:xfrm>
            <a:prstGeom prst="ellipse">
              <a:avLst/>
            </a:prstGeom>
            <a:solidFill>
              <a:srgbClr val="135C02"/>
            </a:solidFill>
            <a:ln>
              <a:solidFill>
                <a:srgbClr val="77A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027" y="3445"/>
              <a:ext cx="113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290" y="3396"/>
              <a:ext cx="5804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135C02"/>
                  </a:solidFill>
                  <a:cs typeface="+mn-ea"/>
                  <a:sym typeface="+mn-lt"/>
                </a:rPr>
                <a:t>植树节节徽的意义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55180" y="3689985"/>
            <a:ext cx="4173220" cy="647700"/>
            <a:chOff x="10027" y="3345"/>
            <a:chExt cx="6572" cy="1020"/>
          </a:xfrm>
        </p:grpSpPr>
        <p:sp>
          <p:nvSpPr>
            <p:cNvPr id="12" name="椭圆 11"/>
            <p:cNvSpPr/>
            <p:nvPr/>
          </p:nvSpPr>
          <p:spPr>
            <a:xfrm>
              <a:off x="10042" y="3345"/>
              <a:ext cx="1020" cy="1020"/>
            </a:xfrm>
            <a:prstGeom prst="ellipse">
              <a:avLst/>
            </a:prstGeom>
            <a:solidFill>
              <a:srgbClr val="135C02"/>
            </a:solidFill>
            <a:ln>
              <a:solidFill>
                <a:srgbClr val="77A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027" y="3445"/>
              <a:ext cx="113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290" y="3396"/>
              <a:ext cx="530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135C02"/>
                  </a:solidFill>
                  <a:cs typeface="+mn-ea"/>
                  <a:sym typeface="+mn-lt"/>
                </a:rPr>
                <a:t>植树节的意义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55180" y="4481830"/>
            <a:ext cx="4173220" cy="647700"/>
            <a:chOff x="10027" y="3345"/>
            <a:chExt cx="6572" cy="1020"/>
          </a:xfrm>
        </p:grpSpPr>
        <p:sp>
          <p:nvSpPr>
            <p:cNvPr id="16" name="椭圆 15"/>
            <p:cNvSpPr/>
            <p:nvPr/>
          </p:nvSpPr>
          <p:spPr>
            <a:xfrm>
              <a:off x="10042" y="3345"/>
              <a:ext cx="1020" cy="1020"/>
            </a:xfrm>
            <a:prstGeom prst="ellipse">
              <a:avLst/>
            </a:prstGeom>
            <a:solidFill>
              <a:srgbClr val="135C02"/>
            </a:solidFill>
            <a:ln>
              <a:solidFill>
                <a:srgbClr val="77A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027" y="3445"/>
              <a:ext cx="113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290" y="3396"/>
              <a:ext cx="530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135C02"/>
                  </a:solidFill>
                  <a:cs typeface="+mn-ea"/>
                  <a:sym typeface="+mn-lt"/>
                </a:rPr>
                <a:t>植树节与孙中山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712373" y="2152650"/>
            <a:ext cx="109482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rgbClr val="135C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目录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55180" y="5273675"/>
            <a:ext cx="4173220" cy="647700"/>
            <a:chOff x="10027" y="3345"/>
            <a:chExt cx="6572" cy="1020"/>
          </a:xfrm>
        </p:grpSpPr>
        <p:sp>
          <p:nvSpPr>
            <p:cNvPr id="24" name="椭圆 23"/>
            <p:cNvSpPr/>
            <p:nvPr/>
          </p:nvSpPr>
          <p:spPr>
            <a:xfrm>
              <a:off x="10042" y="3345"/>
              <a:ext cx="1020" cy="1020"/>
            </a:xfrm>
            <a:prstGeom prst="ellipse">
              <a:avLst/>
            </a:prstGeom>
            <a:solidFill>
              <a:srgbClr val="135C02"/>
            </a:solidFill>
            <a:ln>
              <a:solidFill>
                <a:srgbClr val="77A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027" y="3445"/>
              <a:ext cx="113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290" y="3396"/>
              <a:ext cx="530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135C02"/>
                  </a:solidFill>
                  <a:cs typeface="+mn-ea"/>
                  <a:sym typeface="+mn-lt"/>
                </a:rPr>
                <a:t>各国的植树节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55815" y="3411063"/>
            <a:ext cx="35356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植树节的历史</a:t>
            </a:r>
          </a:p>
        </p:txBody>
      </p:sp>
      <p:sp>
        <p:nvSpPr>
          <p:cNvPr id="4" name="矩形 3"/>
          <p:cNvSpPr/>
          <p:nvPr/>
        </p:nvSpPr>
        <p:spPr>
          <a:xfrm>
            <a:off x="7664450" y="2742565"/>
            <a:ext cx="2553904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cs typeface="+mn-ea"/>
                <a:sym typeface="+mn-lt"/>
              </a:rPr>
              <a:t>01</a:t>
            </a:r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5875655" y="4179453"/>
            <a:ext cx="6096000" cy="533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77A240"/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7893" y="458589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135C02"/>
                </a:solidFill>
                <a:cs typeface="+mn-ea"/>
                <a:sym typeface="+mn-lt"/>
              </a:rPr>
              <a:t>植树节的历史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135C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831215"/>
            <a:ext cx="11262995" cy="59086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96010" y="2625090"/>
            <a:ext cx="9643110" cy="4608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135C02"/>
                </a:solidFill>
                <a:cs typeface="+mn-ea"/>
                <a:sym typeface="+mn-lt"/>
              </a:rPr>
              <a:t>我国古代在清明时节就有插柳植树的传统。</a:t>
            </a:r>
          </a:p>
          <a:p>
            <a:pPr marL="0" indent="0">
              <a:lnSpc>
                <a:spcPct val="100000"/>
              </a:lnSpc>
            </a:pP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而近代植树节则最早由美国的内布拉斯加州发起。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19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世纪以前，内布拉斯加州是一片光秃秃的荒原，树木稀少，土地干燥，大风一起，黄沙漫天，人民深受其苦。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1872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年，美国著名农学家朱利叶斯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斯特林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莫尔顿提议在内布拉斯加州规定植树节，动员人民有计划地植树造林。 </a:t>
            </a:r>
          </a:p>
          <a:p>
            <a:pPr marL="0" indent="0">
              <a:lnSpc>
                <a:spcPct val="100000"/>
              </a:lnSpc>
            </a:pP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当时州农业局通过决议采纳了这一提议，并由州长亲自规定今后每年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月份的第三个星期三为植树节。这一决定做出后，当年就植树上百万棵。此后的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16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年间，又先后植树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亿棵，终于使内布拉斯加州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万公顷的荒野变成了茂密的森林。为了表彰莫尔顿的功绩，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1885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年州议会正式规定以莫尔顿先生的生日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22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日为每年的植树节，并放假一天。 </a:t>
            </a:r>
          </a:p>
          <a:p>
            <a:pPr marL="0" indent="0">
              <a:lnSpc>
                <a:spcPct val="100000"/>
              </a:lnSpc>
            </a:pP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中国植树造林的历史，可以追溯到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2600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年前。我国古代在清明时节就有插柳植树的传统。而植树造林、发展林业真正成为国家建设的战略任务，却是在新中国成立之后，而成为公民的一项法定义务则始于改革开放之初。孙中山上任时努力推动植树。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1914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月中华民国颁布了我国近代史上第一部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森林法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，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1915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月，政府又规定将每年“清明”定为植树节。 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1925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日，孙中山先生与世长辞。为了纪念国父孙中山先生，国民政府把每年的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135C02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rgbClr val="135C02"/>
                </a:solidFill>
                <a:cs typeface="+mn-ea"/>
                <a:sym typeface="+mn-lt"/>
              </a:rPr>
              <a:t>日定为“植树节”。</a:t>
            </a:r>
            <a:r>
              <a:rPr lang="zh-CN" altLang="en-US" sz="1400" b="1" dirty="0">
                <a:solidFill>
                  <a:srgbClr val="135C02"/>
                </a:solidFill>
                <a:cs typeface="+mn-ea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97015" y="3411063"/>
            <a:ext cx="46532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中国植树节的由来</a:t>
            </a:r>
          </a:p>
        </p:txBody>
      </p:sp>
      <p:sp>
        <p:nvSpPr>
          <p:cNvPr id="4" name="矩形 3"/>
          <p:cNvSpPr/>
          <p:nvPr/>
        </p:nvSpPr>
        <p:spPr>
          <a:xfrm>
            <a:off x="7664450" y="2742565"/>
            <a:ext cx="2553904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cs typeface="+mn-ea"/>
                <a:sym typeface="+mn-lt"/>
              </a:rPr>
              <a:t>02</a:t>
            </a:r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5875655" y="4179453"/>
            <a:ext cx="6096000" cy="533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77A240"/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7893" y="458589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cs typeface="+mn-ea"/>
                <a:sym typeface="+mn-lt"/>
              </a:rPr>
              <a:t>植树节的由来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1620" y="1397698"/>
            <a:ext cx="9782175" cy="5368922"/>
            <a:chOff x="2962275" y="1338008"/>
            <a:chExt cx="9782175" cy="536892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62275" y="1338008"/>
              <a:ext cx="9782175" cy="536892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731334" y="1811460"/>
              <a:ext cx="42976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中国植树节的由来一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4496449" y="2733758"/>
              <a:ext cx="6713012" cy="27797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孙中山任临时大总统的中华民国南京政府成立不久，就在孙中山的倡议下规定了以每年清明节为植树节，全国各级政府，机关，学校如期参加，举行植树节典礼并从事植树。自此我国有了植树节。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1925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日，孙中山先生逝世。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1928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年，为纪念孙中山逝世三周年，国民政府举行了植树式。以后为了纪念孙中山先生，把每年的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日定为植树节。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中华人民共和国成立后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1979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月，正式通过了将每年的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定为植树节的决议。这项决议的意义在于动员全国各族人民积极植树造林，加快绿化祖国和各项林业建设的步伐。将孙中山先生与世长辞之日定为我国植树节，也是为了缅怀孙中山先生的丰功伟绩，象征中山先生生前未能实现的遗愿将在新中国实现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rgbClr val="135C0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1ca5f0c47a75682b6b209e25007db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780" y="1584960"/>
            <a:ext cx="3695700" cy="4994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7893" y="458589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cs typeface="+mn-ea"/>
                <a:sym typeface="+mn-lt"/>
              </a:rPr>
              <a:t>植树节的由来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360418" y="1253510"/>
            <a:ext cx="9782175" cy="5430382"/>
            <a:chOff x="-62107" y="1214140"/>
            <a:chExt cx="9782175" cy="543038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62107" y="1214140"/>
              <a:ext cx="9782175" cy="536892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06952" y="1687592"/>
              <a:ext cx="42976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中国植树节的由来二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>
            <a:xfrm>
              <a:off x="1502300" y="2807375"/>
              <a:ext cx="6713012" cy="27797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每到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日植树节，大家总会挥汗如雨地大植、特植树木，可是你知道植树节的由来吗？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我国的植树节，因时代的演变，先后作了三次改定。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辛亥革命后，民国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1915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年）由农商部总长周自齐呈准大总统，以每年清明节为植树节。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1925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日孙中山先生逝世，为了纪念这位伟人， 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1930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年国民党政府把植树节改为每年的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中华人民共和国成立后，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1979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年，在邓小平提议下，第五届全国人大常委会第六次会议决定每年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日为我国的植树节。 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93575" y="5038186"/>
              <a:ext cx="1491814" cy="1606336"/>
              <a:chOff x="394136" y="902721"/>
              <a:chExt cx="5001114" cy="5385034"/>
            </a:xfrm>
          </p:grpSpPr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94136" y="902721"/>
                <a:ext cx="4020207" cy="538503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3545434" y="5112776"/>
                <a:ext cx="868909" cy="1174979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4526341" y="5613868"/>
                <a:ext cx="868909" cy="673887"/>
              </a:xfrm>
              <a:prstGeom prst="rect">
                <a:avLst/>
              </a:prstGeom>
            </p:spPr>
          </p:pic>
        </p:grpSp>
      </p:grpSp>
      <p:pic>
        <p:nvPicPr>
          <p:cNvPr id="21" name="图片 20" descr="56e7ab02b561a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82270" y="2017395"/>
            <a:ext cx="2443480" cy="4907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7893" y="458589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cs typeface="+mn-ea"/>
                <a:sym typeface="+mn-lt"/>
              </a:rPr>
              <a:t>植树节的由来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62107" y="1214140"/>
            <a:ext cx="9782175" cy="5368922"/>
            <a:chOff x="-62107" y="1214140"/>
            <a:chExt cx="9782175" cy="5368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62107" y="1214140"/>
              <a:ext cx="9782175" cy="536892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706952" y="1687592"/>
              <a:ext cx="42976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cs typeface="+mn-ea"/>
                  <a:sym typeface="+mn-lt"/>
                </a:rPr>
                <a:t>中国植树节的由来三</a:t>
              </a: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1472455" y="2508925"/>
              <a:ext cx="6713012" cy="27797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  <a:buNone/>
              </a:pP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日为中国的植树节。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解放前，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1925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日孙中山先生逝世于北平，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1929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年移灵柩于南京紫金山，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1930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年国民党政府曾定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日为植树节。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1956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年，毛泽东发出了“绿化祖国”、“实现大地园林化”的号召。中国开始了“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年绿化运动”，目标是“在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年内，基本上消灭荒地荒山，在一切宅旁、村旁、路旁、水旁，以及荒地荒山上，即在一切可能的地方，均要按规格种起树来，实行绿化。”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1979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年，在邓小平提议下，第五届全国人大常委会第六次会议决定每年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日为我国的植树节。 </a:t>
              </a:r>
              <a:b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　　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1981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13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日，五届全国人大四次会议讨论通过了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关于开展全民义务植树运动的决议</a:t>
              </a:r>
              <a:r>
                <a:rPr lang="en-US" altLang="zh-CN" sz="1600" dirty="0">
                  <a:solidFill>
                    <a:srgbClr val="135C02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600" dirty="0">
                  <a:solidFill>
                    <a:srgbClr val="135C02"/>
                  </a:solidFill>
                  <a:cs typeface="+mn-ea"/>
                  <a:sym typeface="+mn-lt"/>
                </a:rPr>
                <a:t>。这是建国以来国家最高权力机关对绿化祖国作出的第一个重大决议。从此，全民义务植树运动作为一项法律开始在全国实施。 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56830" y="1627852"/>
            <a:ext cx="4857750" cy="4857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97015" y="3411063"/>
            <a:ext cx="46532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植树节节徽的意义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7664450" y="2742565"/>
            <a:ext cx="2553904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cs typeface="+mn-ea"/>
                <a:sym typeface="+mn-lt"/>
              </a:rPr>
              <a:t>03</a:t>
            </a:r>
            <a:r>
              <a:rPr lang="zh-CN" altLang="en-US" sz="4400" dirty="0">
                <a:solidFill>
                  <a:srgbClr val="135C02"/>
                </a:solidFill>
                <a:cs typeface="+mn-ea"/>
                <a:sym typeface="+mn-lt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5875655" y="4179453"/>
            <a:ext cx="6096000" cy="533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77A240"/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oinb4g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宽屏</PresentationFormat>
  <Paragraphs>92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阿里巴巴普惠体 R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2022-03-09T03:39:07Z</dcterms:created>
  <dcterms:modified xsi:type="dcterms:W3CDTF">2023-01-10T05:37:07Z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67BE20EE131242C6A66C97597B8FEDE8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