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12756-EE26-4FCE-A8E5-A7CF5C3074E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2C1BB-3CC2-4172-866D-D0F36D9DC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279CE-D90C-4B16-B345-A8537E3D2C6B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88F56-54FF-471E-ADDE-55C008DA416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3FC2-8458-4213-B883-9F9F76182B5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4B857-E01C-4F74-9E64-690430003C8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CA1D5-7E2E-482E-9338-343AC028196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25E4DE-A07C-42A5-AF40-417F0962997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FB49-01F0-4421-B8DB-11D48A83BA9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2B236-6E29-4E86-97F8-5F033DDEC86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1E7AE-B862-4A02-90D5-5E2033B5E6C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5A7DB-FF35-4559-9C2B-70110EB01F5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E7B55-42BE-4433-8328-077E3F78B45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CEC40-FB35-45AA-AC98-4A335FB6ED1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6A85-153E-482D-A44C-29149C69CB8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6EB6C9-3082-4899-A7A6-C7C0CD495B7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712"/>
            <a:ext cx="9144000" cy="31686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第四章  数据的收集、整理和描述 </a:t>
            </a:r>
            <a:br>
              <a:rPr lang="zh-CN" altLang="en-US" sz="3200" dirty="0"/>
            </a:br>
            <a:r>
              <a:rPr lang="en-US" altLang="zh-CN" sz="7200" b="1" dirty="0" smtClean="0"/>
              <a:t>4.1</a:t>
            </a:r>
            <a:r>
              <a:rPr lang="zh-CN" altLang="en-US" sz="7200" b="1" dirty="0" smtClean="0"/>
              <a:t>普</a:t>
            </a:r>
            <a:r>
              <a:rPr lang="zh-CN" altLang="en-US" sz="7200" b="1" dirty="0"/>
              <a:t>查和抽样调</a:t>
            </a:r>
            <a:r>
              <a:rPr lang="zh-CN" altLang="en-US" sz="7200" b="1" dirty="0" smtClean="0"/>
              <a:t>查</a:t>
            </a:r>
            <a:endParaRPr lang="zh-CN" altLang="en-US" sz="4000" b="1" dirty="0"/>
          </a:p>
        </p:txBody>
      </p:sp>
      <p:sp>
        <p:nvSpPr>
          <p:cNvPr id="5" name="矩形 4"/>
          <p:cNvSpPr/>
          <p:nvPr/>
        </p:nvSpPr>
        <p:spPr>
          <a:xfrm>
            <a:off x="2722539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-13692" y="1325563"/>
            <a:ext cx="9144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你认为什么时候必须用普查获取数据，什么时候用抽样调查获取数据？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华文中宋" panose="02010600040101010101" charset="-122"/>
                <a:ea typeface="黑体" panose="02010609060101010101" pitchFamily="49" charset="-122"/>
              </a:rPr>
              <a:t>·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当要求全面了解数据，且总体个数较少时，采用普查的方式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华文中宋" panose="02010600040101010101" charset="-122"/>
                <a:ea typeface="黑体" panose="02010609060101010101" pitchFamily="49" charset="-122"/>
              </a:rPr>
              <a:t>·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当总体的数目较多或受客观条件的限制或调查具有破坏性时，采用抽样调查的方式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2700" y="3175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议一议：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4213" y="2708275"/>
            <a:ext cx="386238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zh-CN" altLang="zh-CN" sz="3600" b="1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331913" y="4437063"/>
            <a:ext cx="3744912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</a:pPr>
            <a:endParaRPr lang="zh-CN" altLang="zh-CN" sz="3600" b="1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932363" y="2565400"/>
            <a:ext cx="388937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zh-CN" altLang="zh-CN" sz="3600" b="1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076825" y="4365625"/>
            <a:ext cx="359886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lang="zh-CN" altLang="zh-CN" sz="3600" b="1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25654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）从一批洗衣机中抽取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台，调查这批洗衣机的使用寿命．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716338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FF00"/>
                </a:solidFill>
                <a:ea typeface="黑体" panose="02010609060101010101" pitchFamily="49" charset="-122"/>
              </a:rPr>
              <a:t>解：该调查是抽样调查．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4221163"/>
            <a:ext cx="9170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FF00"/>
                </a:solidFill>
                <a:ea typeface="黑体" panose="02010609060101010101" pitchFamily="49" charset="-122"/>
              </a:rPr>
              <a:t>总体：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这批洗衣机的使用寿命。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47974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FF00"/>
                </a:solidFill>
                <a:ea typeface="黑体" panose="02010609060101010101" pitchFamily="49" charset="-122"/>
              </a:rPr>
              <a:t>个体：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这批洗衣机中每台洗衣机使用寿命．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5373688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FF00"/>
                </a:solidFill>
                <a:ea typeface="黑体" panose="02010609060101010101" pitchFamily="49" charset="-122"/>
              </a:rPr>
              <a:t>样本：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从中抽取的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台洗衣机的使用寿命．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6021388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FF00"/>
                </a:solidFill>
                <a:ea typeface="黑体" panose="02010609060101010101" pitchFamily="49" charset="-122"/>
              </a:rPr>
              <a:t>样本容量：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5 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 b="1">
              <a:solidFill>
                <a:srgbClr val="FFFF00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FFFF00"/>
                </a:solidFill>
                <a:ea typeface="黑体" panose="02010609060101010101" pitchFamily="49" charset="-122"/>
              </a:rPr>
              <a:t>．下列各项调查，是普查还是抽样调查？如果是普查，指出总体和个体。如果是抽样调查，请指出总体、个体、样本和样本容量．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21" grpId="0"/>
      <p:bldP spid="34822" grpId="0"/>
      <p:bldP spid="348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23850" y="692150"/>
            <a:ext cx="8820150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为了了解我市七年级学生的体重，对全市七年级全体学生的体重进行的调查是＿＿＿＿，而对部分学生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例如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1000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名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的体重进行的调查是＿＿＿＿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全市七年级学生体重的全体是＿＿＿，每个七年级学生的体重是＿＿＿，从中抽测的</a:t>
            </a:r>
            <a:r>
              <a:rPr lang="en-US" altLang="zh-CN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1000</a:t>
            </a: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名学生的体重是总体的一个＿＿＿，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349375" y="1984375"/>
            <a:ext cx="7794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00"/>
                </a:solidFill>
                <a:ea typeface="黑体" panose="02010609060101010101" pitchFamily="49" charset="-122"/>
              </a:rPr>
              <a:t>普查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521200" y="2698750"/>
            <a:ext cx="462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00"/>
                </a:solidFill>
                <a:ea typeface="黑体" panose="02010609060101010101" pitchFamily="49" charset="-122"/>
              </a:rPr>
              <a:t>抽样调查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787900" y="3352800"/>
            <a:ext cx="4356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00"/>
                </a:solidFill>
                <a:ea typeface="黑体" panose="02010609060101010101" pitchFamily="49" charset="-122"/>
              </a:rPr>
              <a:t>总体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324225" y="4000500"/>
            <a:ext cx="5819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00"/>
                </a:solidFill>
                <a:ea typeface="黑体" panose="02010609060101010101" pitchFamily="49" charset="-122"/>
              </a:rPr>
              <a:t>个体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667375" y="4721225"/>
            <a:ext cx="347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00"/>
                </a:solidFill>
                <a:ea typeface="黑体" panose="02010609060101010101" pitchFamily="49" charset="-122"/>
              </a:rPr>
              <a:t>样本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23850" y="123825"/>
            <a:ext cx="882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FF00"/>
                </a:solidFill>
                <a:ea typeface="黑体" panose="02010609060101010101" pitchFamily="49" charset="-122"/>
              </a:rPr>
              <a:t>当堂测验：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23850" y="4724400"/>
            <a:ext cx="882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FF"/>
                </a:solidFill>
                <a:ea typeface="黑体" panose="02010609060101010101" pitchFamily="49" charset="-122"/>
              </a:rPr>
              <a:t>                                                       </a:t>
            </a:r>
            <a:r>
              <a:rPr lang="zh-CN" altLang="en-US" sz="3600" b="1">
                <a:solidFill>
                  <a:srgbClr val="FF0066"/>
                </a:solidFill>
                <a:ea typeface="黑体" panose="02010609060101010101" pitchFamily="49" charset="-122"/>
              </a:rPr>
              <a:t>样本的</a:t>
            </a:r>
            <a:r>
              <a:rPr lang="zh-CN" altLang="en-US" sz="3600" b="1">
                <a:solidFill>
                  <a:srgbClr val="000000"/>
                </a:solidFill>
                <a:ea typeface="黑体" panose="02010609060101010101" pitchFamily="49" charset="-122"/>
              </a:rPr>
              <a:t>容量是＿＿＿ 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860550" y="5297488"/>
            <a:ext cx="728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00"/>
                </a:solidFill>
                <a:ea typeface="黑体" panose="02010609060101010101" pitchFamily="49" charset="-122"/>
              </a:rPr>
              <a:t>1000</a:t>
            </a:r>
            <a:endParaRPr lang="en-US" altLang="zh-CN" sz="3600" b="1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5851" name="Group 11"/>
          <p:cNvGrpSpPr/>
          <p:nvPr/>
        </p:nvGrpSpPr>
        <p:grpSpPr bwMode="auto">
          <a:xfrm>
            <a:off x="3924300" y="5589588"/>
            <a:ext cx="3925888" cy="649287"/>
            <a:chOff x="2608" y="3475"/>
            <a:chExt cx="2473" cy="409"/>
          </a:xfrm>
        </p:grpSpPr>
        <p:sp useBgFill="1">
          <p:nvSpPr>
            <p:cNvPr id="35852" name="AutoShape 12"/>
            <p:cNvSpPr>
              <a:spLocks noChangeArrowheads="1"/>
            </p:cNvSpPr>
            <p:nvPr/>
          </p:nvSpPr>
          <p:spPr bwMode="auto">
            <a:xfrm rot="10800000">
              <a:off x="2608" y="3475"/>
              <a:ext cx="2359" cy="409"/>
            </a:xfrm>
            <a:prstGeom prst="wedgeRoundRectCallout">
              <a:avLst>
                <a:gd name="adj1" fmla="val 63394"/>
                <a:gd name="adj2" fmla="val 42417"/>
                <a:gd name="adj3" fmla="val 16667"/>
              </a:avLst>
            </a:prstGeom>
            <a:ln w="38100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2653" y="3475"/>
              <a:ext cx="24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FFFF00"/>
                  </a:solidFill>
                  <a:ea typeface="黑体" panose="02010609060101010101" pitchFamily="49" charset="-122"/>
                </a:rPr>
                <a:t>样本容量无单位</a:t>
              </a:r>
              <a:r>
                <a:rPr lang="zh-CN" altLang="en-US" sz="3600" b="1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/>
      <p:bldP spid="35844" grpId="0"/>
      <p:bldP spid="35845" grpId="0"/>
      <p:bldP spid="35846" grpId="0"/>
      <p:bldP spid="35847" grpId="0"/>
      <p:bldP spid="35849" grpId="0"/>
      <p:bldP spid="358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82000" cy="198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。某地区要了解初三毕业生的身高和体重的情况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从中抽测了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1200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名学生的身高和体重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在这个问题中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总体、个体、样本分别是什么？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55576" y="2971800"/>
            <a:ext cx="7992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总体：该地区初三毕业生的身高和体重情况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27088" y="3933825"/>
            <a:ext cx="7620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个体：该地区每一名初三毕业生的身高和体重情况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38200" y="5029200"/>
            <a:ext cx="7254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样本：所抽取的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1200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名初三毕业生的身高和体重情况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  <p:bldP spid="36867" grpId="0" autoUpdateAnimBg="0"/>
      <p:bldP spid="36868" grpId="0" autoUpdateAnimBg="0"/>
      <p:bldP spid="3686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/>
          <p:nvPr/>
        </p:nvGrpSpPr>
        <p:grpSpPr bwMode="auto">
          <a:xfrm>
            <a:off x="466725" y="1270000"/>
            <a:ext cx="1584325" cy="647700"/>
            <a:chOff x="521" y="1480"/>
            <a:chExt cx="885" cy="408"/>
          </a:xfrm>
        </p:grpSpPr>
        <p:sp useBgFill="1"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521" y="1525"/>
              <a:ext cx="771" cy="363"/>
            </a:xfrm>
            <a:prstGeom prst="rect">
              <a:avLst/>
            </a:prstGeom>
            <a:ln w="38100">
              <a:solidFill>
                <a:srgbClr val="FFFF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567" y="1480"/>
              <a:ext cx="83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FF0066"/>
                  </a:solidFill>
                  <a:ea typeface="黑体" panose="02010609060101010101" pitchFamily="49" charset="-122"/>
                </a:rPr>
                <a:t>总体</a:t>
              </a:r>
            </a:p>
          </p:txBody>
        </p:sp>
      </p:grpSp>
      <p:grpSp>
        <p:nvGrpSpPr>
          <p:cNvPr id="38917" name="Group 5"/>
          <p:cNvGrpSpPr/>
          <p:nvPr/>
        </p:nvGrpSpPr>
        <p:grpSpPr bwMode="auto">
          <a:xfrm>
            <a:off x="466725" y="3319463"/>
            <a:ext cx="1584325" cy="647700"/>
            <a:chOff x="521" y="1480"/>
            <a:chExt cx="885" cy="408"/>
          </a:xfrm>
        </p:grpSpPr>
        <p:sp useBgFill="1"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521" y="1525"/>
              <a:ext cx="771" cy="363"/>
            </a:xfrm>
            <a:prstGeom prst="rect">
              <a:avLst/>
            </a:prstGeom>
            <a:ln w="38100">
              <a:solidFill>
                <a:srgbClr val="FFFF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567" y="1480"/>
              <a:ext cx="83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FF0066"/>
                  </a:solidFill>
                  <a:ea typeface="黑体" panose="02010609060101010101" pitchFamily="49" charset="-122"/>
                </a:rPr>
                <a:t>样本</a:t>
              </a:r>
            </a:p>
          </p:txBody>
        </p:sp>
      </p:grpSp>
      <p:grpSp>
        <p:nvGrpSpPr>
          <p:cNvPr id="38920" name="Group 8"/>
          <p:cNvGrpSpPr/>
          <p:nvPr/>
        </p:nvGrpSpPr>
        <p:grpSpPr bwMode="auto">
          <a:xfrm>
            <a:off x="473075" y="4365625"/>
            <a:ext cx="1433513" cy="1190625"/>
            <a:chOff x="295" y="3054"/>
            <a:chExt cx="861" cy="750"/>
          </a:xfrm>
        </p:grpSpPr>
        <p:sp useBgFill="1"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295" y="3113"/>
              <a:ext cx="816" cy="681"/>
            </a:xfrm>
            <a:prstGeom prst="rect">
              <a:avLst/>
            </a:prstGeom>
            <a:ln w="38100">
              <a:solidFill>
                <a:srgbClr val="FFFF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339" y="3054"/>
              <a:ext cx="817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FF0066"/>
                  </a:solidFill>
                  <a:ea typeface="黑体" panose="02010609060101010101" pitchFamily="49" charset="-122"/>
                </a:rPr>
                <a:t>样本容量</a:t>
              </a:r>
            </a:p>
          </p:txBody>
        </p:sp>
      </p:grpSp>
      <p:grpSp>
        <p:nvGrpSpPr>
          <p:cNvPr id="38923" name="Group 11"/>
          <p:cNvGrpSpPr/>
          <p:nvPr/>
        </p:nvGrpSpPr>
        <p:grpSpPr bwMode="auto">
          <a:xfrm>
            <a:off x="466725" y="2278063"/>
            <a:ext cx="1584325" cy="647700"/>
            <a:chOff x="521" y="1480"/>
            <a:chExt cx="885" cy="408"/>
          </a:xfrm>
        </p:grpSpPr>
        <p:sp useBgFill="1"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521" y="1525"/>
              <a:ext cx="771" cy="363"/>
            </a:xfrm>
            <a:prstGeom prst="rect">
              <a:avLst/>
            </a:prstGeom>
            <a:ln w="38100">
              <a:solidFill>
                <a:srgbClr val="FFFF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567" y="1480"/>
              <a:ext cx="83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FF0066"/>
                  </a:solidFill>
                  <a:ea typeface="黑体" panose="02010609060101010101" pitchFamily="49" charset="-122"/>
                </a:rPr>
                <a:t>个体</a:t>
              </a:r>
            </a:p>
          </p:txBody>
        </p:sp>
      </p:grp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23850" y="549275"/>
            <a:ext cx="882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FF00"/>
                </a:solidFill>
                <a:ea typeface="黑体" panose="02010609060101010101" pitchFamily="49" charset="-122"/>
              </a:rPr>
              <a:t>总体、个体、样本与样本容量的概念：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168525" y="1341438"/>
            <a:ext cx="6975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所要考察对象的全体．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2168525" y="2349500"/>
            <a:ext cx="6975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组成总体的每一个考察对象．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2124075" y="3357563"/>
            <a:ext cx="7019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从总体中所抽取的一部分个体．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168525" y="4654550"/>
            <a:ext cx="6975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黑体" panose="02010609060101010101" pitchFamily="49" charset="-122"/>
              </a:rPr>
              <a:t>样本中个体的数目． </a:t>
            </a:r>
          </a:p>
        </p:txBody>
      </p:sp>
      <p:grpSp>
        <p:nvGrpSpPr>
          <p:cNvPr id="38931" name="Group 19"/>
          <p:cNvGrpSpPr/>
          <p:nvPr/>
        </p:nvGrpSpPr>
        <p:grpSpPr bwMode="auto">
          <a:xfrm>
            <a:off x="47625" y="5661025"/>
            <a:ext cx="8964613" cy="641350"/>
            <a:chOff x="30" y="3566"/>
            <a:chExt cx="5647" cy="404"/>
          </a:xfrm>
        </p:grpSpPr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113" y="3566"/>
              <a:ext cx="5534" cy="3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933" name="Text Box 21"/>
            <p:cNvSpPr txBox="1">
              <a:spLocks noChangeArrowheads="1"/>
            </p:cNvSpPr>
            <p:nvPr/>
          </p:nvSpPr>
          <p:spPr bwMode="auto">
            <a:xfrm>
              <a:off x="30" y="3566"/>
              <a:ext cx="564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 b="1" dirty="0">
                  <a:solidFill>
                    <a:srgbClr val="FFFF43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注意</a:t>
              </a:r>
              <a:r>
                <a:rPr lang="en-US" altLang="zh-CN" sz="3600" b="1" dirty="0">
                  <a:solidFill>
                    <a:srgbClr val="FFFF43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  <a:r>
                <a:rPr lang="zh-CN" altLang="en-US" sz="36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只有抽样调查里</a:t>
              </a:r>
              <a:r>
                <a:rPr lang="en-US" altLang="zh-CN" sz="36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36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才有样本和样本容量</a:t>
              </a:r>
            </a:p>
          </p:txBody>
        </p:sp>
      </p:grp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231775" y="-7938"/>
            <a:ext cx="3403600" cy="119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66"/>
                </a:solidFill>
              </a:rPr>
              <a:t> </a:t>
            </a:r>
            <a:r>
              <a:rPr lang="zh-CN" altLang="en-US" sz="3600" b="1" dirty="0">
                <a:solidFill>
                  <a:srgbClr val="FF0066"/>
                </a:solidFill>
              </a:rPr>
              <a:t>总结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3600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/>
      <p:bldP spid="38928" grpId="0"/>
      <p:bldP spid="38929" grpId="0"/>
      <p:bldP spid="389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1139825"/>
          </a:xfrm>
        </p:spPr>
        <p:txBody>
          <a:bodyPr/>
          <a:lstStyle/>
          <a:p>
            <a:pPr algn="l"/>
            <a:r>
              <a:rPr lang="zh-CN" altLang="en-US" dirty="0"/>
              <a:t>交流和发现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在社会生产和现实生活中，要对某些问题做出科学合理的判断和决策，通常需要先通过调查，收集一些有关的数据，再进行分析研究。</a:t>
            </a:r>
          </a:p>
          <a:p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我国于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1984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～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1996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年对全国土地使用情况进行了大规模现状调查．这次调查全国组织了</a:t>
            </a:r>
            <a:r>
              <a:rPr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50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万专业人员，采用了航空为主的遥感资料，运用全野外实地调查的方法，查清了每个地块准确的土地数据，获得了全面的资料．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2268538" y="0"/>
            <a:ext cx="8229601" cy="1139825"/>
          </a:xfrm>
        </p:spPr>
        <p:txBody>
          <a:bodyPr/>
          <a:lstStyle/>
          <a:p>
            <a:pPr algn="l"/>
            <a:r>
              <a:rPr lang="zh-CN" altLang="en-US"/>
              <a:t>小资料 </a:t>
            </a:r>
          </a:p>
        </p:txBody>
      </p:sp>
      <p:graphicFrame>
        <p:nvGraphicFramePr>
          <p:cNvPr id="7268" name="Group 100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5387658"/>
        </p:xfrm>
        <a:graphic>
          <a:graphicData uri="http://schemas.openxmlformats.org/drawingml/2006/table">
            <a:tbl>
              <a:tblPr/>
              <a:tblGrid>
                <a:gridCol w="2947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1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耕    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18.2574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园    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林    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35.41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牧    草    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39.27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居民点工矿用地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交  通  用  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其他为水域和未利用土地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354" name="Text Box 186"/>
          <p:cNvSpPr txBox="1">
            <a:spLocks noChangeArrowheads="1"/>
          </p:cNvSpPr>
          <p:nvPr/>
        </p:nvSpPr>
        <p:spPr bwMode="auto">
          <a:xfrm>
            <a:off x="2339975" y="260350"/>
            <a:ext cx="424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宋体" panose="02010600030101010101" pitchFamily="2" charset="-122"/>
              </a:rPr>
              <a:t>全国主要地类面积</a:t>
            </a:r>
          </a:p>
        </p:txBody>
      </p:sp>
      <p:sp>
        <p:nvSpPr>
          <p:cNvPr id="7355" name="Text Box 187"/>
          <p:cNvSpPr txBox="1">
            <a:spLocks noChangeArrowheads="1"/>
          </p:cNvSpPr>
          <p:nvPr/>
        </p:nvSpPr>
        <p:spPr bwMode="auto">
          <a:xfrm>
            <a:off x="7164388" y="7588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单位：亿亩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4530725"/>
          </a:xfrm>
        </p:spPr>
        <p:txBody>
          <a:bodyPr/>
          <a:lstStyle/>
          <a:p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像这样，为了特定目的对全部考察对象进行的全面调查叫做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普查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(survey)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．被考察的对象的全体叫做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总体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(population)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，组成总体的每一个被考察的对象叫做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个体</a:t>
            </a:r>
            <a:r>
              <a:rPr lang="en-US" altLang="zh-CN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individual)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  </a:t>
            </a:r>
          </a:p>
          <a:p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在上面的普查中，全国土地使用面积是总体，每个地块的面积是个体．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你能举出运用普查进行调查的实际例子吗？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819" y="22793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运用普查，通过调查与问题有关的每一个个体，可以获得准确全面的数据资料。然而，对于许多问题，没有必要甚至也不可能得到与问题有关的所有数据。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分析下面的三个实际问题：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）某部门要调查全省七年级学生每周课外活动的时间；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）质量监督部门要检测某种品牌的复合木地板的耐磨程度；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）河务部门要了解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月份流经某水文站的黄河河水的泥沙含量</a:t>
            </a:r>
            <a:r>
              <a:rPr lang="zh-CN" altLang="en-US" sz="28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8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6819" y="4725144"/>
            <a:ext cx="9017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问题（</a:t>
            </a:r>
            <a:r>
              <a:rPr lang="en-US" altLang="zh-CN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）中的学生人数多，如果采用普查的方法，对全省每个七年级学生每周课外活动都进行调查，不仅调查的范围广，花费的时间长，消费的人力，物力也非常大，并且这种调查的结果也不需要准确值；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）中对木板的耐磨程度采用普查的方法，需要对该品牌的每块木地板都进行实验，而这种实验是破坏性的；</a:t>
            </a:r>
          </a:p>
          <a:p>
            <a:pPr>
              <a:lnSpc>
                <a:spcPct val="9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）中，不可能将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月份流经该地的黄河河水全部封存，然后让泥沙沉淀，再测出泥沙的质量。因此，问题（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）不能通过普查来收集数据。</a:t>
            </a:r>
          </a:p>
          <a:p>
            <a:pPr>
              <a:lnSpc>
                <a:spcPct val="9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想一想，如果让你负责调查问题（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），应当如何收集数据？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229600" cy="4530725"/>
          </a:xfrm>
        </p:spPr>
        <p:txBody>
          <a:bodyPr/>
          <a:lstStyle/>
          <a:p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对于问题（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），可以采取抽取一部分七年级学生（比如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1000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名）作为代表进行问卷调查。问题（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）可分别抽取部分木地板样品和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月份流经该地的部分水样进行检测。根据获取的数据，估计全部考察对象的情况。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在许多情况下，人们常常从总体中抽取部分个体，根据对这一部分个体的调查，估计被考察对象的整体情况．这种调查叫做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抽样调查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．从总体中抽取的一部分个体组成总体的一个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样本</a:t>
            </a:r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样本中个体的数量叫做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样本容量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229600" cy="4530725"/>
          </a:xfrm>
        </p:spPr>
        <p:txBody>
          <a:bodyPr/>
          <a:lstStyle/>
          <a:p>
            <a:r>
              <a:rPr lang="zh-CN" altLang="en-US" dirty="0"/>
              <a:t>例如，在问题（</a:t>
            </a:r>
            <a:r>
              <a:rPr lang="en-US" altLang="zh-CN" dirty="0"/>
              <a:t>1</a:t>
            </a:r>
            <a:r>
              <a:rPr lang="zh-CN" altLang="en-US" dirty="0"/>
              <a:t>）中，全省七年级学生的课外活动的时间是总体，每个学生课外活动时间是个体，从中抽取的</a:t>
            </a:r>
            <a:r>
              <a:rPr lang="en-US" altLang="zh-CN" dirty="0"/>
              <a:t>1000</a:t>
            </a:r>
            <a:r>
              <a:rPr lang="zh-CN" altLang="en-US" dirty="0"/>
              <a:t>名七年级学生的课外活动的时间是总体的一个样本，样本容量是</a:t>
            </a:r>
            <a:r>
              <a:rPr lang="en-US" altLang="zh-CN" dirty="0"/>
              <a:t>1000.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134350" cy="1524000"/>
          </a:xfrm>
        </p:spPr>
        <p:txBody>
          <a:bodyPr/>
          <a:lstStyle/>
          <a:p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练习、要了解一批新电视机的寿命，从中任意抽取了</a:t>
            </a:r>
            <a:r>
              <a:rPr lang="en-US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台进行试验，在这个问题中的总体、个体、样本，样本容量分别是什么？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3" y="2103438"/>
            <a:ext cx="7099300" cy="9207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总体：这批新电视机的使用寿命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19200" y="3276600"/>
            <a:ext cx="6858000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个体：这批新电视机中的每一个电视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机的使用寿命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219200" y="4387850"/>
            <a:ext cx="73914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样本：所抽取的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台新电视机的使用寿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命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32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00113" y="5734050"/>
            <a:ext cx="2633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样本容量：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  <p:bldP spid="31748" grpId="0" autoUpdateAnimBg="0"/>
      <p:bldP spid="3174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Microsoft Office PowerPoint</Application>
  <PresentationFormat>全屏显示(4:3)</PresentationFormat>
  <Paragraphs>88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黑体</vt:lpstr>
      <vt:lpstr>华文中宋</vt:lpstr>
      <vt:lpstr>宋体</vt:lpstr>
      <vt:lpstr>微软雅黑</vt:lpstr>
      <vt:lpstr>Arial</vt:lpstr>
      <vt:lpstr>Calibri</vt:lpstr>
      <vt:lpstr>Times New Roman</vt:lpstr>
      <vt:lpstr>WWW.2PPT.COM
</vt:lpstr>
      <vt:lpstr>第四章  数据的收集、整理和描述  4.1普查和抽样调查</vt:lpstr>
      <vt:lpstr>交流和发现</vt:lpstr>
      <vt:lpstr>小资料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练习、要了解一批新电视机的寿命，从中任意抽取了10台进行试验，在这个问题中的总体、个体、样本，样本容量分别是什么？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2017-08-16T07:48:00Z</dcterms:created>
  <dcterms:modified xsi:type="dcterms:W3CDTF">2023-01-16T17:04:51Z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B20C340EFD714FF7819DF0E5A632528C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