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4" r:id="rId2"/>
    <p:sldId id="265" r:id="rId3"/>
    <p:sldId id="269" r:id="rId4"/>
    <p:sldId id="293" r:id="rId5"/>
    <p:sldId id="344" r:id="rId6"/>
    <p:sldId id="345" r:id="rId7"/>
    <p:sldId id="346" r:id="rId8"/>
    <p:sldId id="347" r:id="rId9"/>
    <p:sldId id="348" r:id="rId10"/>
    <p:sldId id="292" r:id="rId11"/>
    <p:sldId id="328" r:id="rId12"/>
    <p:sldId id="329" r:id="rId13"/>
    <p:sldId id="330" r:id="rId14"/>
  </p:sldIdLst>
  <p:sldSz cx="9144000" cy="5713413"/>
  <p:notesSz cx="6858000" cy="9144000"/>
  <p:custDataLst>
    <p:tags r:id="rId17"/>
  </p:custDataLst>
  <p:defaultTextStyle>
    <a:defPPr>
      <a:defRPr lang="zh-CN"/>
    </a:defPPr>
    <a:lvl1pPr algn="just" rtl="0" fontAlgn="base">
      <a:lnSpc>
        <a:spcPct val="150000"/>
      </a:lnSpc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1pPr>
    <a:lvl2pPr marL="457200" algn="just" rtl="0" fontAlgn="base">
      <a:lnSpc>
        <a:spcPct val="150000"/>
      </a:lnSpc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2pPr>
    <a:lvl3pPr marL="914400" algn="just" rtl="0" fontAlgn="base">
      <a:lnSpc>
        <a:spcPct val="150000"/>
      </a:lnSpc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3pPr>
    <a:lvl4pPr marL="1371600" algn="just" rtl="0" fontAlgn="base">
      <a:lnSpc>
        <a:spcPct val="150000"/>
      </a:lnSpc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4pPr>
    <a:lvl5pPr marL="1828800" algn="just" rtl="0" fontAlgn="base">
      <a:lnSpc>
        <a:spcPct val="150000"/>
      </a:lnSpc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254061"/>
    <a:srgbClr val="C40404"/>
    <a:srgbClr val="FF6600"/>
    <a:srgbClr val="FF0000"/>
    <a:srgbClr val="008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30" autoAdjust="0"/>
    <p:restoredTop sz="94660"/>
  </p:normalViewPr>
  <p:slideViewPr>
    <p:cSldViewPr snapToGrid="0">
      <p:cViewPr varScale="1">
        <p:scale>
          <a:sx n="139" d="100"/>
          <a:sy n="139" d="100"/>
        </p:scale>
        <p:origin x="-1098" y="-102"/>
      </p:cViewPr>
      <p:guideLst>
        <p:guide orient="horz" pos="1800"/>
        <p:guide pos="28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59297" y="1143000"/>
            <a:ext cx="4939406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333500"/>
            <a:ext cx="8229600" cy="37703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4875213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875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3770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671888"/>
            <a:ext cx="7772400" cy="11334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420938"/>
            <a:ext cx="7772400" cy="12509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03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03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79525"/>
            <a:ext cx="4040188" cy="5318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1338"/>
            <a:ext cx="4040188" cy="32924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279525"/>
            <a:ext cx="4041775" cy="5318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11338"/>
            <a:ext cx="4041775" cy="32924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3008313" cy="9683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27013"/>
            <a:ext cx="5111750" cy="48768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195388"/>
            <a:ext cx="3008313" cy="39084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998913"/>
            <a:ext cx="5486400" cy="4730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11175"/>
            <a:ext cx="5486400" cy="34274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471988"/>
            <a:ext cx="5486400" cy="669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../../../../&#30446;&#24405;.ppt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9" name="Rectangle 7">
            <a:hlinkClick r:id="rId14" tooltip="返回目录"/>
          </p:cNvPr>
          <p:cNvSpPr>
            <a:spLocks noChangeArrowheads="1"/>
          </p:cNvSpPr>
          <p:nvPr userDrawn="1"/>
        </p:nvSpPr>
        <p:spPr bwMode="auto">
          <a:xfrm>
            <a:off x="1603375" y="207963"/>
            <a:ext cx="1049338" cy="322262"/>
          </a:xfrm>
          <a:prstGeom prst="rect">
            <a:avLst/>
          </a:prstGeom>
          <a:solidFill>
            <a:schemeClr val="accent1">
              <a:alpha val="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9" name="Rectangle 19"/>
          <p:cNvSpPr>
            <a:spLocks noChangeArrowheads="1"/>
          </p:cNvSpPr>
          <p:nvPr/>
        </p:nvSpPr>
        <p:spPr bwMode="auto">
          <a:xfrm>
            <a:off x="127000" y="855706"/>
            <a:ext cx="887253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4000" dirty="0">
                <a:solidFill>
                  <a:srgbClr val="0000FF"/>
                </a:solidFill>
              </a:rPr>
              <a:t>Unit </a:t>
            </a:r>
            <a:r>
              <a:rPr lang="en-US" altLang="zh-CN" sz="4000" dirty="0" smtClean="0">
                <a:solidFill>
                  <a:srgbClr val="0000FF"/>
                </a:solidFill>
              </a:rPr>
              <a:t>2</a:t>
            </a:r>
          </a:p>
          <a:p>
            <a:pPr algn="ctr" eaLnBrk="0" hangingPunct="0"/>
            <a:r>
              <a:rPr lang="en-US" altLang="zh-CN" sz="4000" dirty="0" smtClean="0">
                <a:solidFill>
                  <a:srgbClr val="0000FF"/>
                </a:solidFill>
              </a:rPr>
              <a:t>I’ll </a:t>
            </a:r>
            <a:r>
              <a:rPr lang="en-US" altLang="zh-CN" sz="4000" dirty="0">
                <a:solidFill>
                  <a:srgbClr val="0000FF"/>
                </a:solidFill>
              </a:rPr>
              <a:t>help to clean up the city parks. </a:t>
            </a:r>
          </a:p>
          <a:p>
            <a:pPr algn="ctr" eaLnBrk="0" hangingPunct="0"/>
            <a:r>
              <a:rPr lang="en-US" altLang="zh-CN" dirty="0">
                <a:solidFill>
                  <a:srgbClr val="000000"/>
                </a:solidFill>
              </a:rPr>
              <a:t>Section </a:t>
            </a:r>
            <a:r>
              <a:rPr lang="en-US" altLang="zh-CN" dirty="0" smtClean="0">
                <a:solidFill>
                  <a:srgbClr val="000000"/>
                </a:solidFill>
              </a:rPr>
              <a:t>B  (</a:t>
            </a:r>
            <a:r>
              <a:rPr lang="zh-CN" altLang="en-US" dirty="0" smtClean="0">
                <a:solidFill>
                  <a:srgbClr val="000000"/>
                </a:solidFill>
              </a:rPr>
              <a:t>第</a:t>
            </a:r>
            <a:r>
              <a:rPr lang="en-US" altLang="zh-CN" dirty="0" smtClean="0">
                <a:solidFill>
                  <a:srgbClr val="000000"/>
                </a:solidFill>
              </a:rPr>
              <a:t>1</a:t>
            </a:r>
            <a:r>
              <a:rPr lang="zh-CN" altLang="en-US" dirty="0" smtClean="0">
                <a:solidFill>
                  <a:srgbClr val="000000"/>
                </a:solidFill>
              </a:rPr>
              <a:t>课时</a:t>
            </a:r>
            <a:r>
              <a:rPr lang="en-US" altLang="zh-CN" dirty="0" smtClean="0">
                <a:solidFill>
                  <a:srgbClr val="000000"/>
                </a:solidFill>
              </a:rPr>
              <a:t>)</a:t>
            </a:r>
            <a:r>
              <a:rPr lang="en-US" altLang="zh-CN" dirty="0" smtClean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  <a:ea typeface="黑体" panose="02010609060101010101" pitchFamily="49" charset="-122"/>
              </a:rPr>
              <a:t> </a:t>
            </a:r>
            <a:endParaRPr lang="en-US" altLang="zh-CN" dirty="0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467207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3" name="Text Box 3"/>
          <p:cNvSpPr txBox="1">
            <a:spLocks noChangeArrowheads="1"/>
          </p:cNvSpPr>
          <p:nvPr/>
        </p:nvSpPr>
        <p:spPr bwMode="auto">
          <a:xfrm>
            <a:off x="203200" y="717550"/>
            <a:ext cx="8691563" cy="329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考点</a:t>
            </a:r>
            <a:r>
              <a:rPr lang="en-US" altLang="zh-CN" dirty="0">
                <a:solidFill>
                  <a:srgbClr val="FF0000"/>
                </a:solidFill>
              </a:rPr>
              <a:t>2 </a:t>
            </a:r>
            <a:r>
              <a:rPr lang="en-US" altLang="zh-CN" dirty="0"/>
              <a:t>  </a:t>
            </a:r>
            <a:r>
              <a:rPr lang="en-US" altLang="zh-CN" dirty="0">
                <a:solidFill>
                  <a:srgbClr val="000000"/>
                </a:solidFill>
              </a:rPr>
              <a:t>take after(</a:t>
            </a:r>
            <a:r>
              <a:rPr lang="zh-CN" altLang="en-US" dirty="0">
                <a:solidFill>
                  <a:srgbClr val="000000"/>
                </a:solidFill>
              </a:rPr>
              <a:t>外貌或行为</a:t>
            </a:r>
            <a:r>
              <a:rPr lang="en-US" altLang="zh-CN" dirty="0">
                <a:solidFill>
                  <a:srgbClr val="000000"/>
                </a:solidFill>
              </a:rPr>
              <a:t>)</a:t>
            </a:r>
            <a:r>
              <a:rPr lang="zh-CN" altLang="en-US" dirty="0">
                <a:solidFill>
                  <a:srgbClr val="000000"/>
                </a:solidFill>
              </a:rPr>
              <a:t>像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*</a:t>
            </a:r>
            <a:r>
              <a:rPr lang="en-US" altLang="zh-CN" dirty="0">
                <a:solidFill>
                  <a:srgbClr val="000000"/>
                </a:solidFill>
              </a:rPr>
              <a:t>I </a:t>
            </a:r>
            <a:r>
              <a:rPr lang="en-US" altLang="zh-CN" dirty="0">
                <a:solidFill>
                  <a:srgbClr val="0000FF"/>
                </a:solidFill>
              </a:rPr>
              <a:t>take after</a:t>
            </a:r>
            <a:r>
              <a:rPr lang="en-US" altLang="zh-CN" dirty="0">
                <a:solidFill>
                  <a:srgbClr val="000000"/>
                </a:solidFill>
              </a:rPr>
              <a:t> my mother. </a:t>
            </a:r>
            <a:r>
              <a:rPr lang="zh-CN" altLang="en-US" dirty="0">
                <a:solidFill>
                  <a:srgbClr val="000000"/>
                </a:solidFill>
              </a:rPr>
              <a:t>我像我的妈妈。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*</a:t>
            </a:r>
            <a:r>
              <a:rPr lang="en-US" altLang="zh-CN" dirty="0">
                <a:solidFill>
                  <a:srgbClr val="000000"/>
                </a:solidFill>
              </a:rPr>
              <a:t>In his cheerful nature, Jim </a:t>
            </a:r>
            <a:r>
              <a:rPr lang="en-US" altLang="zh-CN" dirty="0">
                <a:solidFill>
                  <a:srgbClr val="0000FF"/>
                </a:solidFill>
              </a:rPr>
              <a:t>takes after</a:t>
            </a:r>
            <a:r>
              <a:rPr lang="en-US" altLang="zh-CN" dirty="0">
                <a:solidFill>
                  <a:srgbClr val="000000"/>
                </a:solidFill>
              </a:rPr>
              <a:t> his father rather than his mother. </a:t>
            </a:r>
            <a:r>
              <a:rPr lang="zh-CN" altLang="en-US" dirty="0">
                <a:solidFill>
                  <a:srgbClr val="000000"/>
                </a:solidFill>
              </a:rPr>
              <a:t>吉姆性格开朗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不像母亲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像他父亲。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650" name="Text Box 2"/>
          <p:cNvSpPr txBox="1">
            <a:spLocks noChangeArrowheads="1"/>
          </p:cNvSpPr>
          <p:nvPr/>
        </p:nvSpPr>
        <p:spPr bwMode="auto">
          <a:xfrm>
            <a:off x="203200" y="717550"/>
            <a:ext cx="8691563" cy="329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【</a:t>
            </a:r>
            <a:r>
              <a:rPr lang="zh-CN" altLang="en-US" dirty="0">
                <a:solidFill>
                  <a:srgbClr val="FF0000"/>
                </a:solidFill>
              </a:rPr>
              <a:t>自主归纳</a:t>
            </a:r>
            <a:r>
              <a:rPr lang="en-US" altLang="zh-CN" dirty="0">
                <a:solidFill>
                  <a:srgbClr val="FF0000"/>
                </a:solidFill>
              </a:rPr>
              <a:t>】</a:t>
            </a:r>
            <a:endParaRPr lang="en-US" altLang="zh-CN" dirty="0">
              <a:solidFill>
                <a:srgbClr val="000000"/>
              </a:solidFill>
            </a:endParaRPr>
          </a:p>
          <a:p>
            <a:r>
              <a:rPr lang="en-US" altLang="zh-CN" dirty="0">
                <a:solidFill>
                  <a:srgbClr val="000000"/>
                </a:solidFill>
              </a:rPr>
              <a:t>(1)take after</a:t>
            </a:r>
            <a:r>
              <a:rPr lang="zh-CN" altLang="en-US" dirty="0">
                <a:solidFill>
                  <a:srgbClr val="000000"/>
                </a:solidFill>
              </a:rPr>
              <a:t>意为“</a:t>
            </a:r>
            <a:r>
              <a:rPr lang="en-US" altLang="zh-CN" dirty="0">
                <a:solidFill>
                  <a:srgbClr val="000000"/>
                </a:solidFill>
              </a:rPr>
              <a:t>(</a:t>
            </a:r>
            <a:r>
              <a:rPr lang="zh-CN" altLang="en-US" dirty="0">
                <a:solidFill>
                  <a:srgbClr val="000000"/>
                </a:solidFill>
              </a:rPr>
              <a:t>在外貌、性格等方面</a:t>
            </a:r>
            <a:r>
              <a:rPr lang="en-US" altLang="zh-CN" dirty="0">
                <a:solidFill>
                  <a:srgbClr val="000000"/>
                </a:solidFill>
              </a:rPr>
              <a:t>)</a:t>
            </a:r>
            <a:r>
              <a:rPr lang="zh-CN" altLang="en-US" dirty="0">
                <a:solidFill>
                  <a:srgbClr val="000000"/>
                </a:solidFill>
              </a:rPr>
              <a:t>像”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其同义短语为</a:t>
            </a:r>
            <a:r>
              <a:rPr lang="en-US" altLang="zh-CN" dirty="0">
                <a:solidFill>
                  <a:srgbClr val="000000"/>
                </a:solidFill>
              </a:rPr>
              <a:t>be similar to“</a:t>
            </a:r>
            <a:r>
              <a:rPr lang="zh-CN" altLang="en-US" dirty="0">
                <a:solidFill>
                  <a:srgbClr val="000000"/>
                </a:solidFill>
              </a:rPr>
              <a:t>与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dirty="0">
                <a:solidFill>
                  <a:srgbClr val="000000"/>
                </a:solidFill>
              </a:rPr>
              <a:t>相似”。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(2)look like</a:t>
            </a:r>
            <a:r>
              <a:rPr lang="zh-CN" altLang="en-US" dirty="0">
                <a:solidFill>
                  <a:srgbClr val="000000"/>
                </a:solidFill>
              </a:rPr>
              <a:t>意为“看起来像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en-US" altLang="zh-CN" dirty="0">
                <a:solidFill>
                  <a:srgbClr val="000000"/>
                </a:solidFill>
              </a:rPr>
              <a:t>”, </a:t>
            </a:r>
            <a:r>
              <a:rPr lang="zh-CN" altLang="en-US" dirty="0">
                <a:solidFill>
                  <a:srgbClr val="000000"/>
                </a:solidFill>
              </a:rPr>
              <a:t>常指外貌、长相相似。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674" name="Text Box 2"/>
          <p:cNvSpPr txBox="1">
            <a:spLocks noChangeArrowheads="1"/>
          </p:cNvSpPr>
          <p:nvPr/>
        </p:nvSpPr>
        <p:spPr bwMode="auto">
          <a:xfrm>
            <a:off x="203200" y="717550"/>
            <a:ext cx="8691563" cy="329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000000"/>
                </a:solidFill>
              </a:rPr>
              <a:t>(3)be like</a:t>
            </a:r>
            <a:r>
              <a:rPr lang="zh-CN" altLang="en-US" dirty="0">
                <a:solidFill>
                  <a:srgbClr val="000000"/>
                </a:solidFill>
              </a:rPr>
              <a:t>意为“像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en-US" altLang="zh-CN" dirty="0">
                <a:solidFill>
                  <a:srgbClr val="000000"/>
                </a:solidFill>
              </a:rPr>
              <a:t>”, </a:t>
            </a:r>
            <a:r>
              <a:rPr lang="zh-CN" altLang="en-US" dirty="0">
                <a:solidFill>
                  <a:srgbClr val="000000"/>
                </a:solidFill>
              </a:rPr>
              <a:t>可指外貌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也可以指性格。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*</a:t>
            </a:r>
            <a:r>
              <a:rPr lang="en-US" altLang="zh-CN" dirty="0">
                <a:solidFill>
                  <a:srgbClr val="000000"/>
                </a:solidFill>
              </a:rPr>
              <a:t>The sun </a:t>
            </a:r>
            <a:r>
              <a:rPr lang="en-US" altLang="zh-CN" dirty="0">
                <a:solidFill>
                  <a:srgbClr val="0000FF"/>
                </a:solidFill>
              </a:rPr>
              <a:t>looks like</a:t>
            </a:r>
            <a:r>
              <a:rPr lang="en-US" altLang="zh-CN" dirty="0">
                <a:solidFill>
                  <a:srgbClr val="000000"/>
                </a:solidFill>
              </a:rPr>
              <a:t> a big ball of fire. 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太阳看起来像一个大火球。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*</a:t>
            </a:r>
            <a:r>
              <a:rPr lang="en-US" altLang="zh-CN" dirty="0">
                <a:solidFill>
                  <a:srgbClr val="000000"/>
                </a:solidFill>
              </a:rPr>
              <a:t>Alice </a:t>
            </a:r>
            <a:r>
              <a:rPr lang="en-US" altLang="zh-CN" dirty="0">
                <a:solidFill>
                  <a:srgbClr val="0000FF"/>
                </a:solidFill>
              </a:rPr>
              <a:t>is like</a:t>
            </a:r>
            <a:r>
              <a:rPr lang="en-US" altLang="zh-CN" dirty="0">
                <a:solidFill>
                  <a:srgbClr val="000000"/>
                </a:solidFill>
              </a:rPr>
              <a:t> her mother. They are both quiet. 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爱丽丝像她的妈妈。她们两人都很文静。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Text Box 2"/>
          <p:cNvSpPr txBox="1">
            <a:spLocks noChangeArrowheads="1"/>
          </p:cNvSpPr>
          <p:nvPr/>
        </p:nvSpPr>
        <p:spPr bwMode="auto">
          <a:xfrm>
            <a:off x="203200" y="708025"/>
            <a:ext cx="9075738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即学活用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  <a:endParaRPr lang="en-US" altLang="zh-CN">
              <a:solidFill>
                <a:srgbClr val="000000"/>
              </a:solidFill>
            </a:endParaRPr>
          </a:p>
          <a:p>
            <a:pPr algn="l"/>
            <a:r>
              <a:rPr lang="en-US" altLang="zh-CN">
                <a:solidFill>
                  <a:srgbClr val="000000"/>
                </a:solidFill>
              </a:rPr>
              <a:t>①Bob looks like his father. They’re both tall and </a:t>
            </a:r>
          </a:p>
          <a:p>
            <a:pPr algn="l"/>
            <a:r>
              <a:rPr lang="en-US" altLang="zh-CN">
                <a:solidFill>
                  <a:srgbClr val="000000"/>
                </a:solidFill>
              </a:rPr>
              <a:t>handsome. (</a:t>
            </a:r>
            <a:r>
              <a:rPr lang="zh-CN" altLang="en-US">
                <a:solidFill>
                  <a:srgbClr val="000000"/>
                </a:solidFill>
              </a:rPr>
              <a:t>改为同义句</a:t>
            </a:r>
            <a:r>
              <a:rPr lang="en-US" altLang="zh-CN">
                <a:solidFill>
                  <a:srgbClr val="000000"/>
                </a:solidFill>
              </a:rPr>
              <a:t>)</a:t>
            </a:r>
          </a:p>
          <a:p>
            <a:pPr algn="l"/>
            <a:r>
              <a:rPr lang="en-US" altLang="zh-CN">
                <a:solidFill>
                  <a:srgbClr val="000000"/>
                </a:solidFill>
              </a:rPr>
              <a:t>Bob _____ _____ his father. They’re both tall and </a:t>
            </a:r>
          </a:p>
          <a:p>
            <a:pPr algn="l"/>
            <a:r>
              <a:rPr lang="en-US" altLang="zh-CN">
                <a:solidFill>
                  <a:srgbClr val="000000"/>
                </a:solidFill>
              </a:rPr>
              <a:t>handsome. </a:t>
            </a:r>
          </a:p>
          <a:p>
            <a:pPr algn="l"/>
            <a:r>
              <a:rPr lang="en-US" altLang="zh-CN">
                <a:solidFill>
                  <a:srgbClr val="000000"/>
                </a:solidFill>
              </a:rPr>
              <a:t>②My cousin is </a:t>
            </a:r>
            <a:r>
              <a:rPr lang="en-US" altLang="zh-CN" u="sng">
                <a:solidFill>
                  <a:srgbClr val="000000"/>
                </a:solidFill>
              </a:rPr>
              <a:t>kind of shy</a:t>
            </a:r>
            <a:r>
              <a:rPr lang="en-US" altLang="zh-CN">
                <a:solidFill>
                  <a:srgbClr val="000000"/>
                </a:solidFill>
              </a:rPr>
              <a:t>. (</a:t>
            </a:r>
            <a:r>
              <a:rPr lang="zh-CN" altLang="en-US">
                <a:solidFill>
                  <a:srgbClr val="000000"/>
                </a:solidFill>
              </a:rPr>
              <a:t>对画线部分提问</a:t>
            </a:r>
            <a:r>
              <a:rPr lang="en-US" altLang="zh-CN">
                <a:solidFill>
                  <a:srgbClr val="000000"/>
                </a:solidFill>
              </a:rPr>
              <a:t>)</a:t>
            </a:r>
          </a:p>
          <a:p>
            <a:pPr algn="l"/>
            <a:r>
              <a:rPr lang="en-US" altLang="zh-CN">
                <a:solidFill>
                  <a:srgbClr val="000000"/>
                </a:solidFill>
              </a:rPr>
              <a:t>What __ your cousin ____?</a:t>
            </a:r>
            <a:r>
              <a:rPr lang="en-US" altLang="zh-CN"/>
              <a:t> </a:t>
            </a:r>
          </a:p>
        </p:txBody>
      </p:sp>
      <p:sp>
        <p:nvSpPr>
          <p:cNvPr id="1053699" name="Text Box 3"/>
          <p:cNvSpPr txBox="1">
            <a:spLocks noChangeArrowheads="1"/>
          </p:cNvSpPr>
          <p:nvPr/>
        </p:nvSpPr>
        <p:spPr bwMode="auto">
          <a:xfrm>
            <a:off x="466725" y="2581275"/>
            <a:ext cx="19367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takes</a:t>
            </a:r>
          </a:p>
        </p:txBody>
      </p:sp>
      <p:sp>
        <p:nvSpPr>
          <p:cNvPr id="1053700" name="Text Box 4"/>
          <p:cNvSpPr txBox="1">
            <a:spLocks noChangeArrowheads="1"/>
          </p:cNvSpPr>
          <p:nvPr/>
        </p:nvSpPr>
        <p:spPr bwMode="auto">
          <a:xfrm>
            <a:off x="1517650" y="2581275"/>
            <a:ext cx="18161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after</a:t>
            </a:r>
          </a:p>
        </p:txBody>
      </p:sp>
      <p:sp>
        <p:nvSpPr>
          <p:cNvPr id="1053701" name="Text Box 5"/>
          <p:cNvSpPr txBox="1">
            <a:spLocks noChangeArrowheads="1"/>
          </p:cNvSpPr>
          <p:nvPr/>
        </p:nvSpPr>
        <p:spPr bwMode="auto">
          <a:xfrm>
            <a:off x="990600" y="4498975"/>
            <a:ext cx="8382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is</a:t>
            </a:r>
          </a:p>
        </p:txBody>
      </p:sp>
      <p:sp>
        <p:nvSpPr>
          <p:cNvPr id="1053702" name="Text Box 6"/>
          <p:cNvSpPr txBox="1">
            <a:spLocks noChangeArrowheads="1"/>
          </p:cNvSpPr>
          <p:nvPr/>
        </p:nvSpPr>
        <p:spPr bwMode="auto">
          <a:xfrm>
            <a:off x="3154363" y="4498975"/>
            <a:ext cx="14636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like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53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53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53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53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3699" grpId="0" autoUpdateAnimBg="0"/>
      <p:bldP spid="1053700" grpId="0" autoUpdateAnimBg="0"/>
      <p:bldP spid="1053701" grpId="0" autoUpdateAnimBg="0"/>
      <p:bldP spid="105370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7127" name="Picture 295" descr="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82788" y="781050"/>
            <a:ext cx="5287962" cy="49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7134" name="Text Box 302"/>
          <p:cNvSpPr txBox="1">
            <a:spLocks noChangeArrowheads="1"/>
          </p:cNvSpPr>
          <p:nvPr/>
        </p:nvSpPr>
        <p:spPr bwMode="auto">
          <a:xfrm>
            <a:off x="290513" y="1527175"/>
            <a:ext cx="8578850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rgbClr val="000000"/>
                </a:solidFill>
              </a:rPr>
              <a:t>根据句意及汉语提示写出相应的单词和短语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1. I ________(</a:t>
            </a:r>
            <a:r>
              <a:rPr lang="zh-CN" altLang="en-US" dirty="0">
                <a:solidFill>
                  <a:srgbClr val="000000"/>
                </a:solidFill>
              </a:rPr>
              <a:t>修理</a:t>
            </a:r>
            <a:r>
              <a:rPr lang="en-US" altLang="zh-CN" dirty="0">
                <a:solidFill>
                  <a:srgbClr val="000000"/>
                </a:solidFill>
              </a:rPr>
              <a:t>)it. 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2. I _____ it ___(</a:t>
            </a:r>
            <a:r>
              <a:rPr lang="zh-CN" altLang="en-US" dirty="0">
                <a:solidFill>
                  <a:srgbClr val="000000"/>
                </a:solidFill>
              </a:rPr>
              <a:t>修理</a:t>
            </a:r>
            <a:r>
              <a:rPr lang="en-US" altLang="zh-CN" dirty="0">
                <a:solidFill>
                  <a:srgbClr val="000000"/>
                </a:solidFill>
              </a:rPr>
              <a:t>). 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3. I _________(</a:t>
            </a:r>
            <a:r>
              <a:rPr lang="zh-CN" altLang="en-US" dirty="0">
                <a:solidFill>
                  <a:srgbClr val="000000"/>
                </a:solidFill>
              </a:rPr>
              <a:t>像</a:t>
            </a:r>
            <a:r>
              <a:rPr lang="en-US" altLang="zh-CN" dirty="0">
                <a:solidFill>
                  <a:srgbClr val="000000"/>
                </a:solidFill>
              </a:rPr>
              <a:t>)my mother.</a:t>
            </a:r>
            <a:r>
              <a:rPr lang="en-US" altLang="zh-CN" dirty="0"/>
              <a:t> </a:t>
            </a:r>
          </a:p>
        </p:txBody>
      </p:sp>
      <p:sp>
        <p:nvSpPr>
          <p:cNvPr id="377135" name="Text Box 303"/>
          <p:cNvSpPr txBox="1">
            <a:spLocks noChangeArrowheads="1"/>
          </p:cNvSpPr>
          <p:nvPr/>
        </p:nvSpPr>
        <p:spPr bwMode="auto">
          <a:xfrm>
            <a:off x="-146050" y="2111375"/>
            <a:ext cx="36449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repaired</a:t>
            </a:r>
          </a:p>
        </p:txBody>
      </p:sp>
      <p:sp>
        <p:nvSpPr>
          <p:cNvPr id="377136" name="Text Box 304"/>
          <p:cNvSpPr txBox="1">
            <a:spLocks noChangeArrowheads="1"/>
          </p:cNvSpPr>
          <p:nvPr/>
        </p:nvSpPr>
        <p:spPr bwMode="auto">
          <a:xfrm>
            <a:off x="261938" y="2759075"/>
            <a:ext cx="22955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fixed</a:t>
            </a:r>
          </a:p>
        </p:txBody>
      </p:sp>
      <p:sp>
        <p:nvSpPr>
          <p:cNvPr id="377137" name="Text Box 305"/>
          <p:cNvSpPr txBox="1">
            <a:spLocks noChangeArrowheads="1"/>
          </p:cNvSpPr>
          <p:nvPr/>
        </p:nvSpPr>
        <p:spPr bwMode="auto">
          <a:xfrm>
            <a:off x="1801813" y="2759075"/>
            <a:ext cx="14255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up</a:t>
            </a:r>
          </a:p>
        </p:txBody>
      </p:sp>
      <p:sp>
        <p:nvSpPr>
          <p:cNvPr id="377138" name="Text Box 306"/>
          <p:cNvSpPr txBox="1">
            <a:spLocks noChangeArrowheads="1"/>
          </p:cNvSpPr>
          <p:nvPr/>
        </p:nvSpPr>
        <p:spPr bwMode="auto">
          <a:xfrm>
            <a:off x="-266700" y="3394075"/>
            <a:ext cx="40640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take after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7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7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77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77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135" grpId="0" autoUpdateAnimBg="0"/>
      <p:bldP spid="377136" grpId="0" autoUpdateAnimBg="0"/>
      <p:bldP spid="377137" grpId="0" autoUpdateAnimBg="0"/>
      <p:bldP spid="37713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273" name="Text Box 17"/>
          <p:cNvSpPr txBox="1">
            <a:spLocks noChangeArrowheads="1"/>
          </p:cNvSpPr>
          <p:nvPr/>
        </p:nvSpPr>
        <p:spPr bwMode="auto">
          <a:xfrm>
            <a:off x="203200" y="725488"/>
            <a:ext cx="9275763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dirty="0">
                <a:solidFill>
                  <a:srgbClr val="000000"/>
                </a:solidFill>
              </a:rPr>
              <a:t>4. I _________(</a:t>
            </a:r>
            <a:r>
              <a:rPr lang="zh-CN" altLang="en-US" dirty="0">
                <a:solidFill>
                  <a:srgbClr val="000000"/>
                </a:solidFill>
              </a:rPr>
              <a:t>捐赠</a:t>
            </a:r>
            <a:r>
              <a:rPr lang="en-US" altLang="zh-CN" dirty="0">
                <a:solidFill>
                  <a:srgbClr val="000000"/>
                </a:solidFill>
              </a:rPr>
              <a:t>)my bike to a children’s home. 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5. Jim fixes up _______(</a:t>
            </a:r>
            <a:r>
              <a:rPr lang="zh-CN" altLang="en-US" dirty="0">
                <a:solidFill>
                  <a:srgbClr val="000000"/>
                </a:solidFill>
              </a:rPr>
              <a:t>坏的</a:t>
            </a:r>
            <a:r>
              <a:rPr lang="en-US" altLang="zh-CN" dirty="0">
                <a:solidFill>
                  <a:srgbClr val="000000"/>
                </a:solidFill>
              </a:rPr>
              <a:t>)bicycle parts, like ______ 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(</a:t>
            </a:r>
            <a:r>
              <a:rPr lang="zh-CN" altLang="en-US" dirty="0">
                <a:solidFill>
                  <a:srgbClr val="000000"/>
                </a:solidFill>
              </a:rPr>
              <a:t>轮子</a:t>
            </a:r>
            <a:r>
              <a:rPr lang="en-US" altLang="zh-CN" dirty="0">
                <a:solidFill>
                  <a:srgbClr val="000000"/>
                </a:solidFill>
              </a:rPr>
              <a:t>). 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6. Jimmy has _________(</a:t>
            </a:r>
            <a:r>
              <a:rPr lang="zh-CN" altLang="en-US" dirty="0">
                <a:solidFill>
                  <a:srgbClr val="000000"/>
                </a:solidFill>
              </a:rPr>
              <a:t>用光</a:t>
            </a:r>
            <a:r>
              <a:rPr lang="en-US" altLang="zh-CN" dirty="0">
                <a:solidFill>
                  <a:srgbClr val="000000"/>
                </a:solidFill>
              </a:rPr>
              <a:t>)money.</a:t>
            </a:r>
            <a:r>
              <a:rPr lang="en-US" altLang="zh-CN" dirty="0"/>
              <a:t> </a:t>
            </a:r>
          </a:p>
        </p:txBody>
      </p:sp>
      <p:sp>
        <p:nvSpPr>
          <p:cNvPr id="864274" name="Text Box 18"/>
          <p:cNvSpPr txBox="1">
            <a:spLocks noChangeArrowheads="1"/>
          </p:cNvSpPr>
          <p:nvPr/>
        </p:nvSpPr>
        <p:spPr bwMode="auto">
          <a:xfrm>
            <a:off x="66675" y="676275"/>
            <a:ext cx="32194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gave away</a:t>
            </a:r>
          </a:p>
        </p:txBody>
      </p:sp>
      <p:sp>
        <p:nvSpPr>
          <p:cNvPr id="864275" name="Text Box 19"/>
          <p:cNvSpPr txBox="1">
            <a:spLocks noChangeArrowheads="1"/>
          </p:cNvSpPr>
          <p:nvPr/>
        </p:nvSpPr>
        <p:spPr bwMode="auto">
          <a:xfrm>
            <a:off x="2033588" y="1311275"/>
            <a:ext cx="23336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broken</a:t>
            </a:r>
          </a:p>
        </p:txBody>
      </p:sp>
      <p:sp>
        <p:nvSpPr>
          <p:cNvPr id="864276" name="Text Box 20"/>
          <p:cNvSpPr txBox="1">
            <a:spLocks noChangeArrowheads="1"/>
          </p:cNvSpPr>
          <p:nvPr/>
        </p:nvSpPr>
        <p:spPr bwMode="auto">
          <a:xfrm>
            <a:off x="6959600" y="1311275"/>
            <a:ext cx="21844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wheels</a:t>
            </a:r>
          </a:p>
        </p:txBody>
      </p:sp>
      <p:sp>
        <p:nvSpPr>
          <p:cNvPr id="864277" name="Text Box 21"/>
          <p:cNvSpPr txBox="1">
            <a:spLocks noChangeArrowheads="1"/>
          </p:cNvSpPr>
          <p:nvPr/>
        </p:nvSpPr>
        <p:spPr bwMode="auto">
          <a:xfrm>
            <a:off x="1620838" y="2593975"/>
            <a:ext cx="31337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run out of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6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6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4274" grpId="0" autoUpdateAnimBg="0"/>
      <p:bldP spid="864275" grpId="0" autoUpdateAnimBg="0"/>
      <p:bldP spid="864276" grpId="0" autoUpdateAnimBg="0"/>
      <p:bldP spid="86427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4788" name="Picture 4" descr="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43113" y="719138"/>
            <a:ext cx="5287962" cy="493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4791" name="Text Box 7"/>
          <p:cNvSpPr txBox="1">
            <a:spLocks noChangeArrowheads="1"/>
          </p:cNvSpPr>
          <p:nvPr/>
        </p:nvSpPr>
        <p:spPr bwMode="auto">
          <a:xfrm>
            <a:off x="180975" y="1944688"/>
            <a:ext cx="8666163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考点</a:t>
            </a:r>
            <a:r>
              <a:rPr lang="en-US" altLang="zh-CN" dirty="0">
                <a:solidFill>
                  <a:srgbClr val="FF0000"/>
                </a:solidFill>
              </a:rPr>
              <a:t>1</a:t>
            </a:r>
            <a:r>
              <a:rPr lang="en-US" altLang="zh-CN" dirty="0"/>
              <a:t>   </a:t>
            </a:r>
            <a:r>
              <a:rPr lang="en-US" altLang="zh-CN" dirty="0">
                <a:solidFill>
                  <a:srgbClr val="000000"/>
                </a:solidFill>
              </a:rPr>
              <a:t>fix up </a:t>
            </a:r>
            <a:r>
              <a:rPr lang="zh-CN" altLang="en-US" dirty="0">
                <a:solidFill>
                  <a:srgbClr val="000000"/>
                </a:solidFill>
              </a:rPr>
              <a:t>修理</a:t>
            </a:r>
            <a:r>
              <a:rPr lang="en-US" altLang="zh-CN" dirty="0">
                <a:solidFill>
                  <a:srgbClr val="000000"/>
                </a:solidFill>
              </a:rPr>
              <a:t>;</a:t>
            </a:r>
            <a:r>
              <a:rPr lang="zh-CN" altLang="en-US" dirty="0">
                <a:solidFill>
                  <a:srgbClr val="000000"/>
                </a:solidFill>
              </a:rPr>
              <a:t>装饰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*</a:t>
            </a:r>
            <a:r>
              <a:rPr lang="en-US" altLang="zh-CN" dirty="0">
                <a:solidFill>
                  <a:srgbClr val="000000"/>
                </a:solidFill>
              </a:rPr>
              <a:t>I </a:t>
            </a:r>
            <a:r>
              <a:rPr lang="en-US" altLang="zh-CN" dirty="0">
                <a:solidFill>
                  <a:srgbClr val="0000FF"/>
                </a:solidFill>
              </a:rPr>
              <a:t>fixed </a:t>
            </a:r>
            <a:r>
              <a:rPr lang="en-US" altLang="zh-CN" dirty="0">
                <a:solidFill>
                  <a:srgbClr val="000000"/>
                </a:solidFill>
              </a:rPr>
              <a:t>it </a:t>
            </a:r>
            <a:r>
              <a:rPr lang="en-US" altLang="zh-CN" dirty="0">
                <a:solidFill>
                  <a:srgbClr val="0000FF"/>
                </a:solidFill>
              </a:rPr>
              <a:t>up</a:t>
            </a:r>
            <a:r>
              <a:rPr lang="en-US" altLang="zh-CN" dirty="0">
                <a:solidFill>
                  <a:srgbClr val="000000"/>
                </a:solidFill>
              </a:rPr>
              <a:t>. </a:t>
            </a:r>
            <a:r>
              <a:rPr lang="zh-CN" altLang="en-US" dirty="0">
                <a:solidFill>
                  <a:srgbClr val="000000"/>
                </a:solidFill>
              </a:rPr>
              <a:t>我把它修理好了。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*</a:t>
            </a:r>
            <a:r>
              <a:rPr lang="en-US" altLang="zh-CN" dirty="0">
                <a:solidFill>
                  <a:srgbClr val="000000"/>
                </a:solidFill>
              </a:rPr>
              <a:t>Could you please </a:t>
            </a:r>
            <a:r>
              <a:rPr lang="en-US" altLang="zh-CN" dirty="0">
                <a:solidFill>
                  <a:srgbClr val="0000FF"/>
                </a:solidFill>
              </a:rPr>
              <a:t>fix up</a:t>
            </a:r>
            <a:r>
              <a:rPr lang="en-US" altLang="zh-CN" dirty="0">
                <a:solidFill>
                  <a:srgbClr val="000000"/>
                </a:solidFill>
              </a:rPr>
              <a:t> my watch? It doesn’t work. 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你可以修理一下我的手表吗</a:t>
            </a:r>
            <a:r>
              <a:rPr lang="en-US" altLang="zh-CN" dirty="0">
                <a:solidFill>
                  <a:srgbClr val="000000"/>
                </a:solidFill>
              </a:rPr>
              <a:t>? </a:t>
            </a:r>
            <a:r>
              <a:rPr lang="zh-CN" altLang="en-US" dirty="0">
                <a:solidFill>
                  <a:srgbClr val="000000"/>
                </a:solidFill>
              </a:rPr>
              <a:t>它不走了。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034" name="Text Box 2"/>
          <p:cNvSpPr txBox="1">
            <a:spLocks noChangeArrowheads="1"/>
          </p:cNvSpPr>
          <p:nvPr/>
        </p:nvSpPr>
        <p:spPr bwMode="auto">
          <a:xfrm>
            <a:off x="203200" y="725488"/>
            <a:ext cx="8666163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【</a:t>
            </a:r>
            <a:r>
              <a:rPr lang="zh-CN" altLang="en-US" dirty="0">
                <a:solidFill>
                  <a:srgbClr val="FF0000"/>
                </a:solidFill>
              </a:rPr>
              <a:t>自主归纳</a:t>
            </a:r>
            <a:r>
              <a:rPr lang="en-US" altLang="zh-CN" dirty="0">
                <a:solidFill>
                  <a:srgbClr val="FF0000"/>
                </a:solidFill>
              </a:rPr>
              <a:t>】</a:t>
            </a:r>
            <a:endParaRPr lang="en-US" altLang="zh-CN" dirty="0">
              <a:solidFill>
                <a:srgbClr val="000000"/>
              </a:solidFill>
            </a:endParaRPr>
          </a:p>
          <a:p>
            <a:r>
              <a:rPr lang="zh-CN" altLang="en-US" dirty="0">
                <a:solidFill>
                  <a:srgbClr val="000000"/>
                </a:solidFill>
              </a:rPr>
              <a:t>　　</a:t>
            </a:r>
            <a:r>
              <a:rPr lang="en-US" altLang="zh-CN" dirty="0">
                <a:solidFill>
                  <a:srgbClr val="000000"/>
                </a:solidFill>
              </a:rPr>
              <a:t>fix up</a:t>
            </a:r>
            <a:r>
              <a:rPr lang="zh-CN" altLang="en-US" dirty="0">
                <a:solidFill>
                  <a:srgbClr val="000000"/>
                </a:solidFill>
              </a:rPr>
              <a:t>意为“修理</a:t>
            </a:r>
            <a:r>
              <a:rPr lang="en-US" altLang="zh-CN" dirty="0">
                <a:solidFill>
                  <a:srgbClr val="000000"/>
                </a:solidFill>
              </a:rPr>
              <a:t>;</a:t>
            </a:r>
            <a:r>
              <a:rPr lang="zh-CN" altLang="en-US" dirty="0">
                <a:solidFill>
                  <a:srgbClr val="000000"/>
                </a:solidFill>
              </a:rPr>
              <a:t>装饰”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是由“动词</a:t>
            </a:r>
            <a:r>
              <a:rPr lang="en-US" altLang="zh-CN" dirty="0">
                <a:solidFill>
                  <a:srgbClr val="000000"/>
                </a:solidFill>
              </a:rPr>
              <a:t>+</a:t>
            </a:r>
            <a:r>
              <a:rPr lang="zh-CN" altLang="en-US" dirty="0">
                <a:solidFill>
                  <a:srgbClr val="000000"/>
                </a:solidFill>
              </a:rPr>
              <a:t>副词”构成的短语动词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名词作宾语可放在短语中间或短语后面。代词作宾语时应置于</a:t>
            </a:r>
            <a:r>
              <a:rPr lang="en-US" altLang="zh-CN" dirty="0">
                <a:solidFill>
                  <a:srgbClr val="000000"/>
                </a:solidFill>
              </a:rPr>
              <a:t>fix</a:t>
            </a:r>
            <a:r>
              <a:rPr lang="zh-CN" altLang="en-US" dirty="0">
                <a:solidFill>
                  <a:srgbClr val="000000"/>
                </a:solidFill>
              </a:rPr>
              <a:t>与</a:t>
            </a:r>
            <a:r>
              <a:rPr lang="en-US" altLang="zh-CN" dirty="0">
                <a:solidFill>
                  <a:srgbClr val="000000"/>
                </a:solidFill>
              </a:rPr>
              <a:t>up</a:t>
            </a:r>
            <a:r>
              <a:rPr lang="zh-CN" altLang="en-US" dirty="0">
                <a:solidFill>
                  <a:srgbClr val="000000"/>
                </a:solidFill>
              </a:rPr>
              <a:t>之间。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058" name="Text Box 2"/>
          <p:cNvSpPr txBox="1">
            <a:spLocks noChangeArrowheads="1"/>
          </p:cNvSpPr>
          <p:nvPr/>
        </p:nvSpPr>
        <p:spPr bwMode="auto">
          <a:xfrm>
            <a:off x="203200" y="725488"/>
            <a:ext cx="8666163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妙辨异同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  <a:r>
              <a:rPr lang="zh-CN" altLang="en-US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fix, mend</a:t>
            </a:r>
            <a:r>
              <a:rPr lang="zh-CN" altLang="en-US">
                <a:solidFill>
                  <a:srgbClr val="000000"/>
                </a:solidFill>
              </a:rPr>
              <a:t>与</a:t>
            </a:r>
            <a:r>
              <a:rPr lang="en-US" altLang="zh-CN">
                <a:solidFill>
                  <a:srgbClr val="000000"/>
                </a:solidFill>
              </a:rPr>
              <a:t>repair</a:t>
            </a:r>
            <a:r>
              <a:rPr lang="zh-CN" altLang="en-US">
                <a:solidFill>
                  <a:srgbClr val="000000"/>
                </a:solidFill>
              </a:rPr>
              <a:t>的不同</a:t>
            </a:r>
          </a:p>
        </p:txBody>
      </p:sp>
      <p:graphicFrame>
        <p:nvGraphicFramePr>
          <p:cNvPr id="1069075" name="Group 19"/>
          <p:cNvGraphicFramePr>
            <a:graphicFrameLocks noGrp="1"/>
          </p:cNvGraphicFramePr>
          <p:nvPr/>
        </p:nvGraphicFramePr>
        <p:xfrm>
          <a:off x="544513" y="1903413"/>
          <a:ext cx="7786687" cy="2407920"/>
        </p:xfrm>
        <a:graphic>
          <a:graphicData uri="http://schemas.openxmlformats.org/drawingml/2006/table">
            <a:tbl>
              <a:tblPr/>
              <a:tblGrid>
                <a:gridCol w="1535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1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fix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意为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修理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安装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mend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意为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修理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修补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一般指对衣服、鞋袜、钟表、自行车、电视机的修理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repair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指的是修理构造较为复杂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损伤较大的机器、汽车或建筑物等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082" name="Text Box 2"/>
          <p:cNvSpPr txBox="1">
            <a:spLocks noChangeArrowheads="1"/>
          </p:cNvSpPr>
          <p:nvPr/>
        </p:nvSpPr>
        <p:spPr bwMode="auto">
          <a:xfrm>
            <a:off x="203200" y="725488"/>
            <a:ext cx="9432925" cy="394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【</a:t>
            </a:r>
            <a:r>
              <a:rPr lang="zh-CN" altLang="en-US" dirty="0">
                <a:solidFill>
                  <a:srgbClr val="FF0000"/>
                </a:solidFill>
              </a:rPr>
              <a:t>即学活用</a:t>
            </a:r>
            <a:r>
              <a:rPr lang="en-US" altLang="zh-CN" dirty="0">
                <a:solidFill>
                  <a:srgbClr val="FF0000"/>
                </a:solidFill>
              </a:rPr>
              <a:t>】</a:t>
            </a:r>
            <a:endParaRPr lang="en-US" altLang="zh-CN" dirty="0">
              <a:solidFill>
                <a:srgbClr val="000000"/>
              </a:solidFill>
            </a:endParaRP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①The talented worker repaired the machine in a 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minute. (</a:t>
            </a:r>
            <a:r>
              <a:rPr lang="zh-CN" altLang="en-US" dirty="0">
                <a:solidFill>
                  <a:srgbClr val="000000"/>
                </a:solidFill>
              </a:rPr>
              <a:t>改为同义句</a:t>
            </a:r>
            <a:r>
              <a:rPr lang="en-US" altLang="zh-CN" dirty="0">
                <a:solidFill>
                  <a:srgbClr val="000000"/>
                </a:solidFill>
              </a:rPr>
              <a:t>)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The talented worker _____ ___ the machine in a minute. 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②</a:t>
            </a:r>
            <a:r>
              <a:rPr lang="zh-CN" altLang="en-US" dirty="0">
                <a:solidFill>
                  <a:srgbClr val="000000"/>
                </a:solidFill>
              </a:rPr>
              <a:t>我们的汽车坏了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因此不得不把它修好。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Our car was broken, so we had to ___ __ ___.</a:t>
            </a:r>
            <a:r>
              <a:rPr lang="en-US" altLang="zh-CN" dirty="0"/>
              <a:t> </a:t>
            </a:r>
          </a:p>
        </p:txBody>
      </p:sp>
      <p:sp>
        <p:nvSpPr>
          <p:cNvPr id="1070083" name="Text Box 3"/>
          <p:cNvSpPr txBox="1">
            <a:spLocks noChangeArrowheads="1"/>
          </p:cNvSpPr>
          <p:nvPr/>
        </p:nvSpPr>
        <p:spPr bwMode="auto">
          <a:xfrm>
            <a:off x="2886075" y="2593975"/>
            <a:ext cx="20764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fixed</a:t>
            </a:r>
          </a:p>
        </p:txBody>
      </p:sp>
      <p:sp>
        <p:nvSpPr>
          <p:cNvPr id="1070084" name="Text Box 4"/>
          <p:cNvSpPr txBox="1">
            <a:spLocks noChangeArrowheads="1"/>
          </p:cNvSpPr>
          <p:nvPr/>
        </p:nvSpPr>
        <p:spPr bwMode="auto">
          <a:xfrm>
            <a:off x="4079875" y="2593975"/>
            <a:ext cx="12890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up</a:t>
            </a:r>
          </a:p>
        </p:txBody>
      </p:sp>
      <p:sp>
        <p:nvSpPr>
          <p:cNvPr id="1070085" name="Text Box 5"/>
          <p:cNvSpPr txBox="1">
            <a:spLocks noChangeArrowheads="1"/>
          </p:cNvSpPr>
          <p:nvPr/>
        </p:nvSpPr>
        <p:spPr bwMode="auto">
          <a:xfrm>
            <a:off x="5110163" y="3876675"/>
            <a:ext cx="12858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fix</a:t>
            </a:r>
          </a:p>
        </p:txBody>
      </p:sp>
      <p:sp>
        <p:nvSpPr>
          <p:cNvPr id="1070086" name="Text Box 6"/>
          <p:cNvSpPr txBox="1">
            <a:spLocks noChangeArrowheads="1"/>
          </p:cNvSpPr>
          <p:nvPr/>
        </p:nvSpPr>
        <p:spPr bwMode="auto">
          <a:xfrm>
            <a:off x="5840413" y="3876675"/>
            <a:ext cx="8921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it</a:t>
            </a:r>
          </a:p>
        </p:txBody>
      </p:sp>
      <p:sp>
        <p:nvSpPr>
          <p:cNvPr id="1070087" name="Text Box 7"/>
          <p:cNvSpPr txBox="1">
            <a:spLocks noChangeArrowheads="1"/>
          </p:cNvSpPr>
          <p:nvPr/>
        </p:nvSpPr>
        <p:spPr bwMode="auto">
          <a:xfrm>
            <a:off x="6175375" y="3876675"/>
            <a:ext cx="12890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70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70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70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70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70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0083" grpId="0" autoUpdateAnimBg="0"/>
      <p:bldP spid="1070084" grpId="0" autoUpdateAnimBg="0"/>
      <p:bldP spid="1070085" grpId="0" autoUpdateAnimBg="0"/>
      <p:bldP spid="1070086" grpId="0" autoUpdateAnimBg="0"/>
      <p:bldP spid="107008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106" name="Text Box 2"/>
          <p:cNvSpPr txBox="1">
            <a:spLocks noChangeArrowheads="1"/>
          </p:cNvSpPr>
          <p:nvPr/>
        </p:nvSpPr>
        <p:spPr bwMode="auto">
          <a:xfrm>
            <a:off x="180975" y="750888"/>
            <a:ext cx="8666163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拓展训练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  <a:endParaRPr lang="en-US" altLang="zh-CN">
              <a:solidFill>
                <a:srgbClr val="000000"/>
              </a:solidFill>
            </a:endParaRPr>
          </a:p>
          <a:p>
            <a:r>
              <a:rPr lang="en-US" altLang="zh-CN">
                <a:solidFill>
                  <a:srgbClr val="000000"/>
                </a:solidFill>
              </a:rPr>
              <a:t>My computer is broken, but I can’t______. </a:t>
            </a:r>
          </a:p>
          <a:p>
            <a:r>
              <a:rPr lang="en-US" altLang="zh-CN">
                <a:solidFill>
                  <a:srgbClr val="000000"/>
                </a:solidFill>
              </a:rPr>
              <a:t>A. repair up it</a:t>
            </a:r>
            <a:r>
              <a:rPr lang="zh-CN" altLang="en-US">
                <a:solidFill>
                  <a:srgbClr val="000000"/>
                </a:solidFill>
              </a:rPr>
              <a:t>　		</a:t>
            </a:r>
            <a:r>
              <a:rPr lang="en-US" altLang="zh-CN">
                <a:solidFill>
                  <a:srgbClr val="000000"/>
                </a:solidFill>
              </a:rPr>
              <a:t>B. fix up it</a:t>
            </a:r>
            <a:r>
              <a:rPr lang="zh-CN" altLang="en-US">
                <a:solidFill>
                  <a:srgbClr val="000000"/>
                </a:solidFill>
              </a:rPr>
              <a:t>　</a:t>
            </a:r>
          </a:p>
          <a:p>
            <a:r>
              <a:rPr lang="en-US" altLang="zh-CN">
                <a:solidFill>
                  <a:srgbClr val="000000"/>
                </a:solidFill>
              </a:rPr>
              <a:t>C. repair it up</a:t>
            </a:r>
            <a:r>
              <a:rPr lang="zh-CN" altLang="en-US">
                <a:solidFill>
                  <a:srgbClr val="000000"/>
                </a:solidFill>
              </a:rPr>
              <a:t>　		</a:t>
            </a:r>
            <a:r>
              <a:rPr lang="en-US" altLang="zh-CN">
                <a:solidFill>
                  <a:srgbClr val="000000"/>
                </a:solidFill>
              </a:rPr>
              <a:t>D. fix it up</a:t>
            </a:r>
            <a:endParaRPr lang="en-US" altLang="zh-CN">
              <a:solidFill>
                <a:srgbClr val="FF0000"/>
              </a:solidFill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Text Box 2"/>
          <p:cNvSpPr txBox="1">
            <a:spLocks noChangeArrowheads="1"/>
          </p:cNvSpPr>
          <p:nvPr/>
        </p:nvSpPr>
        <p:spPr bwMode="auto">
          <a:xfrm>
            <a:off x="180975" y="750888"/>
            <a:ext cx="8666163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ea typeface="楷体_GB2312" pitchFamily="49" charset="-122"/>
              </a:rPr>
              <a:t>【</a:t>
            </a:r>
            <a:r>
              <a:rPr lang="zh-CN" altLang="en-US" dirty="0">
                <a:solidFill>
                  <a:srgbClr val="FF0000"/>
                </a:solidFill>
                <a:ea typeface="楷体_GB2312" pitchFamily="49" charset="-122"/>
              </a:rPr>
              <a:t>解析</a:t>
            </a:r>
            <a:r>
              <a:rPr lang="en-US" altLang="zh-CN" dirty="0">
                <a:solidFill>
                  <a:srgbClr val="FF0000"/>
                </a:solidFill>
                <a:ea typeface="楷体_GB2312" pitchFamily="49" charset="-122"/>
              </a:rPr>
              <a:t>】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选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D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。考查短语动词的用法。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repair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意为“修理”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后面可以直接跟宾语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不用和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up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搭配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;fix up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为短语动词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意为“修理”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代词作宾语时必须放在中间。句意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: 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我的电脑坏了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但是我不会修理它。故选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D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WWW.2PPT.COM&#10;">
  <a:themeElements>
    <a:clrScheme name="9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just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just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defRPr>
        </a:defPPr>
      </a:lstStyle>
    </a:lnDef>
  </a:objectDefaults>
  <a:extraClrSchemeLst>
    <a:extraClrScheme>
      <a:clrScheme name="9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562</Words>
  <Application>Microsoft Office PowerPoint</Application>
  <PresentationFormat>自定义</PresentationFormat>
  <Paragraphs>71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黑体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2023-01-16T17:04:56Z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CABFEE12837346BEBBE400178AF019DA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