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3" r:id="rId2"/>
    <p:sldId id="481" r:id="rId3"/>
    <p:sldId id="425" r:id="rId4"/>
    <p:sldId id="423" r:id="rId5"/>
    <p:sldId id="455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491" r:id="rId18"/>
    <p:sldId id="514" r:id="rId19"/>
    <p:sldId id="490" r:id="rId20"/>
    <p:sldId id="495" r:id="rId21"/>
    <p:sldId id="494" r:id="rId22"/>
    <p:sldId id="417" r:id="rId23"/>
    <p:sldId id="418" r:id="rId24"/>
    <p:sldId id="512" r:id="rId25"/>
    <p:sldId id="422" r:id="rId26"/>
    <p:sldId id="421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506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3919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B97F56C9-FB97-461A-8285-54A270448F51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56C9-FB97-461A-8285-54A270448F51}" type="slidenum">
              <a:rPr lang="zh-CN" altLang="en-US" smtClean="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649A8-61E1-444C-B8A3-F2B2A40282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3CCE-D8B6-424A-A2F0-FF59B21BBE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9C6FD-5D78-4A5D-A89C-AD6013AD33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C2371-419F-4818-83F1-81D234A88C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C1A5-FD1A-48DC-9A85-9437D0803E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39E6-D9F7-41DE-BEFA-3960811712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757A-10A0-4F6A-9D5F-3874E128AF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3CF5-B73A-46B0-9B16-20AD96313D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FA2CA-AA69-46B3-A04F-C900EFA6538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41C9D-B144-4D89-ABB9-34E8FEA88C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692E7-31EC-42E5-BE40-2F5C5D5B30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F01CFB6-2E3C-4F92-AB66-81864DF356F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311150" y="2660672"/>
            <a:ext cx="85931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24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Maddy's Chritmas 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503363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Christmas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29451" y="536588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1079500" y="4895850"/>
            <a:ext cx="69151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—呀!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我想我把圣诞老人吓坏了。</a:t>
            </a:r>
          </a:p>
        </p:txBody>
      </p:sp>
      <p:pic>
        <p:nvPicPr>
          <p:cNvPr id="13324" name="图片 13323" descr="2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650" y="1403350"/>
            <a:ext cx="7264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6FA2066-72F2-45DF-9D4B-27D7A2BC466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4347" name="文本框 14346"/>
          <p:cNvSpPr txBox="1">
            <a:spLocks noChangeArrowheads="1"/>
          </p:cNvSpPr>
          <p:nvPr/>
        </p:nvSpPr>
        <p:spPr bwMode="auto">
          <a:xfrm>
            <a:off x="1079500" y="4965700"/>
            <a:ext cx="69151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今天我们正准备过圣诞节。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我们把彩灯挂在房子上。</a:t>
            </a:r>
          </a:p>
        </p:txBody>
      </p:sp>
      <p:pic>
        <p:nvPicPr>
          <p:cNvPr id="14348" name="图片 14347" descr="2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1088" y="1543050"/>
            <a:ext cx="68453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67CC10E-91F8-4141-96A0-3AFF9904ACE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5371" name="图片 15370" descr="2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800" y="1473200"/>
            <a:ext cx="7893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文本框 15371"/>
          <p:cNvSpPr txBox="1">
            <a:spLocks noChangeArrowheads="1"/>
          </p:cNvSpPr>
          <p:nvPr/>
        </p:nvSpPr>
        <p:spPr bwMode="auto">
          <a:xfrm>
            <a:off x="1009650" y="4895850"/>
            <a:ext cx="7613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好了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现在我们正在装饰圣诞树。我们在树上放了一颗星星。然后我的妈妈和爸爸把礼物放到了圣诞树下。我的弟弟和妹妹也把礼物放在了树下。</a:t>
            </a:r>
          </a:p>
        </p:txBody>
      </p:sp>
      <p:sp>
        <p:nvSpPr>
          <p:cNvPr id="1639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7E8297A-E4A2-4FB7-95ED-068B5271AC5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39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395" name="文本框 16394"/>
          <p:cNvSpPr txBox="1">
            <a:spLocks noChangeArrowheads="1"/>
          </p:cNvSpPr>
          <p:nvPr/>
        </p:nvSpPr>
        <p:spPr bwMode="auto">
          <a:xfrm>
            <a:off x="1219200" y="4895850"/>
            <a:ext cx="72644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—哇! —太棒了!  —谢谢你,马迪!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我没有礼物!哦,不!我去卧室。我做啊做。然后我把一张卡片放在了圣诞树上。在圣诞节早晨,我的家人打开我的礼物。</a:t>
            </a:r>
          </a:p>
        </p:txBody>
      </p:sp>
      <p:pic>
        <p:nvPicPr>
          <p:cNvPr id="16396" name="图片 16395" descr="2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9350" y="1403350"/>
            <a:ext cx="7404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A67E141-08D8-4717-9C83-EB3B5DD7CD5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1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8442" name="图片 17418" descr="2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403350"/>
            <a:ext cx="894556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6217696-B9D1-4EC3-9319-B7B63E4349B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844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9466" name="文本框 18442"/>
          <p:cNvSpPr txBox="1">
            <a:spLocks noChangeArrowheads="1"/>
          </p:cNvSpPr>
          <p:nvPr/>
        </p:nvSpPr>
        <p:spPr bwMode="auto">
          <a:xfrm>
            <a:off x="1009650" y="1403350"/>
            <a:ext cx="73342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它是一首歌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大家唱着我的歌。这就是我的歌。</a:t>
            </a:r>
          </a:p>
          <a:p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圣诞节我们送礼物。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我有礼物给你们。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这是很特别的东西。</a:t>
            </a:r>
          </a:p>
          <a:p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但不是新东西。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我没有给你们买东西。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所有的东西都太小了。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我的礼物就是我爱你们。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这是所有礼物中最大的一个。</a:t>
            </a:r>
          </a:p>
        </p:txBody>
      </p:sp>
      <p:sp>
        <p:nvSpPr>
          <p:cNvPr id="1946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8CC3CFA-8B63-4FB1-B663-6A90F4F5FDC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946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9467" name="图片 19466" descr="24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" y="1473200"/>
            <a:ext cx="91170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文本框 19467"/>
          <p:cNvSpPr txBox="1">
            <a:spLocks noChangeArrowheads="1"/>
          </p:cNvSpPr>
          <p:nvPr/>
        </p:nvSpPr>
        <p:spPr bwMode="auto">
          <a:xfrm>
            <a:off x="1219200" y="4616450"/>
            <a:ext cx="6845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4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BZ-S92" charset="0"/>
              </a:rPr>
              <a:t>★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黑体_GBK" charset="0"/>
              </a:rPr>
              <a:t>复述故事。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圣诞节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礼物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小的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卡片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歌曲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049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8D0DF1C-3414-44B9-A815-F562FDF1C95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2476500" y="1054100"/>
            <a:ext cx="5913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something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代词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某事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某物</a:t>
            </a:r>
          </a:p>
        </p:txBody>
      </p:sp>
      <p:sp>
        <p:nvSpPr>
          <p:cNvPr id="20485" name="矩形 7"/>
          <p:cNvSpPr>
            <a:spLocks noChangeArrowheads="1"/>
          </p:cNvSpPr>
          <p:nvPr/>
        </p:nvSpPr>
        <p:spPr bwMode="auto">
          <a:xfrm>
            <a:off x="1987550" y="1752600"/>
            <a:ext cx="5657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I want to buy something .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我想买一些东西。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2197100" y="30099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something else 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别的东西</a:t>
            </a:r>
          </a:p>
        </p:txBody>
      </p:sp>
      <p:sp>
        <p:nvSpPr>
          <p:cNvPr id="21510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2151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组合 20491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2151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20495" name="组合 20494"/>
          <p:cNvGrpSpPr/>
          <p:nvPr/>
        </p:nvGrpSpPr>
        <p:grpSpPr bwMode="auto">
          <a:xfrm>
            <a:off x="728663" y="1855788"/>
            <a:ext cx="1516062" cy="523875"/>
            <a:chOff x="0" y="0"/>
            <a:chExt cx="1515554" cy="523220"/>
          </a:xfrm>
        </p:grpSpPr>
        <p:sp>
          <p:nvSpPr>
            <p:cNvPr id="21519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152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8" name="组合 20497"/>
          <p:cNvGrpSpPr/>
          <p:nvPr/>
        </p:nvGrpSpPr>
        <p:grpSpPr bwMode="auto">
          <a:xfrm>
            <a:off x="730250" y="3009900"/>
            <a:ext cx="1685925" cy="523875"/>
            <a:chOff x="0" y="0"/>
            <a:chExt cx="1685923" cy="523220"/>
          </a:xfrm>
        </p:grpSpPr>
        <p:sp>
          <p:nvSpPr>
            <p:cNvPr id="2152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152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1" name="Text Box 23"/>
          <p:cNvSpPr txBox="1">
            <a:spLocks noChangeArrowheads="1"/>
          </p:cNvSpPr>
          <p:nvPr/>
        </p:nvSpPr>
        <p:spPr bwMode="auto">
          <a:xfrm>
            <a:off x="1778000" y="3917950"/>
            <a:ext cx="7334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833634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some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一些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+ thing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事情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)=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something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某事;某物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</a:p>
          <a:p>
            <a:pPr eaLnBrk="0" hangingPunct="0"/>
            <a:endParaRPr lang="zh-CN" altLang="en-US" dirty="0">
              <a:sym typeface="宋体" panose="02010600030101010101" pitchFamily="2" charset="-122"/>
            </a:endParaRPr>
          </a:p>
        </p:txBody>
      </p:sp>
      <p:sp>
        <p:nvSpPr>
          <p:cNvPr id="20502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0503" name="组合 20502"/>
          <p:cNvGrpSpPr/>
          <p:nvPr/>
        </p:nvGrpSpPr>
        <p:grpSpPr bwMode="auto">
          <a:xfrm>
            <a:off x="730250" y="4057650"/>
            <a:ext cx="1516063" cy="522288"/>
            <a:chOff x="0" y="0"/>
            <a:chExt cx="1515554" cy="521317"/>
          </a:xfrm>
        </p:grpSpPr>
        <p:sp>
          <p:nvSpPr>
            <p:cNvPr id="21527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152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BDF4576-C4B8-4CB9-A9D2-C08F69DC84A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  <p:bldP spid="20485" grpId="0" bldLvl="0"/>
      <p:bldP spid="20486" grpId="0" bldLvl="0"/>
      <p:bldP spid="2050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12"/>
          <p:cNvSpPr>
            <a:spLocks noChangeArrowheads="1"/>
          </p:cNvSpPr>
          <p:nvPr/>
        </p:nvSpPr>
        <p:spPr bwMode="auto">
          <a:xfrm>
            <a:off x="2825750" y="1054100"/>
            <a:ext cx="351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dollar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美元</a:t>
            </a:r>
          </a:p>
        </p:txBody>
      </p:sp>
      <p:sp>
        <p:nvSpPr>
          <p:cNvPr id="21509" name="矩形 20"/>
          <p:cNvSpPr>
            <a:spLocks noChangeArrowheads="1"/>
          </p:cNvSpPr>
          <p:nvPr/>
        </p:nvSpPr>
        <p:spPr bwMode="auto">
          <a:xfrm>
            <a:off x="2543175" y="1944688"/>
            <a:ext cx="69246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have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10 dollars.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10美元。</a:t>
            </a:r>
          </a:p>
        </p:txBody>
      </p:sp>
      <p:sp>
        <p:nvSpPr>
          <p:cNvPr id="21510" name="矩形 23"/>
          <p:cNvSpPr>
            <a:spLocks noChangeArrowheads="1"/>
          </p:cNvSpPr>
          <p:nvPr/>
        </p:nvSpPr>
        <p:spPr bwMode="auto">
          <a:xfrm>
            <a:off x="2476500" y="4057650"/>
            <a:ext cx="513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doll 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洋娃娃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en-US" altLang="zh-CN" sz="2800" dirty="0">
                <a:solidFill>
                  <a:srgbClr val="0000FF"/>
                </a:solidFill>
              </a:rPr>
              <a:t> + 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ar</a:t>
            </a:r>
            <a:r>
              <a:rPr lang="en-US" altLang="zh-CN" sz="2800" dirty="0">
                <a:solidFill>
                  <a:srgbClr val="0000FF"/>
                </a:solidFill>
              </a:rPr>
              <a:t>=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dollar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美元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sp>
        <p:nvSpPr>
          <p:cNvPr id="21511" name="矩形 24"/>
          <p:cNvSpPr>
            <a:spLocks noChangeArrowheads="1"/>
          </p:cNvSpPr>
          <p:nvPr/>
        </p:nvSpPr>
        <p:spPr bwMode="auto">
          <a:xfrm>
            <a:off x="2825750" y="3149600"/>
            <a:ext cx="1327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dollars</a:t>
            </a:r>
          </a:p>
        </p:txBody>
      </p:sp>
      <p:pic>
        <p:nvPicPr>
          <p:cNvPr id="2253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组合 21515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22540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41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1519" name="组合 21518"/>
          <p:cNvGrpSpPr/>
          <p:nvPr/>
        </p:nvGrpSpPr>
        <p:grpSpPr bwMode="auto">
          <a:xfrm>
            <a:off x="730250" y="1989138"/>
            <a:ext cx="1812925" cy="522287"/>
            <a:chOff x="0" y="0"/>
            <a:chExt cx="1813524" cy="523220"/>
          </a:xfrm>
        </p:grpSpPr>
        <p:sp>
          <p:nvSpPr>
            <p:cNvPr id="2254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254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组合 21521"/>
          <p:cNvGrpSpPr/>
          <p:nvPr/>
        </p:nvGrpSpPr>
        <p:grpSpPr bwMode="auto">
          <a:xfrm>
            <a:off x="730250" y="4057650"/>
            <a:ext cx="1892300" cy="522288"/>
            <a:chOff x="0" y="0"/>
            <a:chExt cx="1891664" cy="523220"/>
          </a:xfrm>
        </p:grpSpPr>
        <p:sp>
          <p:nvSpPr>
            <p:cNvPr id="22546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254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组合 21524"/>
          <p:cNvGrpSpPr/>
          <p:nvPr/>
        </p:nvGrpSpPr>
        <p:grpSpPr bwMode="auto">
          <a:xfrm>
            <a:off x="730250" y="3149600"/>
            <a:ext cx="2028825" cy="523875"/>
            <a:chOff x="0" y="0"/>
            <a:chExt cx="2028825" cy="523220"/>
          </a:xfrm>
        </p:grpSpPr>
        <p:sp>
          <p:nvSpPr>
            <p:cNvPr id="22549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2255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8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1529" name="组合 21528"/>
          <p:cNvGrpSpPr/>
          <p:nvPr/>
        </p:nvGrpSpPr>
        <p:grpSpPr bwMode="auto">
          <a:xfrm>
            <a:off x="730250" y="5035550"/>
            <a:ext cx="1812925" cy="522288"/>
            <a:chOff x="0" y="0"/>
            <a:chExt cx="1813524" cy="523220"/>
          </a:xfrm>
        </p:grpSpPr>
        <p:sp>
          <p:nvSpPr>
            <p:cNvPr id="2255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2255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2" name="文本框 21531"/>
          <p:cNvSpPr txBox="1">
            <a:spLocks noChangeArrowheads="1"/>
          </p:cNvSpPr>
          <p:nvPr/>
        </p:nvSpPr>
        <p:spPr bwMode="auto">
          <a:xfrm>
            <a:off x="1917700" y="5035550"/>
            <a:ext cx="705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yuan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元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pound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英镑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Euro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欧元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cent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美分</a:t>
            </a:r>
            <a:endParaRPr lang="zh-CN" altLang="en-US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pic>
        <p:nvPicPr>
          <p:cNvPr id="21533" name="图片 215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8700" y="2451100"/>
            <a:ext cx="23050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12C92E9-3AE0-45E8-B60A-60C680DCC8D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09" grpId="0" bldLvl="0"/>
      <p:bldP spid="21510" grpId="0" bldLvl="0"/>
      <p:bldP spid="21511" grpId="0" bldLvl="0"/>
      <p:bldP spid="21532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/>
          <p:cNvSpPr>
            <a:spLocks noChangeArrowheads="1"/>
          </p:cNvSpPr>
          <p:nvPr/>
        </p:nvSpPr>
        <p:spPr bwMode="auto">
          <a:xfrm>
            <a:off x="2546350" y="914400"/>
            <a:ext cx="593883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How much for one, please?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请问,一个多少钱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Five dollars.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五美元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2533" name="矩形 7"/>
          <p:cNvSpPr>
            <a:spLocks noChangeArrowheads="1"/>
          </p:cNvSpPr>
          <p:nvPr/>
        </p:nvSpPr>
        <p:spPr bwMode="auto">
          <a:xfrm>
            <a:off x="1600200" y="2362200"/>
            <a:ext cx="72056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 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意思是“多少钱”时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可单独使用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也可构成词组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 money,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但英语中常省略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money,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用来询问某物的价钱、价格。</a:t>
            </a:r>
          </a:p>
        </p:txBody>
      </p:sp>
      <p:pic>
        <p:nvPicPr>
          <p:cNvPr id="2355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组合 22537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3562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3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2541" name="组合 22540"/>
          <p:cNvGrpSpPr/>
          <p:nvPr/>
        </p:nvGrpSpPr>
        <p:grpSpPr bwMode="auto">
          <a:xfrm>
            <a:off x="381000" y="2451100"/>
            <a:ext cx="1516063" cy="523875"/>
            <a:chOff x="0" y="0"/>
            <a:chExt cx="1515554" cy="523220"/>
          </a:xfrm>
        </p:grpSpPr>
        <p:sp>
          <p:nvSpPr>
            <p:cNvPr id="23565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356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2545" name="矩形 7"/>
          <p:cNvSpPr>
            <a:spLocks noChangeArrowheads="1"/>
          </p:cNvSpPr>
          <p:nvPr/>
        </p:nvSpPr>
        <p:spPr bwMode="auto">
          <a:xfrm>
            <a:off x="1778000" y="4337050"/>
            <a:ext cx="71151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询问价格时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它的回答若是中国的货币单位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应采用汉语拼音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yuan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, fen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来表示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几角常采用几十分来表示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字母用小写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且不用复数。</a:t>
            </a:r>
          </a:p>
        </p:txBody>
      </p:sp>
      <p:grpSp>
        <p:nvGrpSpPr>
          <p:cNvPr id="22546" name="组合 22545"/>
          <p:cNvGrpSpPr/>
          <p:nvPr/>
        </p:nvGrpSpPr>
        <p:grpSpPr bwMode="auto">
          <a:xfrm>
            <a:off x="450850" y="4476750"/>
            <a:ext cx="1516063" cy="523875"/>
            <a:chOff x="0" y="0"/>
            <a:chExt cx="1515554" cy="523220"/>
          </a:xfrm>
        </p:grpSpPr>
        <p:sp>
          <p:nvSpPr>
            <p:cNvPr id="23570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注意</a:t>
              </a:r>
            </a:p>
          </p:txBody>
        </p:sp>
        <p:pic>
          <p:nvPicPr>
            <p:cNvPr id="2357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4D16CEE-FD58-4F10-B65E-C8611DD99DD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/>
      <p:bldP spid="22545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12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31521C32-E5F3-45E2-9937-05079F6E37AA}" type="slidenum">
              <a:rPr lang="zh-CN" altLang="en-US" sz="1200">
                <a:solidFill>
                  <a:srgbClr val="898989"/>
                </a:solidFill>
              </a:rPr>
              <a:t>2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512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4108" name="文本框 4106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0025" y="2914650"/>
            <a:ext cx="3927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DBDD7DA-2D5A-4AFC-A001-6267673D93D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7"/>
          <p:cNvSpPr>
            <a:spLocks noChangeArrowheads="1"/>
          </p:cNvSpPr>
          <p:nvPr/>
        </p:nvSpPr>
        <p:spPr bwMode="auto">
          <a:xfrm>
            <a:off x="1568450" y="1193800"/>
            <a:ext cx="74739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How much is the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skirt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这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件衬衫</a:t>
            </a:r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多少钱?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F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if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ty yuan.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五</a:t>
            </a:r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十元。</a:t>
            </a:r>
          </a:p>
        </p:txBody>
      </p:sp>
      <p:pic>
        <p:nvPicPr>
          <p:cNvPr id="2458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组合 23560"/>
          <p:cNvGrpSpPr/>
          <p:nvPr/>
        </p:nvGrpSpPr>
        <p:grpSpPr bwMode="auto">
          <a:xfrm>
            <a:off x="241300" y="1403350"/>
            <a:ext cx="1619250" cy="584200"/>
            <a:chOff x="0" y="0"/>
            <a:chExt cx="1618322" cy="584775"/>
          </a:xfrm>
        </p:grpSpPr>
        <p:sp>
          <p:nvSpPr>
            <p:cNvPr id="24585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458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4" name="组合 23563"/>
          <p:cNvGrpSpPr/>
          <p:nvPr/>
        </p:nvGrpSpPr>
        <p:grpSpPr bwMode="auto">
          <a:xfrm>
            <a:off x="241300" y="2940050"/>
            <a:ext cx="1619250" cy="585788"/>
            <a:chOff x="0" y="0"/>
            <a:chExt cx="1618322" cy="584775"/>
          </a:xfrm>
        </p:grpSpPr>
        <p:sp>
          <p:nvSpPr>
            <p:cNvPr id="24588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458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662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组合 23566"/>
          <p:cNvGrpSpPr/>
          <p:nvPr/>
        </p:nvGrpSpPr>
        <p:grpSpPr bwMode="auto">
          <a:xfrm>
            <a:off x="311150" y="4197350"/>
            <a:ext cx="1619250" cy="584200"/>
            <a:chOff x="0" y="0"/>
            <a:chExt cx="1618322" cy="584775"/>
          </a:xfrm>
        </p:grpSpPr>
        <p:sp>
          <p:nvSpPr>
            <p:cNvPr id="24591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459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矩形 23"/>
          <p:cNvSpPr>
            <a:spLocks noChangeArrowheads="1"/>
          </p:cNvSpPr>
          <p:nvPr/>
        </p:nvSpPr>
        <p:spPr bwMode="auto">
          <a:xfrm>
            <a:off x="1568450" y="2730500"/>
            <a:ext cx="6705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问多少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后面跟不可数名词。</a:t>
            </a:r>
          </a:p>
        </p:txBody>
      </p:sp>
      <p:sp>
        <p:nvSpPr>
          <p:cNvPr id="23571" name="矩形 24"/>
          <p:cNvSpPr>
            <a:spLocks noChangeArrowheads="1"/>
          </p:cNvSpPr>
          <p:nvPr/>
        </p:nvSpPr>
        <p:spPr bwMode="auto">
          <a:xfrm>
            <a:off x="1568450" y="3987800"/>
            <a:ext cx="7893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How much juice do you want? 你想要多少果汁?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I want two glasses of juice. 我想要两瓶果汁。</a:t>
            </a:r>
          </a:p>
        </p:txBody>
      </p:sp>
      <p:sp>
        <p:nvSpPr>
          <p:cNvPr id="23572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9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3CAB5CC-890B-47E0-AFE3-5D40AFC388D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70" grpId="0" bldLvl="0"/>
      <p:bldP spid="23571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6"/>
          <p:cNvSpPr>
            <a:spLocks noChangeArrowheads="1"/>
          </p:cNvSpPr>
          <p:nvPr/>
        </p:nvSpPr>
        <p:spPr bwMode="auto">
          <a:xfrm>
            <a:off x="2546350" y="1054100"/>
            <a:ext cx="461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work and work.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我做啊做。</a:t>
            </a:r>
          </a:p>
        </p:txBody>
      </p:sp>
      <p:sp>
        <p:nvSpPr>
          <p:cNvPr id="24581" name="矩形 7"/>
          <p:cNvSpPr>
            <a:spLocks noChangeArrowheads="1"/>
          </p:cNvSpPr>
          <p:nvPr/>
        </p:nvSpPr>
        <p:spPr bwMode="auto">
          <a:xfrm>
            <a:off x="2057400" y="1962150"/>
            <a:ext cx="6315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work and work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表示“做啊做”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表示动作一直持续。</a:t>
            </a:r>
          </a:p>
        </p:txBody>
      </p:sp>
      <p:pic>
        <p:nvPicPr>
          <p:cNvPr id="2560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9" name="组合 24585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5610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4589" name="组合 24588"/>
          <p:cNvGrpSpPr/>
          <p:nvPr/>
        </p:nvGrpSpPr>
        <p:grpSpPr bwMode="auto">
          <a:xfrm>
            <a:off x="590550" y="2032000"/>
            <a:ext cx="1516063" cy="522288"/>
            <a:chOff x="0" y="0"/>
            <a:chExt cx="1515554" cy="523220"/>
          </a:xfrm>
        </p:grpSpPr>
        <p:sp>
          <p:nvSpPr>
            <p:cNvPr id="2561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/>
            </a:p>
          </p:txBody>
        </p:sp>
        <p:pic>
          <p:nvPicPr>
            <p:cNvPr id="2561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2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93" name="TextBox 9"/>
          <p:cNvSpPr>
            <a:spLocks noChangeArrowheads="1"/>
          </p:cNvSpPr>
          <p:nvPr/>
        </p:nvSpPr>
        <p:spPr bwMode="auto">
          <a:xfrm>
            <a:off x="2057400" y="4057650"/>
            <a:ext cx="53784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She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writes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and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write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s. 她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写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啊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写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sing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and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sing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s. 他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唱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啊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唱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grpSp>
        <p:nvGrpSpPr>
          <p:cNvPr id="24594" name="组合 24593"/>
          <p:cNvGrpSpPr/>
          <p:nvPr/>
        </p:nvGrpSpPr>
        <p:grpSpPr bwMode="auto">
          <a:xfrm>
            <a:off x="660400" y="4127500"/>
            <a:ext cx="1619250" cy="523875"/>
            <a:chOff x="0" y="0"/>
            <a:chExt cx="1619854" cy="523220"/>
          </a:xfrm>
        </p:grpSpPr>
        <p:sp>
          <p:nvSpPr>
            <p:cNvPr id="25618" name="矩形 18"/>
            <p:cNvSpPr>
              <a:spLocks noChangeArrowheads="1"/>
            </p:cNvSpPr>
            <p:nvPr/>
          </p:nvSpPr>
          <p:spPr bwMode="auto">
            <a:xfrm>
              <a:off x="3854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4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5619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44460"/>
              <a:ext cx="420979" cy="47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7" name="文本框 24596"/>
          <p:cNvSpPr txBox="1">
            <a:spLocks noChangeArrowheads="1"/>
          </p:cNvSpPr>
          <p:nvPr/>
        </p:nvSpPr>
        <p:spPr bwMode="auto">
          <a:xfrm>
            <a:off x="660400" y="3079750"/>
            <a:ext cx="84518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句型结构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: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主语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do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的正确形式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do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的正确形式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E187575-B4CC-42C9-B17B-43887B2367B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1" grpId="0" bldLvl="0"/>
      <p:bldP spid="24593" grpId="0" bldLvl="0"/>
      <p:bldP spid="2459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6625" descr="u=1888316356,2306859344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250"/>
            <a:ext cx="90805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4" name="文本框 26633"/>
          <p:cNvSpPr txBox="1">
            <a:spLocks noChangeArrowheads="1"/>
          </p:cNvSpPr>
          <p:nvPr/>
        </p:nvSpPr>
        <p:spPr bwMode="auto">
          <a:xfrm>
            <a:off x="3175000" y="2660650"/>
            <a:ext cx="34226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folHlink"/>
                </a:solidFill>
                <a:ea typeface="楷体" panose="02010609060101010101" pitchFamily="1" charset="-122"/>
              </a:rPr>
              <a:t>教师从故事中挑出重点句型和短语，师生大声朗读并作替换练习。</a:t>
            </a:r>
          </a:p>
        </p:txBody>
      </p:sp>
      <p:sp>
        <p:nvSpPr>
          <p:cNvPr id="26635" name="文本框 26634"/>
          <p:cNvSpPr txBox="1">
            <a:spLocks noChangeArrowheads="1"/>
          </p:cNvSpPr>
          <p:nvPr/>
        </p:nvSpPr>
        <p:spPr bwMode="auto">
          <a:xfrm>
            <a:off x="1708150" y="1892300"/>
            <a:ext cx="188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P</a:t>
            </a:r>
            <a:r>
              <a:rPr lang="zh-CN" altLang="en-US" sz="3200" b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ractice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9C2ACCD-F2A1-447D-8566-C6AFDF88D78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bldLvl="0"/>
      <p:bldP spid="2663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7649" descr="u=1071110936,1798469950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58" name="文本框 27657"/>
          <p:cNvSpPr txBox="1">
            <a:spLocks noChangeArrowheads="1"/>
          </p:cNvSpPr>
          <p:nvPr/>
        </p:nvSpPr>
        <p:spPr bwMode="auto">
          <a:xfrm>
            <a:off x="69850" y="1601788"/>
            <a:ext cx="9202738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一、按要求写单词。(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分)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1.summer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(对应词)________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2.light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(复数形式)________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3.hot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(反义词)________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4.they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(宾格形式)________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5.I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(宾格形式)________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6.west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(形容词)________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7.bring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(过去式)________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8.store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(同义词)________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9.Mr.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(对应词)________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10.fun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(形容词)________</a:t>
            </a:r>
            <a:r>
              <a:rPr lang="zh-CN" altLang="en-US" sz="1200" b="1" u="sng" dirty="0">
                <a:solidFill>
                  <a:srgbClr val="000000"/>
                </a:solidFill>
                <a:latin typeface="NEU-FZ-S92" charset="0"/>
                <a:sym typeface="NEU-FZ-S92" charset="0"/>
              </a:rPr>
              <a:t>　　 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1E0BD8C-72AA-4AF8-ABD1-50A33AE0500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8682" name="文本框 28681"/>
          <p:cNvSpPr txBox="1">
            <a:spLocks noChangeArrowheads="1"/>
          </p:cNvSpPr>
          <p:nvPr/>
        </p:nvSpPr>
        <p:spPr bwMode="auto">
          <a:xfrm>
            <a:off x="114300" y="914400"/>
            <a:ext cx="90297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二、选词填空。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walk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school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in/on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school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days.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Christmas/Spring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Festival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Western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holiday.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3.Christmas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come/coming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4.Do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want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stay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and/with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me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黑体_GBK" charset="0"/>
              </a:rPr>
              <a:t>? 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5.I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send/sent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card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my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teacher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yesterday.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0850" y="63627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B546206-E081-41A2-9D52-9E3A81220DB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2450"/>
            <a:ext cx="91170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3"/>
          <p:cNvSpPr>
            <a:spLocks noChangeArrowheads="1"/>
          </p:cNvSpPr>
          <p:nvPr/>
        </p:nvSpPr>
        <p:spPr bwMode="auto">
          <a:xfrm>
            <a:off x="571500" y="1123950"/>
            <a:ext cx="70723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something 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某事;某物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；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dollar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zh-CN" altLang="en-US" sz="2800" dirty="0"/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</a:rPr>
              <a:t>美元</a:t>
            </a:r>
            <a:r>
              <a:rPr lang="zh-CN" altLang="en-US" sz="2800" dirty="0"/>
              <a:t>）</a:t>
            </a:r>
            <a:endParaRPr lang="zh-CN" altLang="en-US" sz="2800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9702" name="矩形 10"/>
          <p:cNvSpPr>
            <a:spLocks noChangeArrowheads="1"/>
          </p:cNvSpPr>
          <p:nvPr/>
        </p:nvSpPr>
        <p:spPr bwMode="auto">
          <a:xfrm>
            <a:off x="500063" y="227647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9708" name="文本框 29707"/>
          <p:cNvSpPr txBox="1">
            <a:spLocks noChangeArrowheads="1"/>
          </p:cNvSpPr>
          <p:nvPr/>
        </p:nvSpPr>
        <p:spPr bwMode="auto">
          <a:xfrm>
            <a:off x="800100" y="2940050"/>
            <a:ext cx="62166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How much for one, please? </a:t>
            </a:r>
            <a:r>
              <a:rPr lang="en-US" sz="2800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请问,一个多少钱</a:t>
            </a:r>
            <a:r>
              <a:rPr 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Five dollars. </a:t>
            </a:r>
            <a:r>
              <a:rPr lang="en-US" sz="2800" dirty="0" err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五美元</a:t>
            </a:r>
            <a:r>
              <a:rPr 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work and work.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我做啊做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 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3C7D5F3-AA08-43B3-A860-15F72831581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ldLvl="0"/>
      <p:bldP spid="29702" grpId="0" bldLvl="0"/>
      <p:bldP spid="29708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54025B26-E0A1-4F20-923C-4C432552AB72}" type="slidenum">
              <a:rPr lang="zh-CN" altLang="en-US" sz="1200">
                <a:solidFill>
                  <a:srgbClr val="898989"/>
                </a:solidFill>
              </a:rPr>
              <a:t>26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07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4" descr="homewor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矩形 30731"/>
          <p:cNvSpPr>
            <a:spLocks noChangeArrowheads="1" noChangeShapeType="1" noTextEdit="1"/>
          </p:cNvSpPr>
          <p:nvPr/>
        </p:nvSpPr>
        <p:spPr bwMode="auto">
          <a:xfrm>
            <a:off x="590550" y="3149600"/>
            <a:ext cx="6597650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Describe the </a:t>
            </a:r>
            <a:r>
              <a:rPr lang="en-US" altLang="zh-CN" sz="44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Chritmas</a:t>
            </a:r>
            <a:r>
              <a:rPr lang="en-US" altLang="zh-CN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Day in English.</a:t>
            </a:r>
            <a:endParaRPr lang="zh-CN" altLang="en-US" sz="44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E371492-2D1F-4941-A202-14CCDE79E6C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5130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文本框 1"/>
          <p:cNvSpPr txBox="1"/>
          <p:nvPr/>
        </p:nvSpPr>
        <p:spPr>
          <a:xfrm>
            <a:off x="1568450" y="2101850"/>
            <a:ext cx="39814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8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</a:t>
            </a:r>
            <a:r>
              <a:rPr lang="en-US" altLang="x-none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altLang="x-none" sz="280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open</a:t>
            </a:r>
            <a:r>
              <a:rPr lang="en-US" altLang="zh-CN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,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little </a:t>
            </a:r>
            <a:r>
              <a:rPr lang="zh-CN" altLang="en-US" sz="2800" b="1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endParaRPr lang="zh-CN" altLang="en-US" sz="2800" noProof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文本框 1"/>
          <p:cNvSpPr txBox="1"/>
          <p:nvPr/>
        </p:nvSpPr>
        <p:spPr>
          <a:xfrm>
            <a:off x="3175000" y="3009900"/>
            <a:ext cx="398145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</a:t>
            </a:r>
            <a:r>
              <a:rPr lang="en-US" altLang="x-none" sz="28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en-US" altLang="x-none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altLang="x-none" sz="280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endParaRPr lang="zh-CN" altLang="en-US" sz="2800" noProof="1">
              <a:solidFill>
                <a:schemeClr val="bg1"/>
              </a:solidFill>
              <a:latin typeface="Times New Roman" panose="02020603050405020304" pitchFamily="18" charset="0"/>
              <a:sym typeface="华文楷体" panose="02010600040101010101" pitchFamily="2" charset="-122"/>
            </a:endParaRPr>
          </a:p>
          <a:p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1、Did Santa bring gifts? 2、He did bring gifts! </a:t>
            </a:r>
            <a:r>
              <a:rPr lang="zh-CN" altLang="en-US" sz="2800" b="1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endParaRPr lang="zh-CN" altLang="en-US" sz="2800" noProof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73900C6-7B99-400C-8989-C83F56CB508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7176" name="图片 6152" descr="u=1341204367,2015949377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984250"/>
            <a:ext cx="70548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矩形 6153"/>
          <p:cNvSpPr>
            <a:spLocks noChangeArrowheads="1" noChangeShapeType="1" noTextEdit="1"/>
          </p:cNvSpPr>
          <p:nvPr/>
        </p:nvSpPr>
        <p:spPr bwMode="auto">
          <a:xfrm>
            <a:off x="1219200" y="2590800"/>
            <a:ext cx="64008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 do you do for Chritmas?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5" name="矩形 6154"/>
          <p:cNvSpPr>
            <a:spLocks noChangeArrowheads="1" noChangeShapeType="1" noTextEdit="1"/>
          </p:cNvSpPr>
          <p:nvPr/>
        </p:nvSpPr>
        <p:spPr bwMode="auto">
          <a:xfrm>
            <a:off x="1568450" y="3568700"/>
            <a:ext cx="57150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Why do you like Chritmas?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9" name="图片 1" descr="teache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973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4269101-4F22-4244-B50E-D6B11712FEF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20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8203" name="图片 8202" descr="2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" y="1403350"/>
            <a:ext cx="78232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文本框 8203"/>
          <p:cNvSpPr txBox="1">
            <a:spLocks noChangeArrowheads="1"/>
          </p:cNvSpPr>
          <p:nvPr/>
        </p:nvSpPr>
        <p:spPr bwMode="auto">
          <a:xfrm>
            <a:off x="1079500" y="5175250"/>
            <a:ext cx="7543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明天就是圣诞节。圣诞节是我最喜欢的节日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我们准备邀请我的婶婶、叔叔和堂兄弟们吃饭。我们将要打开礼物。我们将会唱圣诞歌曲。</a:t>
            </a:r>
          </a:p>
        </p:txBody>
      </p:sp>
      <p:sp>
        <p:nvSpPr>
          <p:cNvPr id="922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CA99C6E-0E3B-4466-B7D2-32E58118275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22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1289050" y="5035550"/>
            <a:ext cx="7124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我想送给家人一些特别的东西作为圣诞节的礼物。我送给家人什么呢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我不知道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所有的礼物都太小了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</p:txBody>
      </p:sp>
      <p:pic>
        <p:nvPicPr>
          <p:cNvPr id="9228" name="图片 9227" descr="2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8900" y="1473200"/>
            <a:ext cx="70548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5F7FD7F-6BCA-4904-8FE6-5CD5F1331C0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5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869950" y="4895850"/>
            <a:ext cx="77533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—请问,一个多少钱?       —五美元。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昨天我和我的朋友安娜一起去购物了。安娜给她的妈妈买了一件毛衣作为圣诞礼物。她给她的爸爸买了一盒茶。</a:t>
            </a:r>
          </a:p>
        </p:txBody>
      </p:sp>
      <p:pic>
        <p:nvPicPr>
          <p:cNvPr id="10252" name="图片 10251" descr="2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473200"/>
            <a:ext cx="8726488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84B2C94-E198-4CBC-A10F-8F5D8BC2295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7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1275" name="文本框 11274"/>
          <p:cNvSpPr txBox="1">
            <a:spLocks noChangeArrowheads="1"/>
          </p:cNvSpPr>
          <p:nvPr/>
        </p:nvSpPr>
        <p:spPr bwMode="auto">
          <a:xfrm>
            <a:off x="1079500" y="5175250"/>
            <a:ext cx="73342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—你太大了!    —哎哟。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她给她妹妹买了一个泰迪熊作为圣诞礼物。我找到了一个漂亮的泰迪熊。但是它太小了。</a:t>
            </a:r>
          </a:p>
        </p:txBody>
      </p:sp>
      <p:pic>
        <p:nvPicPr>
          <p:cNvPr id="11276" name="图片 11275" descr="2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1473200"/>
            <a:ext cx="73342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0312E73-5C34-4B55-BAB3-E6E336D1EC0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2299" name="文本框 12298"/>
          <p:cNvSpPr txBox="1">
            <a:spLocks noChangeArrowheads="1"/>
          </p:cNvSpPr>
          <p:nvPr/>
        </p:nvSpPr>
        <p:spPr bwMode="auto">
          <a:xfrm>
            <a:off x="1149350" y="5105400"/>
            <a:ext cx="69151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—你想要什么圣诞礼物?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—我想要一个很小、很小的玩具。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安娜在商店里与圣诞老人谈话。</a:t>
            </a:r>
          </a:p>
        </p:txBody>
      </p:sp>
      <p:pic>
        <p:nvPicPr>
          <p:cNvPr id="12300" name="图片 12299" descr="2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650" y="1473200"/>
            <a:ext cx="73342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6455189-5B0F-4356-B7B3-E25C08FFA57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全屏显示(4:3)</PresentationFormat>
  <Paragraphs>168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Kozuka Gothic Pro H</vt:lpstr>
      <vt:lpstr>NEU-BZ-S92</vt:lpstr>
      <vt:lpstr>NEU-FZ-S92</vt:lpstr>
      <vt:lpstr>方正大黑简体</vt:lpstr>
      <vt:lpstr>方正黑体_GBK</vt:lpstr>
      <vt:lpstr>方正楷体_GBK</vt:lpstr>
      <vt:lpstr>方正书宋_GBK</vt:lpstr>
      <vt:lpstr>黑体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2023-01-16T17:05:04Z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2591837C7FE141B0AE5D71557DC7188E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