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48" r:id="rId2"/>
    <p:sldId id="538" r:id="rId3"/>
    <p:sldId id="472" r:id="rId4"/>
    <p:sldId id="539" r:id="rId5"/>
    <p:sldId id="520" r:id="rId6"/>
    <p:sldId id="542" r:id="rId7"/>
    <p:sldId id="535" r:id="rId8"/>
    <p:sldId id="543" r:id="rId9"/>
    <p:sldId id="519" r:id="rId10"/>
    <p:sldId id="545" r:id="rId11"/>
    <p:sldId id="526" r:id="rId12"/>
    <p:sldId id="532" r:id="rId13"/>
    <p:sldId id="546" r:id="rId14"/>
    <p:sldId id="507" r:id="rId15"/>
    <p:sldId id="547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华文楷体" panose="02010600040101010101" pitchFamily="2" charset="-122"/>
      <p:regular r:id="rId23"/>
    </p:embeddedFont>
    <p:embeddedFont>
      <p:font typeface="黑体" panose="02010609060101010101" pitchFamily="49" charset="-122"/>
      <p:regular r:id="rId24"/>
    </p:embeddedFont>
    <p:embeddedFont>
      <p:font typeface="楷体" panose="02010609060101010101" pitchFamily="49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  <p:embeddedFont>
      <p:font typeface="幼圆" panose="02010509060101010101" pitchFamily="49" charset="-122"/>
      <p:regular r:id="rId28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orient="horz" pos="1619">
          <p15:clr>
            <a:srgbClr val="A4A3A4"/>
          </p15:clr>
        </p15:guide>
        <p15:guide id="3" pos="384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C13A1"/>
    <a:srgbClr val="00FF00"/>
    <a:srgbClr val="0066FF"/>
    <a:srgbClr val="A96A00"/>
    <a:srgbClr val="C59B54"/>
    <a:srgbClr val="FFFFFF"/>
    <a:srgbClr val="CCECFF"/>
    <a:srgbClr val="65BCC2"/>
    <a:srgbClr val="5F5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>
        <p:scale>
          <a:sx n="140" d="100"/>
          <a:sy n="140" d="100"/>
        </p:scale>
        <p:origin x="-804" y="-318"/>
      </p:cViewPr>
      <p:guideLst>
        <p:guide orient="horz" pos="2159"/>
        <p:guide orient="horz" pos="1619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9e3df8dcd100baa10ecf73ac4710b912c9fc2ec1.jpg"/>
          <p:cNvPicPr>
            <a:picLocks noChangeAspect="1"/>
          </p:cNvPicPr>
          <p:nvPr userDrawn="1"/>
        </p:nvPicPr>
        <p:blipFill>
          <a:blip r:embed="rId27" cstate="email"/>
          <a:stretch>
            <a:fillRect/>
          </a:stretch>
        </p:blipFill>
        <p:spPr>
          <a:xfrm>
            <a:off x="1270000" y="2540000"/>
            <a:ext cx="635000" cy="7446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9.xml"/><Relationship Id="rId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slide" Target="slide1.xml"/><Relationship Id="rId4" Type="http://schemas.openxmlformats.org/officeDocument/2006/relationships/image" Target="../media/image8.jpe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冀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教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版  数学  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五年级  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" action="ppaction://noaction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043608" y="631455"/>
            <a:ext cx="1574790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分数除法</a:t>
            </a:r>
            <a:endParaRPr lang="zh-CN" altLang="en-US" sz="2800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7" y="500650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+mj-ea"/>
                  <a:ea typeface="+mj-ea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0" y="1036204"/>
            <a:ext cx="9144000" cy="1823576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应用问</a:t>
            </a:r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endParaRPr lang="en-US" altLang="zh-CN" sz="4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074244" y="4457282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3707904" y="411510"/>
            <a:ext cx="2016224" cy="432048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23531" y="339502"/>
            <a:ext cx="8255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一袋大米吃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   </a:t>
            </a:r>
            <a:r>
              <a:rPr lang="en-US" altLang="zh-CN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还剩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这袋大米原来有多少千克</a:t>
            </a:r>
            <a:r>
              <a:rPr lang="en-US" altLang="zh-CN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（用方程解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937302" y="252686"/>
            <a:ext cx="338554" cy="749697"/>
            <a:chOff x="1115616" y="957957"/>
            <a:chExt cx="338554" cy="749697"/>
          </a:xfrm>
        </p:grpSpPr>
        <p:sp>
          <p:nvSpPr>
            <p:cNvPr id="47" name="矩形 46"/>
            <p:cNvSpPr/>
            <p:nvPr/>
          </p:nvSpPr>
          <p:spPr>
            <a:xfrm>
              <a:off x="1115616" y="1245989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kern="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endParaRPr lang="zh-CN" altLang="en-US" dirty="0"/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1115616" y="1347614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矩形 49"/>
            <p:cNvSpPr/>
            <p:nvPr/>
          </p:nvSpPr>
          <p:spPr>
            <a:xfrm>
              <a:off x="1115616" y="957957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kern="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dirty="0"/>
            </a:p>
          </p:txBody>
        </p:sp>
      </p:grpSp>
      <p:sp>
        <p:nvSpPr>
          <p:cNvPr id="53" name="圆角矩形 52"/>
          <p:cNvSpPr/>
          <p:nvPr/>
        </p:nvSpPr>
        <p:spPr>
          <a:xfrm>
            <a:off x="2807804" y="339502"/>
            <a:ext cx="576000" cy="5760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946068" y="1491630"/>
            <a:ext cx="72263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一袋大米的重量</a:t>
            </a:r>
            <a:r>
              <a:rPr lang="en-US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吃掉的重量</a:t>
            </a:r>
            <a:r>
              <a:rPr lang="en-US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还剩下的重量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929199" y="4136762"/>
            <a:ext cx="4875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答：这袋大米原来</a:t>
            </a:r>
            <a:r>
              <a:rPr lang="zh-CN" altLang="en-US" sz="28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altLang="zh-CN" sz="28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r>
              <a:rPr lang="zh-CN" altLang="en-US" sz="28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3707904" y="2984632"/>
            <a:ext cx="1440160" cy="811252"/>
            <a:chOff x="2123728" y="915566"/>
            <a:chExt cx="1440160" cy="811252"/>
          </a:xfrm>
        </p:grpSpPr>
        <p:grpSp>
          <p:nvGrpSpPr>
            <p:cNvPr id="57" name="组合 56"/>
            <p:cNvGrpSpPr/>
            <p:nvPr/>
          </p:nvGrpSpPr>
          <p:grpSpPr>
            <a:xfrm>
              <a:off x="2123728" y="915566"/>
              <a:ext cx="365806" cy="811252"/>
              <a:chOff x="1115616" y="957957"/>
              <a:chExt cx="365806" cy="811252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1115616" y="1245989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28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7" name="直接连接符 66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矩形 67"/>
              <p:cNvSpPr/>
              <p:nvPr/>
            </p:nvSpPr>
            <p:spPr>
              <a:xfrm>
                <a:off x="1115616" y="957957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sz="28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8" name="矩形 57"/>
            <p:cNvSpPr/>
            <p:nvPr/>
          </p:nvSpPr>
          <p:spPr>
            <a:xfrm>
              <a:off x="2843808" y="1059582"/>
              <a:ext cx="7200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20</a:t>
              </a:r>
              <a:endParaRPr lang="zh-CN" altLang="en-US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2339752" y="987574"/>
              <a:ext cx="4320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i="1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endParaRPr lang="zh-CN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627784" y="1059582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945419" y="3560695"/>
            <a:ext cx="1224136" cy="595228"/>
            <a:chOff x="1547664" y="2283718"/>
            <a:chExt cx="1224136" cy="595228"/>
          </a:xfrm>
        </p:grpSpPr>
        <p:sp>
          <p:nvSpPr>
            <p:cNvPr id="70" name="矩形 69"/>
            <p:cNvSpPr/>
            <p:nvPr/>
          </p:nvSpPr>
          <p:spPr>
            <a:xfrm>
              <a:off x="2051720" y="2355726"/>
              <a:ext cx="7200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25</a:t>
              </a:r>
              <a:endParaRPr lang="zh-CN" altLang="en-US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1547664" y="2283718"/>
              <a:ext cx="4320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i="1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endParaRPr lang="zh-CN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1835696" y="2355726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483768" y="2430421"/>
            <a:ext cx="2664296" cy="811252"/>
            <a:chOff x="5508104" y="1131590"/>
            <a:chExt cx="2664296" cy="811252"/>
          </a:xfrm>
        </p:grpSpPr>
        <p:sp>
          <p:nvSpPr>
            <p:cNvPr id="74" name="矩形 73"/>
            <p:cNvSpPr/>
            <p:nvPr/>
          </p:nvSpPr>
          <p:spPr>
            <a:xfrm>
              <a:off x="7452320" y="1275606"/>
              <a:ext cx="7200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kern="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20</a:t>
              </a:r>
              <a:endParaRPr lang="zh-CN" altLang="en-US" sz="2800" b="1" dirty="0"/>
            </a:p>
          </p:txBody>
        </p:sp>
        <p:sp>
          <p:nvSpPr>
            <p:cNvPr id="75" name="矩形 74"/>
            <p:cNvSpPr/>
            <p:nvPr/>
          </p:nvSpPr>
          <p:spPr>
            <a:xfrm>
              <a:off x="6948264" y="1256442"/>
              <a:ext cx="4320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i="1" kern="0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endParaRPr lang="zh-CN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7230530" y="1275606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5508104" y="1131590"/>
              <a:ext cx="1728192" cy="811252"/>
              <a:chOff x="6300192" y="1995686"/>
              <a:chExt cx="1728192" cy="811252"/>
            </a:xfrm>
          </p:grpSpPr>
          <p:grpSp>
            <p:nvGrpSpPr>
              <p:cNvPr id="78" name="组合 77"/>
              <p:cNvGrpSpPr/>
              <p:nvPr/>
            </p:nvGrpSpPr>
            <p:grpSpPr>
              <a:xfrm>
                <a:off x="7308304" y="1995686"/>
                <a:ext cx="365806" cy="811252"/>
                <a:chOff x="1115616" y="957957"/>
                <a:chExt cx="365806" cy="811252"/>
              </a:xfrm>
            </p:grpSpPr>
            <p:sp>
              <p:nvSpPr>
                <p:cNvPr id="80" name="矩形 79"/>
                <p:cNvSpPr/>
                <p:nvPr/>
              </p:nvSpPr>
              <p:spPr>
                <a:xfrm>
                  <a:off x="1115616" y="1245989"/>
                  <a:ext cx="36580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0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5</a:t>
                  </a:r>
                  <a:endParaRPr lang="zh-CN" altLang="en-US" sz="2800" b="1" dirty="0"/>
                </a:p>
              </p:txBody>
            </p:sp>
            <p:cxnSp>
              <p:nvCxnSpPr>
                <p:cNvPr id="81" name="直接连接符 80"/>
                <p:cNvCxnSpPr/>
                <p:nvPr/>
              </p:nvCxnSpPr>
              <p:spPr>
                <a:xfrm>
                  <a:off x="1115616" y="1347614"/>
                  <a:ext cx="2880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矩形 81"/>
                <p:cNvSpPr/>
                <p:nvPr/>
              </p:nvSpPr>
              <p:spPr>
                <a:xfrm>
                  <a:off x="1115616" y="957957"/>
                  <a:ext cx="36580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0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1</a:t>
                  </a:r>
                  <a:endParaRPr lang="zh-CN" altLang="en-US" sz="2800" b="1" dirty="0"/>
                </a:p>
              </p:txBody>
            </p:sp>
          </p:grpSp>
          <p:sp>
            <p:nvSpPr>
              <p:cNvPr id="79" name="矩形 78"/>
              <p:cNvSpPr/>
              <p:nvPr/>
            </p:nvSpPr>
            <p:spPr>
              <a:xfrm>
                <a:off x="6300192" y="2139702"/>
                <a:ext cx="172819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kern="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:r>
                  <a:rPr lang="en-US" altLang="zh-CN" sz="2800" b="1" kern="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1-   </a:t>
                </a:r>
                <a:r>
                  <a:rPr lang="zh-CN" altLang="en-US" sz="2800" b="1" kern="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）</a:t>
                </a:r>
                <a:endPara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87" name="图片 86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88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45" name="矩形 44"/>
          <p:cNvSpPr/>
          <p:nvPr/>
        </p:nvSpPr>
        <p:spPr>
          <a:xfrm>
            <a:off x="1857191" y="1976522"/>
            <a:ext cx="5235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</a:t>
            </a:r>
            <a:r>
              <a:rPr lang="zh-CN" altLang="en-US" sz="28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：设这</a:t>
            </a:r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袋大米原来</a:t>
            </a:r>
            <a:r>
              <a:rPr lang="zh-CN" altLang="en-US" sz="28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altLang="zh-CN" sz="28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r>
              <a:rPr lang="zh-CN" altLang="en-US" sz="28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 animBg="1"/>
      <p:bldP spid="54" grpId="0"/>
      <p:bldP spid="55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987828" y="424246"/>
            <a:ext cx="3749573" cy="56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小小加油站</a:t>
            </a:r>
            <a:endParaRPr lang="zh-CN" altLang="en-US" sz="32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8614" y="1487563"/>
            <a:ext cx="8097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一个数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   是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28,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这个数是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3200" b="1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306559" y="1478278"/>
            <a:ext cx="391454" cy="949458"/>
            <a:chOff x="1115616" y="881306"/>
            <a:chExt cx="323726" cy="949458"/>
          </a:xfrm>
        </p:grpSpPr>
        <p:sp>
          <p:nvSpPr>
            <p:cNvPr id="29" name="矩形 28"/>
            <p:cNvSpPr/>
            <p:nvPr/>
          </p:nvSpPr>
          <p:spPr>
            <a:xfrm>
              <a:off x="1115616" y="1245989"/>
              <a:ext cx="32372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kern="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endParaRPr lang="zh-CN" altLang="en-US" sz="3200" b="1" dirty="0"/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1115616" y="1347614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115616" y="881306"/>
              <a:ext cx="32372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kern="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3200" b="1" dirty="0"/>
            </a:p>
          </p:txBody>
        </p:sp>
      </p:grpSp>
      <p:sp>
        <p:nvSpPr>
          <p:cNvPr id="32" name="矩形 31"/>
          <p:cNvSpPr/>
          <p:nvPr/>
        </p:nvSpPr>
        <p:spPr>
          <a:xfrm>
            <a:off x="179512" y="2135634"/>
            <a:ext cx="80978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甲数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   与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乙数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   相等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。如果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甲</a:t>
            </a:r>
            <a:endParaRPr lang="en-US" altLang="zh-CN" sz="32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数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90,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那么乙数是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3200" b="1" dirty="0"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802503" y="2063053"/>
            <a:ext cx="391454" cy="940747"/>
            <a:chOff x="1115616" y="890017"/>
            <a:chExt cx="323726" cy="940747"/>
          </a:xfrm>
        </p:grpSpPr>
        <p:sp>
          <p:nvSpPr>
            <p:cNvPr id="34" name="矩形 33"/>
            <p:cNvSpPr/>
            <p:nvPr/>
          </p:nvSpPr>
          <p:spPr>
            <a:xfrm>
              <a:off x="1115616" y="1245989"/>
              <a:ext cx="32372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kern="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sz="3200" b="1" dirty="0"/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1115616" y="1347614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40"/>
            <p:cNvSpPr/>
            <p:nvPr/>
          </p:nvSpPr>
          <p:spPr>
            <a:xfrm>
              <a:off x="1115616" y="890017"/>
              <a:ext cx="32372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kern="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3200" b="1" dirty="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106759" y="2092669"/>
            <a:ext cx="391454" cy="983138"/>
            <a:chOff x="1115616" y="847626"/>
            <a:chExt cx="323726" cy="983137"/>
          </a:xfrm>
        </p:grpSpPr>
        <p:sp>
          <p:nvSpPr>
            <p:cNvPr id="45" name="矩形 44"/>
            <p:cNvSpPr/>
            <p:nvPr/>
          </p:nvSpPr>
          <p:spPr>
            <a:xfrm>
              <a:off x="1115616" y="1245989"/>
              <a:ext cx="323726" cy="584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kern="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endParaRPr lang="zh-CN" altLang="en-US" sz="3200" b="1" dirty="0"/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1115616" y="1347614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/>
            <p:cNvSpPr/>
            <p:nvPr/>
          </p:nvSpPr>
          <p:spPr>
            <a:xfrm>
              <a:off x="1115616" y="847626"/>
              <a:ext cx="323726" cy="584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kern="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3200" b="1" dirty="0"/>
            </a:p>
          </p:txBody>
        </p:sp>
      </p:grpSp>
      <p:sp>
        <p:nvSpPr>
          <p:cNvPr id="39" name="矩形 38"/>
          <p:cNvSpPr/>
          <p:nvPr/>
        </p:nvSpPr>
        <p:spPr>
          <a:xfrm>
            <a:off x="6728923" y="1626937"/>
            <a:ext cx="723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49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182727" y="2995089"/>
            <a:ext cx="973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53" name="图片 5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4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24233" y="483518"/>
            <a:ext cx="5944115" cy="2223492"/>
            <a:chOff x="2123728" y="483518"/>
            <a:chExt cx="5944115" cy="2223492"/>
          </a:xfrm>
        </p:grpSpPr>
        <p:sp>
          <p:nvSpPr>
            <p:cNvPr id="8" name="矩形 7"/>
            <p:cNvSpPr/>
            <p:nvPr/>
          </p:nvSpPr>
          <p:spPr>
            <a:xfrm>
              <a:off x="2123728" y="1419622"/>
              <a:ext cx="23487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看图列算式：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24" name="A166.EPS" descr="id:2147511370;FounderCES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755475" y="483518"/>
              <a:ext cx="3312368" cy="2223492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3059832" y="3128650"/>
            <a:ext cx="3312368" cy="811252"/>
            <a:chOff x="3491880" y="339502"/>
            <a:chExt cx="3312368" cy="811252"/>
          </a:xfrm>
        </p:grpSpPr>
        <p:sp>
          <p:nvSpPr>
            <p:cNvPr id="27" name="矩形 26"/>
            <p:cNvSpPr/>
            <p:nvPr/>
          </p:nvSpPr>
          <p:spPr>
            <a:xfrm>
              <a:off x="3491880" y="483518"/>
              <a:ext cx="33123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kern="0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420 ÷    = 980</a:t>
              </a:r>
              <a:endParaRPr lang="zh-CN" altLang="en-US" sz="16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4716016" y="339502"/>
              <a:ext cx="365806" cy="811252"/>
              <a:chOff x="1115616" y="957957"/>
              <a:chExt cx="365806" cy="811252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1115616" y="1245989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7</a:t>
                </a:r>
                <a:endParaRPr lang="zh-CN" altLang="en-US" sz="16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32" name="直接连接符 31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矩形 32"/>
              <p:cNvSpPr/>
              <p:nvPr/>
            </p:nvSpPr>
            <p:spPr>
              <a:xfrm>
                <a:off x="1115616" y="957957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endParaRPr lang="zh-CN" altLang="en-US" sz="1600" b="1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4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043608" y="483519"/>
            <a:ext cx="6408712" cy="2088232"/>
            <a:chOff x="2123728" y="627534"/>
            <a:chExt cx="5688632" cy="2088232"/>
          </a:xfrm>
        </p:grpSpPr>
        <p:sp>
          <p:nvSpPr>
            <p:cNvPr id="8" name="矩形 7"/>
            <p:cNvSpPr/>
            <p:nvPr/>
          </p:nvSpPr>
          <p:spPr>
            <a:xfrm>
              <a:off x="2123728" y="1491630"/>
              <a:ext cx="20848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看图列算式：</a:t>
              </a:r>
              <a:endPara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9" name="A166a.EPS" descr="id:2147511377;FounderCES"/>
            <p:cNvPicPr/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788024" y="627534"/>
              <a:ext cx="3024336" cy="2088232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2627784" y="3003796"/>
            <a:ext cx="4032448" cy="811252"/>
            <a:chOff x="3635896" y="1635646"/>
            <a:chExt cx="4032448" cy="811252"/>
          </a:xfrm>
        </p:grpSpPr>
        <p:sp>
          <p:nvSpPr>
            <p:cNvPr id="22" name="矩形 21"/>
            <p:cNvSpPr/>
            <p:nvPr/>
          </p:nvSpPr>
          <p:spPr>
            <a:xfrm>
              <a:off x="4403374" y="1779662"/>
              <a:ext cx="326497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kern="0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800" b="1" kern="0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1-   </a:t>
              </a:r>
              <a:r>
                <a:rPr lang="zh-CN" altLang="en-US" sz="2800" b="1" kern="0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r>
                <a:rPr lang="en-US" altLang="zh-CN" sz="2800" b="1" kern="0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=75</a:t>
              </a:r>
              <a:r>
                <a:rPr lang="zh-CN" altLang="en-US" sz="2800" b="1" kern="0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（吨）</a:t>
              </a:r>
              <a:endParaRPr lang="zh-CN" altLang="en-US" sz="16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5220072" y="1635646"/>
              <a:ext cx="365806" cy="811252"/>
              <a:chOff x="1115616" y="957957"/>
              <a:chExt cx="365806" cy="811252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115616" y="1245989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16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矩形 35"/>
              <p:cNvSpPr/>
              <p:nvPr/>
            </p:nvSpPr>
            <p:spPr>
              <a:xfrm>
                <a:off x="1115616" y="957957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16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3635896" y="1779662"/>
              <a:ext cx="115212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kern="0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60 ÷</a:t>
              </a:r>
              <a:endParaRPr lang="zh-CN" altLang="en-US" sz="16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0" name="图片 29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2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75656" y="3003800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用方程解答。先找到题中的数量关系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再设未知量为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列出方程。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259632" y="2067696"/>
            <a:ext cx="6552728" cy="79208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稍复杂的已知一个数的几分之几是多少</a:t>
            </a:r>
            <a:r>
              <a:rPr lang="en-US" altLang="zh-CN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求这个数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1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6" name="图片 2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7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35166" y="2859784"/>
            <a:ext cx="60611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找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准单位“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1”,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弄清谁是谁的几分之几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谁比谁多几分之几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计算出已知量是单位“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1”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的几分之几。</a:t>
            </a:r>
            <a:endParaRPr lang="zh-CN" altLang="en-US" sz="2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1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6" name="图片 2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7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22" name="圆角矩形 21"/>
          <p:cNvSpPr/>
          <p:nvPr/>
        </p:nvSpPr>
        <p:spPr>
          <a:xfrm>
            <a:off x="1259632" y="2067696"/>
            <a:ext cx="6552728" cy="79208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稍复杂的已知一个数的几分之几是多少</a:t>
            </a:r>
            <a:r>
              <a:rPr lang="en-US" altLang="zh-CN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求这个数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3779912" y="2552589"/>
            <a:ext cx="1440160" cy="144016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99592" y="1059626"/>
            <a:ext cx="1224136" cy="39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圆角矩形 17"/>
          <p:cNvSpPr/>
          <p:nvPr/>
        </p:nvSpPr>
        <p:spPr>
          <a:xfrm>
            <a:off x="3275856" y="483518"/>
            <a:ext cx="2880320" cy="432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CN" altLang="en-US" sz="32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分数除法问题</a:t>
            </a:r>
            <a:endParaRPr lang="zh-CN" altLang="en-US" sz="3200" b="1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圆角矩形 17"/>
          <p:cNvSpPr/>
          <p:nvPr/>
        </p:nvSpPr>
        <p:spPr>
          <a:xfrm>
            <a:off x="755579" y="1059582"/>
            <a:ext cx="7500419" cy="79208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zh-CN" altLang="en-US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稍复杂的已知一个数的几分之几是多少</a:t>
            </a:r>
            <a:r>
              <a:rPr lang="en-US" altLang="zh-CN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求这</a:t>
            </a:r>
            <a:r>
              <a:rPr lang="zh-CN" altLang="en-US" sz="32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个数</a:t>
            </a:r>
            <a:r>
              <a:rPr lang="zh-CN" altLang="en-US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254704" y="1881915"/>
            <a:ext cx="1309187" cy="2202005"/>
            <a:chOff x="3190805" y="1738781"/>
            <a:chExt cx="1309187" cy="2202005"/>
          </a:xfrm>
        </p:grpSpPr>
        <p:grpSp>
          <p:nvGrpSpPr>
            <p:cNvPr id="30" name="组合 29"/>
            <p:cNvGrpSpPr/>
            <p:nvPr/>
          </p:nvGrpSpPr>
          <p:grpSpPr>
            <a:xfrm rot="10613013">
              <a:off x="3190805" y="1738781"/>
              <a:ext cx="1204987" cy="2202005"/>
              <a:chOff x="474896" y="1760464"/>
              <a:chExt cx="1204987" cy="2202005"/>
            </a:xfrm>
          </p:grpSpPr>
          <p:sp>
            <p:nvSpPr>
              <p:cNvPr id="32" name="Freeform 5"/>
              <p:cNvSpPr>
                <a:spLocks noEditPoints="1"/>
              </p:cNvSpPr>
              <p:nvPr/>
            </p:nvSpPr>
            <p:spPr bwMode="auto">
              <a:xfrm rot="16200000">
                <a:off x="-23613" y="2258973"/>
                <a:ext cx="2202005" cy="1204987"/>
              </a:xfrm>
              <a:custGeom>
                <a:avLst/>
                <a:gdLst>
                  <a:gd name="T0" fmla="*/ 97 w 454"/>
                  <a:gd name="T1" fmla="*/ 103 h 247"/>
                  <a:gd name="T2" fmla="*/ 207 w 454"/>
                  <a:gd name="T3" fmla="*/ 47 h 247"/>
                  <a:gd name="T4" fmla="*/ 332 w 454"/>
                  <a:gd name="T5" fmla="*/ 30 h 247"/>
                  <a:gd name="T6" fmla="*/ 430 w 454"/>
                  <a:gd name="T7" fmla="*/ 127 h 247"/>
                  <a:gd name="T8" fmla="*/ 334 w 454"/>
                  <a:gd name="T9" fmla="*/ 223 h 247"/>
                  <a:gd name="T10" fmla="*/ 279 w 454"/>
                  <a:gd name="T11" fmla="*/ 206 h 247"/>
                  <a:gd name="T12" fmla="*/ 276 w 454"/>
                  <a:gd name="T13" fmla="*/ 204 h 247"/>
                  <a:gd name="T14" fmla="*/ 128 w 454"/>
                  <a:gd name="T15" fmla="*/ 144 h 247"/>
                  <a:gd name="T16" fmla="*/ 56 w 454"/>
                  <a:gd name="T17" fmla="*/ 139 h 247"/>
                  <a:gd name="T18" fmla="*/ 97 w 454"/>
                  <a:gd name="T19" fmla="*/ 103 h 247"/>
                  <a:gd name="T20" fmla="*/ 262 w 454"/>
                  <a:gd name="T21" fmla="*/ 224 h 247"/>
                  <a:gd name="T22" fmla="*/ 265 w 454"/>
                  <a:gd name="T23" fmla="*/ 226 h 247"/>
                  <a:gd name="T24" fmla="*/ 334 w 454"/>
                  <a:gd name="T25" fmla="*/ 247 h 247"/>
                  <a:gd name="T26" fmla="*/ 454 w 454"/>
                  <a:gd name="T27" fmla="*/ 127 h 247"/>
                  <a:gd name="T28" fmla="*/ 334 w 454"/>
                  <a:gd name="T29" fmla="*/ 6 h 247"/>
                  <a:gd name="T30" fmla="*/ 0 w 454"/>
                  <a:gd name="T31" fmla="*/ 171 h 247"/>
                  <a:gd name="T32" fmla="*/ 262 w 454"/>
                  <a:gd name="T33" fmla="*/ 224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4" h="247">
                    <a:moveTo>
                      <a:pt x="97" y="103"/>
                    </a:moveTo>
                    <a:cubicBezTo>
                      <a:pt x="130" y="78"/>
                      <a:pt x="167" y="59"/>
                      <a:pt x="207" y="47"/>
                    </a:cubicBezTo>
                    <a:cubicBezTo>
                      <a:pt x="247" y="34"/>
                      <a:pt x="290" y="29"/>
                      <a:pt x="332" y="30"/>
                    </a:cubicBezTo>
                    <a:cubicBezTo>
                      <a:pt x="385" y="33"/>
                      <a:pt x="430" y="73"/>
                      <a:pt x="430" y="127"/>
                    </a:cubicBezTo>
                    <a:cubicBezTo>
                      <a:pt x="430" y="180"/>
                      <a:pt x="387" y="223"/>
                      <a:pt x="334" y="223"/>
                    </a:cubicBezTo>
                    <a:cubicBezTo>
                      <a:pt x="314" y="223"/>
                      <a:pt x="295" y="217"/>
                      <a:pt x="279" y="206"/>
                    </a:cubicBezTo>
                    <a:cubicBezTo>
                      <a:pt x="278" y="205"/>
                      <a:pt x="277" y="205"/>
                      <a:pt x="276" y="204"/>
                    </a:cubicBezTo>
                    <a:cubicBezTo>
                      <a:pt x="232" y="173"/>
                      <a:pt x="181" y="153"/>
                      <a:pt x="128" y="144"/>
                    </a:cubicBezTo>
                    <a:cubicBezTo>
                      <a:pt x="105" y="141"/>
                      <a:pt x="81" y="139"/>
                      <a:pt x="56" y="139"/>
                    </a:cubicBezTo>
                    <a:cubicBezTo>
                      <a:pt x="69" y="126"/>
                      <a:pt x="83" y="114"/>
                      <a:pt x="97" y="103"/>
                    </a:cubicBezTo>
                    <a:close/>
                    <a:moveTo>
                      <a:pt x="262" y="224"/>
                    </a:moveTo>
                    <a:cubicBezTo>
                      <a:pt x="263" y="225"/>
                      <a:pt x="264" y="225"/>
                      <a:pt x="265" y="226"/>
                    </a:cubicBezTo>
                    <a:cubicBezTo>
                      <a:pt x="285" y="240"/>
                      <a:pt x="308" y="247"/>
                      <a:pt x="334" y="247"/>
                    </a:cubicBezTo>
                    <a:cubicBezTo>
                      <a:pt x="400" y="247"/>
                      <a:pt x="454" y="193"/>
                      <a:pt x="454" y="127"/>
                    </a:cubicBezTo>
                    <a:cubicBezTo>
                      <a:pt x="454" y="60"/>
                      <a:pt x="400" y="9"/>
                      <a:pt x="334" y="6"/>
                    </a:cubicBezTo>
                    <a:cubicBezTo>
                      <a:pt x="199" y="0"/>
                      <a:pt x="73" y="64"/>
                      <a:pt x="0" y="171"/>
                    </a:cubicBezTo>
                    <a:cubicBezTo>
                      <a:pt x="69" y="155"/>
                      <a:pt x="174" y="162"/>
                      <a:pt x="262" y="22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1">
                  <a:solidFill>
                    <a:srgbClr val="DD013F"/>
                  </a:solidFill>
                </a:endParaRPr>
              </a:p>
            </p:txBody>
          </p:sp>
          <p:sp>
            <p:nvSpPr>
              <p:cNvPr id="34" name="Freeform 9"/>
              <p:cNvSpPr/>
              <p:nvPr/>
            </p:nvSpPr>
            <p:spPr bwMode="auto">
              <a:xfrm rot="16200000">
                <a:off x="178096" y="2299610"/>
                <a:ext cx="1833091" cy="961858"/>
              </a:xfrm>
              <a:custGeom>
                <a:avLst/>
                <a:gdLst>
                  <a:gd name="T0" fmla="*/ 151 w 374"/>
                  <a:gd name="T1" fmla="*/ 18 h 195"/>
                  <a:gd name="T2" fmla="*/ 41 w 374"/>
                  <a:gd name="T3" fmla="*/ 75 h 195"/>
                  <a:gd name="T4" fmla="*/ 0 w 374"/>
                  <a:gd name="T5" fmla="*/ 111 h 195"/>
                  <a:gd name="T6" fmla="*/ 72 w 374"/>
                  <a:gd name="T7" fmla="*/ 116 h 195"/>
                  <a:gd name="T8" fmla="*/ 219 w 374"/>
                  <a:gd name="T9" fmla="*/ 175 h 195"/>
                  <a:gd name="T10" fmla="*/ 223 w 374"/>
                  <a:gd name="T11" fmla="*/ 178 h 195"/>
                  <a:gd name="T12" fmla="*/ 277 w 374"/>
                  <a:gd name="T13" fmla="*/ 195 h 195"/>
                  <a:gd name="T14" fmla="*/ 374 w 374"/>
                  <a:gd name="T15" fmla="*/ 98 h 195"/>
                  <a:gd name="T16" fmla="*/ 276 w 374"/>
                  <a:gd name="T17" fmla="*/ 2 h 195"/>
                  <a:gd name="T18" fmla="*/ 151 w 374"/>
                  <a:gd name="T19" fmla="*/ 18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4" h="195">
                    <a:moveTo>
                      <a:pt x="151" y="18"/>
                    </a:moveTo>
                    <a:cubicBezTo>
                      <a:pt x="111" y="31"/>
                      <a:pt x="74" y="50"/>
                      <a:pt x="41" y="75"/>
                    </a:cubicBezTo>
                    <a:cubicBezTo>
                      <a:pt x="26" y="86"/>
                      <a:pt x="13" y="98"/>
                      <a:pt x="0" y="111"/>
                    </a:cubicBezTo>
                    <a:cubicBezTo>
                      <a:pt x="24" y="110"/>
                      <a:pt x="48" y="112"/>
                      <a:pt x="72" y="116"/>
                    </a:cubicBezTo>
                    <a:cubicBezTo>
                      <a:pt x="125" y="125"/>
                      <a:pt x="175" y="144"/>
                      <a:pt x="219" y="175"/>
                    </a:cubicBezTo>
                    <a:cubicBezTo>
                      <a:pt x="221" y="176"/>
                      <a:pt x="222" y="177"/>
                      <a:pt x="223" y="178"/>
                    </a:cubicBezTo>
                    <a:cubicBezTo>
                      <a:pt x="239" y="189"/>
                      <a:pt x="258" y="195"/>
                      <a:pt x="277" y="195"/>
                    </a:cubicBezTo>
                    <a:cubicBezTo>
                      <a:pt x="330" y="195"/>
                      <a:pt x="374" y="152"/>
                      <a:pt x="374" y="98"/>
                    </a:cubicBezTo>
                    <a:cubicBezTo>
                      <a:pt x="374" y="44"/>
                      <a:pt x="329" y="4"/>
                      <a:pt x="276" y="2"/>
                    </a:cubicBezTo>
                    <a:cubicBezTo>
                      <a:pt x="234" y="0"/>
                      <a:pt x="191" y="6"/>
                      <a:pt x="151" y="18"/>
                    </a:cubicBezTo>
                    <a:close/>
                  </a:path>
                </a:pathLst>
              </a:custGeom>
              <a:solidFill>
                <a:srgbClr val="A23C8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1"/>
              </a:p>
            </p:txBody>
          </p:sp>
        </p:grpSp>
        <p:sp>
          <p:nvSpPr>
            <p:cNvPr id="37" name="圆角矩形 17"/>
            <p:cNvSpPr/>
            <p:nvPr/>
          </p:nvSpPr>
          <p:spPr>
            <a:xfrm>
              <a:off x="3563888" y="2283718"/>
              <a:ext cx="432048" cy="79208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r>
                <a:rPr lang="zh-CN" altLang="en-US" sz="2400" b="1" kern="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找准</a:t>
              </a:r>
              <a:endParaRPr lang="zh-CN" altLang="en-US" sz="2400" b="1" kern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4" name="圆角矩形 17"/>
            <p:cNvSpPr/>
            <p:nvPr/>
          </p:nvSpPr>
          <p:spPr>
            <a:xfrm>
              <a:off x="3347864" y="2931790"/>
              <a:ext cx="1152128" cy="79208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defRPr/>
              </a:pPr>
              <a:r>
                <a:rPr lang="zh-CN" altLang="en-US" sz="2000" b="1" kern="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单位</a:t>
              </a:r>
              <a:r>
                <a:rPr lang="en-US" altLang="zh-CN" sz="3600" b="1" kern="0" dirty="0" smtClean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endParaRPr lang="zh-CN" altLang="en-US" sz="2400" b="1" kern="0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79912" y="2533421"/>
            <a:ext cx="3240360" cy="1406480"/>
            <a:chOff x="5220072" y="2859782"/>
            <a:chExt cx="3240360" cy="1406480"/>
          </a:xfrm>
        </p:grpSpPr>
        <p:grpSp>
          <p:nvGrpSpPr>
            <p:cNvPr id="10" name="组合 9"/>
            <p:cNvGrpSpPr/>
            <p:nvPr/>
          </p:nvGrpSpPr>
          <p:grpSpPr>
            <a:xfrm>
              <a:off x="5220072" y="3455011"/>
              <a:ext cx="3240360" cy="811251"/>
              <a:chOff x="5220072" y="3455011"/>
              <a:chExt cx="3240360" cy="811251"/>
            </a:xfrm>
          </p:grpSpPr>
          <p:sp>
            <p:nvSpPr>
              <p:cNvPr id="45" name="左大括号 44"/>
              <p:cNvSpPr/>
              <p:nvPr/>
            </p:nvSpPr>
            <p:spPr>
              <a:xfrm rot="16200000">
                <a:off x="6660232" y="2014851"/>
                <a:ext cx="360040" cy="3240360"/>
              </a:xfrm>
              <a:prstGeom prst="leftBrace">
                <a:avLst>
                  <a:gd name="adj1" fmla="val 105832"/>
                  <a:gd name="adj2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6372200" y="3743042"/>
                <a:ext cx="10871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单位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220072" y="2859782"/>
              <a:ext cx="3240360" cy="131230"/>
            </a:xfrm>
            <a:prstGeom prst="rect">
              <a:avLst/>
            </a:prstGeom>
          </p:spPr>
        </p:pic>
      </p:grpSp>
      <p:cxnSp>
        <p:nvCxnSpPr>
          <p:cNvPr id="18" name="直接连接符 17"/>
          <p:cNvCxnSpPr/>
          <p:nvPr/>
        </p:nvCxnSpPr>
        <p:spPr>
          <a:xfrm>
            <a:off x="3779912" y="2264554"/>
            <a:ext cx="0" cy="72008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5220072" y="2264554"/>
            <a:ext cx="0" cy="72008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3995936" y="2120538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对应分率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067948" y="2696602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对应量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51" name="图片 5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2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5" grpId="0" animBg="1"/>
      <p:bldP spid="64" grpId="0"/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23728" y="1347616"/>
            <a:ext cx="1728192" cy="5040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17"/>
          <p:cNvSpPr/>
          <p:nvPr/>
        </p:nvSpPr>
        <p:spPr>
          <a:xfrm>
            <a:off x="755579" y="987576"/>
            <a:ext cx="7500419" cy="79208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zh-CN" altLang="en-US" sz="32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玩具厂计划为客户生产一批玩具车</a:t>
            </a:r>
            <a:r>
              <a:rPr lang="en-US" altLang="zh-CN" sz="32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已经完成了计划</a:t>
            </a:r>
            <a:r>
              <a:rPr lang="zh-CN" altLang="en-US" sz="32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sz="32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2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32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这批玩具车有多少辆</a:t>
            </a:r>
            <a:r>
              <a:rPr lang="en-US" altLang="zh-CN" sz="32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75856" y="1131592"/>
            <a:ext cx="576064" cy="1031557"/>
          </a:xfrm>
          <a:prstGeom prst="rect">
            <a:avLst/>
          </a:prstGeom>
        </p:spPr>
      </p:pic>
      <p:pic>
        <p:nvPicPr>
          <p:cNvPr id="34" name="J568.eps" descr="id:2147511187;FounderCES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605768" y="2307164"/>
            <a:ext cx="3606192" cy="2136795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4932040" y="199568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题意分析：</a:t>
            </a:r>
            <a:endParaRPr lang="zh-CN" altLang="en-US" sz="2800" b="1" dirty="0">
              <a:solidFill>
                <a:srgbClr val="006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88024" y="2427734"/>
            <a:ext cx="4176464" cy="1944216"/>
            <a:chOff x="4788024" y="2427734"/>
            <a:chExt cx="4176464" cy="1944216"/>
          </a:xfrm>
        </p:grpSpPr>
        <p:sp>
          <p:nvSpPr>
            <p:cNvPr id="5" name="圆角矩形 4"/>
            <p:cNvSpPr/>
            <p:nvPr/>
          </p:nvSpPr>
          <p:spPr>
            <a:xfrm>
              <a:off x="4860032" y="2499742"/>
              <a:ext cx="3888432" cy="1872208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788024" y="2427734"/>
              <a:ext cx="4176464" cy="1944216"/>
              <a:chOff x="4860032" y="2499742"/>
              <a:chExt cx="4176464" cy="1944216"/>
            </a:xfrm>
          </p:grpSpPr>
          <p:sp>
            <p:nvSpPr>
              <p:cNvPr id="49" name="圆角矩形 17"/>
              <p:cNvSpPr/>
              <p:nvPr/>
            </p:nvSpPr>
            <p:spPr>
              <a:xfrm>
                <a:off x="4860032" y="2499742"/>
                <a:ext cx="4176464" cy="1944216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defRPr/>
                </a:pPr>
                <a:r>
                  <a:rPr lang="zh-CN" altLang="en-US" sz="2400" b="1" kern="0" dirty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把</a:t>
                </a:r>
                <a:r>
                  <a:rPr lang="zh-CN" altLang="en-US" sz="2400" b="1" kern="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这批玩具车总数</a:t>
                </a:r>
                <a:r>
                  <a:rPr lang="zh-CN" altLang="en-US" sz="24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看作</a:t>
                </a:r>
                <a:r>
                  <a:rPr lang="zh-CN" altLang="en-US" sz="2400" b="1" kern="0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单位</a:t>
                </a:r>
                <a:r>
                  <a:rPr lang="en-US" altLang="zh-CN" sz="2400" b="1" kern="0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r>
                  <a:rPr lang="zh-CN" altLang="en-US" sz="24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，单位</a:t>
                </a:r>
                <a:r>
                  <a:rPr lang="en-US" altLang="zh-CN" sz="24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r>
                  <a:rPr lang="zh-CN" altLang="en-US" sz="24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:r>
                  <a:rPr lang="zh-CN" altLang="en-US" sz="2400" b="1" kern="0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对应分率</a:t>
                </a:r>
                <a:r>
                  <a:rPr lang="zh-CN" altLang="en-US" sz="24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是   ，对应分率占单位</a:t>
                </a:r>
                <a:r>
                  <a:rPr lang="en-US" altLang="zh-CN" sz="24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r>
                  <a:rPr lang="zh-CN" altLang="en-US" sz="24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:r>
                  <a:rPr lang="zh-CN" altLang="en-US" sz="2400" b="1" kern="0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对应量</a:t>
                </a:r>
                <a:r>
                  <a:rPr lang="zh-CN" altLang="en-US" sz="2400" b="1" kern="0" dirty="0" smtClean="0">
                    <a:solidFill>
                      <a:prstClr val="black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是已完成的玩具车数量。</a:t>
                </a:r>
                <a:endParaRPr lang="zh-CN" altLang="en-US" sz="2400" b="1" kern="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8053646" y="2870513"/>
                <a:ext cx="463212" cy="829473"/>
              </a:xfrm>
              <a:prstGeom prst="rect">
                <a:avLst/>
              </a:prstGeom>
            </p:spPr>
          </p:pic>
        </p:grp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144347" flipH="1">
            <a:off x="2254913" y="1739071"/>
            <a:ext cx="974462" cy="53354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059832" y="1995688"/>
            <a:ext cx="1728000" cy="83099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占</a:t>
            </a:r>
            <a:r>
              <a:rPr lang="zh-CN" altLang="en-US" sz="24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单位“</a:t>
            </a:r>
            <a:r>
              <a:rPr lang="en-US" altLang="zh-CN" sz="24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en-US" altLang="zh-CN" sz="24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r>
              <a:rPr lang="zh-CN" altLang="en-US" sz="24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400" b="1" kern="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对应分率</a:t>
            </a:r>
            <a:endParaRPr lang="zh-CN" altLang="en-US" sz="1600" b="1" dirty="0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31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3" name="图片 32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7" name="文本框 26">
              <a:hlinkClick r:id="rId10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7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5940152" y="2427735"/>
            <a:ext cx="648072" cy="21602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prstClr val="white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979712" y="123479"/>
            <a:ext cx="4824536" cy="1764945"/>
            <a:chOff x="2627784" y="-17160"/>
            <a:chExt cx="3859628" cy="1764945"/>
          </a:xfrm>
        </p:grpSpPr>
        <p:grpSp>
          <p:nvGrpSpPr>
            <p:cNvPr id="24" name="组合 23"/>
            <p:cNvGrpSpPr/>
            <p:nvPr/>
          </p:nvGrpSpPr>
          <p:grpSpPr>
            <a:xfrm>
              <a:off x="2627784" y="-17160"/>
              <a:ext cx="3629202" cy="1764945"/>
              <a:chOff x="4355976" y="915566"/>
              <a:chExt cx="3629202" cy="1764945"/>
            </a:xfrm>
          </p:grpSpPr>
          <p:sp>
            <p:nvSpPr>
              <p:cNvPr id="26" name="同侧圆角矩形 25"/>
              <p:cNvSpPr/>
              <p:nvPr/>
            </p:nvSpPr>
            <p:spPr>
              <a:xfrm rot="16200000">
                <a:off x="6030313" y="164299"/>
                <a:ext cx="737240" cy="317249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AF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4355976" y="915566"/>
                <a:ext cx="1769517" cy="1764945"/>
                <a:chOff x="4355976" y="915566"/>
                <a:chExt cx="1769517" cy="1764945"/>
              </a:xfrm>
            </p:grpSpPr>
            <p:sp>
              <p:nvSpPr>
                <p:cNvPr id="28" name="椭圆 27"/>
                <p:cNvSpPr/>
                <p:nvPr/>
              </p:nvSpPr>
              <p:spPr>
                <a:xfrm>
                  <a:off x="4744204" y="1273352"/>
                  <a:ext cx="941994" cy="941994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27DCEF"/>
                    </a:gs>
                    <a:gs pos="0">
                      <a:srgbClr val="27DCEF"/>
                    </a:gs>
                    <a:gs pos="11000">
                      <a:srgbClr val="01ACBE"/>
                    </a:gs>
                    <a:gs pos="89000">
                      <a:srgbClr val="01ACBE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152400" dist="25400" dir="8100000" algn="t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4716016" y="1419622"/>
                  <a:ext cx="974799" cy="561692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 algn="ctr"/>
                  <a:r>
                    <a:rPr lang="zh-CN" altLang="en-US" sz="3200" b="1" dirty="0" smtClean="0">
                      <a:solidFill>
                        <a:srgbClr val="FFFF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方法</a:t>
                  </a:r>
                  <a:endParaRPr lang="zh-CN" altLang="en-US" sz="3200" b="1" dirty="0">
                    <a:solidFill>
                      <a:srgbClr val="FFFF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  <p:pic>
              <p:nvPicPr>
                <p:cNvPr id="30" name="图片 29"/>
                <p:cNvPicPr>
                  <a:picLocks noChangeAspect="1"/>
                </p:cNvPicPr>
                <p:nvPr/>
              </p:nvPicPr>
              <p:blipFill>
                <a:blip r:embed="rId3" cstate="email"/>
                <a:stretch>
                  <a:fillRect/>
                </a:stretch>
              </p:blipFill>
              <p:spPr>
                <a:xfrm>
                  <a:off x="4355976" y="915566"/>
                  <a:ext cx="1769517" cy="1764945"/>
                </a:xfrm>
                <a:prstGeom prst="rect">
                  <a:avLst/>
                </a:prstGeom>
              </p:spPr>
            </p:pic>
          </p:grpSp>
        </p:grpSp>
        <p:sp>
          <p:nvSpPr>
            <p:cNvPr id="25" name="圆角矩形 17"/>
            <p:cNvSpPr/>
            <p:nvPr/>
          </p:nvSpPr>
          <p:spPr>
            <a:xfrm>
              <a:off x="3679100" y="610374"/>
              <a:ext cx="2808312" cy="43200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zh-CN" altLang="en-US" sz="3200" b="1" kern="0" dirty="0" smtClean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画  图  法</a:t>
              </a:r>
              <a:endParaRPr lang="zh-CN" altLang="en-US" sz="32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3347864" y="2427735"/>
            <a:ext cx="2592288" cy="216025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prstClr val="white"/>
              </a:solidFill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3347864" y="2643758"/>
            <a:ext cx="324036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3347864" y="2427734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3995936" y="2427734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4644008" y="2427734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5292080" y="2427734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5940152" y="2427734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6588224" y="2427734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左大括号 80"/>
          <p:cNvSpPr/>
          <p:nvPr/>
        </p:nvSpPr>
        <p:spPr>
          <a:xfrm rot="16200000">
            <a:off x="4788026" y="1635647"/>
            <a:ext cx="360040" cy="3240360"/>
          </a:xfrm>
          <a:prstGeom prst="leftBrace">
            <a:avLst>
              <a:gd name="adj1" fmla="val 105832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prstClr val="black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5940153" y="2715768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190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300196" y="2787774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（个）</a:t>
            </a:r>
            <a:endParaRPr lang="zh-CN" altLang="en-US" sz="2000" b="1" dirty="0">
              <a:solidFill>
                <a:prstClr val="black"/>
              </a:solidFill>
            </a:endParaRPr>
          </a:p>
        </p:txBody>
      </p:sp>
      <p:sp>
        <p:nvSpPr>
          <p:cNvPr id="102" name="左大括号 101"/>
          <p:cNvSpPr/>
          <p:nvPr/>
        </p:nvSpPr>
        <p:spPr>
          <a:xfrm rot="5400000">
            <a:off x="4463990" y="951570"/>
            <a:ext cx="360040" cy="2592288"/>
          </a:xfrm>
          <a:prstGeom prst="leftBrace">
            <a:avLst>
              <a:gd name="adj1" fmla="val 105832"/>
              <a:gd name="adj2" fmla="val 72591"/>
            </a:avLst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prstClr val="black"/>
              </a:solidFill>
            </a:endParaRPr>
          </a:p>
        </p:txBody>
      </p:sp>
      <p:sp>
        <p:nvSpPr>
          <p:cNvPr id="104" name="左大括号 103"/>
          <p:cNvSpPr/>
          <p:nvPr/>
        </p:nvSpPr>
        <p:spPr>
          <a:xfrm rot="16200000">
            <a:off x="6156176" y="2427735"/>
            <a:ext cx="216024" cy="648072"/>
          </a:xfrm>
          <a:prstGeom prst="leftBrace">
            <a:avLst>
              <a:gd name="adj1" fmla="val 105832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prstClr val="black"/>
              </a:solidFill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4283968" y="3291832"/>
            <a:ext cx="1577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单位“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87824" y="1347614"/>
            <a:ext cx="1255300" cy="829473"/>
            <a:chOff x="4139952" y="1382237"/>
            <a:chExt cx="1255300" cy="829473"/>
          </a:xfrm>
        </p:grpSpPr>
        <p:sp>
          <p:nvSpPr>
            <p:cNvPr id="110" name="矩形 109"/>
            <p:cNvSpPr/>
            <p:nvPr/>
          </p:nvSpPr>
          <p:spPr>
            <a:xfrm>
              <a:off x="4139952" y="1563638"/>
              <a:ext cx="9589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已完成</a:t>
              </a:r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932040" y="1382237"/>
              <a:ext cx="463212" cy="829473"/>
            </a:xfrm>
            <a:prstGeom prst="rect">
              <a:avLst/>
            </a:prstGeom>
          </p:spPr>
        </p:pic>
      </p:grpSp>
      <p:sp>
        <p:nvSpPr>
          <p:cNvPr id="44" name="左大括号 43"/>
          <p:cNvSpPr/>
          <p:nvPr/>
        </p:nvSpPr>
        <p:spPr>
          <a:xfrm rot="5400000">
            <a:off x="6084170" y="1923678"/>
            <a:ext cx="360040" cy="648072"/>
          </a:xfrm>
          <a:prstGeom prst="leftBrace">
            <a:avLst>
              <a:gd name="adj1" fmla="val 105832"/>
              <a:gd name="adj2" fmla="val 50000"/>
            </a:avLst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prstClr val="black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716016" y="1563638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190</a:t>
            </a:r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占单位</a:t>
            </a:r>
            <a:r>
              <a:rPr lang="en-US" altLang="zh-CN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的几分之几呢？</a:t>
            </a:r>
            <a:endParaRPr lang="zh-CN" altLang="en-US" sz="2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043608" y="2283720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计划生产的辆数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558122" y="3651868"/>
            <a:ext cx="1733958" cy="864096"/>
            <a:chOff x="3558122" y="3651870"/>
            <a:chExt cx="1733958" cy="864096"/>
          </a:xfrm>
        </p:grpSpPr>
        <p:grpSp>
          <p:nvGrpSpPr>
            <p:cNvPr id="47" name="组合 46"/>
            <p:cNvGrpSpPr/>
            <p:nvPr/>
          </p:nvGrpSpPr>
          <p:grpSpPr>
            <a:xfrm>
              <a:off x="3558122" y="3677910"/>
              <a:ext cx="1728192" cy="811252"/>
              <a:chOff x="6804248" y="1995686"/>
              <a:chExt cx="1728192" cy="811252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7308304" y="1995686"/>
                <a:ext cx="365806" cy="811252"/>
                <a:chOff x="1115616" y="957957"/>
                <a:chExt cx="365806" cy="811252"/>
              </a:xfrm>
            </p:grpSpPr>
            <p:sp>
              <p:nvSpPr>
                <p:cNvPr id="50" name="矩形 49"/>
                <p:cNvSpPr/>
                <p:nvPr/>
              </p:nvSpPr>
              <p:spPr>
                <a:xfrm>
                  <a:off x="1115616" y="1245989"/>
                  <a:ext cx="36580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0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5</a:t>
                  </a:r>
                  <a:endParaRPr lang="zh-CN" altLang="en-US" sz="1600" b="1" dirty="0"/>
                </a:p>
              </p:txBody>
            </p:sp>
            <p:cxnSp>
              <p:nvCxnSpPr>
                <p:cNvPr id="51" name="直接连接符 50"/>
                <p:cNvCxnSpPr/>
                <p:nvPr/>
              </p:nvCxnSpPr>
              <p:spPr>
                <a:xfrm>
                  <a:off x="1115616" y="1347614"/>
                  <a:ext cx="2880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矩形 51"/>
                <p:cNvSpPr/>
                <p:nvPr/>
              </p:nvSpPr>
              <p:spPr>
                <a:xfrm>
                  <a:off x="1115616" y="957957"/>
                  <a:ext cx="36580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0" dirty="0" smtClean="0">
                      <a:latin typeface="楷体" panose="02010609060101010101" pitchFamily="49" charset="-122"/>
                      <a:ea typeface="楷体" panose="02010609060101010101" pitchFamily="49" charset="-122"/>
                    </a:rPr>
                    <a:t>4</a:t>
                  </a:r>
                  <a:endParaRPr lang="zh-CN" altLang="en-US" sz="1600" b="1" dirty="0"/>
                </a:p>
              </p:txBody>
            </p:sp>
          </p:grpSp>
          <p:sp>
            <p:nvSpPr>
              <p:cNvPr id="49" name="矩形 48"/>
              <p:cNvSpPr/>
              <p:nvPr/>
            </p:nvSpPr>
            <p:spPr>
              <a:xfrm>
                <a:off x="6804248" y="2139702"/>
                <a:ext cx="172819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kern="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1-   =</a:t>
                </a:r>
                <a:endParaRPr lang="zh-CN" altLang="en-US" sz="1600" b="1" dirty="0"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4926274" y="3651870"/>
              <a:ext cx="365806" cy="864096"/>
              <a:chOff x="1115616" y="905113"/>
              <a:chExt cx="365806" cy="864096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1115616" y="1245989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sz="16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55" name="直接连接符 54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矩形 55"/>
              <p:cNvSpPr/>
              <p:nvPr/>
            </p:nvSpPr>
            <p:spPr>
              <a:xfrm>
                <a:off x="1115616" y="905113"/>
                <a:ext cx="3658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kern="0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sz="1600" b="1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58" name="图片 57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9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9" grpId="0" animBg="1"/>
      <p:bldP spid="81" grpId="0" animBg="1"/>
      <p:bldP spid="82" grpId="0"/>
      <p:bldP spid="83" grpId="0"/>
      <p:bldP spid="102" grpId="0" animBg="1"/>
      <p:bldP spid="104" grpId="0" animBg="1"/>
      <p:bldP spid="109" grpId="0"/>
      <p:bldP spid="109" grpId="1"/>
      <p:bldP spid="44" grpId="0" animBg="1"/>
      <p:bldP spid="44" grpId="1" animBg="1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536" y="1635646"/>
            <a:ext cx="4464496" cy="2448272"/>
            <a:chOff x="251521" y="1707654"/>
            <a:chExt cx="4176464" cy="2232248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51521" y="1707654"/>
              <a:ext cx="4176464" cy="2131548"/>
            </a:xfrm>
            <a:prstGeom prst="rect">
              <a:avLst/>
            </a:prstGeom>
          </p:spPr>
        </p:pic>
        <p:sp>
          <p:nvSpPr>
            <p:cNvPr id="41" name="圆角矩形 40"/>
            <p:cNvSpPr/>
            <p:nvPr/>
          </p:nvSpPr>
          <p:spPr>
            <a:xfrm>
              <a:off x="323528" y="1707654"/>
              <a:ext cx="4104456" cy="2232248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矩形 42"/>
          <p:cNvSpPr/>
          <p:nvPr/>
        </p:nvSpPr>
        <p:spPr>
          <a:xfrm>
            <a:off x="2411760" y="339504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从线段图中找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数量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关系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60032" y="879562"/>
            <a:ext cx="1908212" cy="19082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48264" y="1641170"/>
            <a:ext cx="1872208" cy="1866685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6660232" y="2355727"/>
            <a:ext cx="216024" cy="72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 rot="19727908">
            <a:off x="6705425" y="3036957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=</a:t>
            </a:r>
            <a:endParaRPr lang="zh-CN" altLang="en-US" sz="4800" b="1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955850" y="2859784"/>
            <a:ext cx="1920406" cy="1926503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7" name="图片 16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8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2411760" y="339504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从线段图中找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数量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关系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6016" y="843558"/>
            <a:ext cx="1872208" cy="187220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 rot="19727908">
            <a:off x="6561409" y="3036957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prstClr val="black"/>
                </a:solidFill>
              </a:rPr>
              <a:t>=</a:t>
            </a:r>
            <a:endParaRPr lang="zh-CN" altLang="en-US" sz="4800" b="1" dirty="0">
              <a:solidFill>
                <a:prstClr val="black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83842" y="2931792"/>
            <a:ext cx="1920406" cy="1926503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7030089" y="1779663"/>
            <a:ext cx="1790385" cy="1789984"/>
            <a:chOff x="4211960" y="1923678"/>
            <a:chExt cx="1790385" cy="1789984"/>
          </a:xfrm>
        </p:grpSpPr>
        <p:grpSp>
          <p:nvGrpSpPr>
            <p:cNvPr id="17" name="组合 16"/>
            <p:cNvGrpSpPr/>
            <p:nvPr/>
          </p:nvGrpSpPr>
          <p:grpSpPr>
            <a:xfrm>
              <a:off x="4211960" y="1923678"/>
              <a:ext cx="1790385" cy="1789984"/>
              <a:chOff x="6012485" y="1170407"/>
              <a:chExt cx="1487948" cy="1487615"/>
            </a:xfrm>
          </p:grpSpPr>
          <p:sp>
            <p:nvSpPr>
              <p:cNvPr id="19" name="Freeform 6"/>
              <p:cNvSpPr/>
              <p:nvPr/>
            </p:nvSpPr>
            <p:spPr bwMode="auto">
              <a:xfrm>
                <a:off x="6012485" y="1170407"/>
                <a:ext cx="1487948" cy="1487615"/>
              </a:xfrm>
              <a:custGeom>
                <a:avLst/>
                <a:gdLst>
                  <a:gd name="T0" fmla="*/ 441 w 637"/>
                  <a:gd name="T1" fmla="*/ 550 h 638"/>
                  <a:gd name="T2" fmla="*/ 420 w 637"/>
                  <a:gd name="T3" fmla="*/ 560 h 638"/>
                  <a:gd name="T4" fmla="*/ 397 w 637"/>
                  <a:gd name="T5" fmla="*/ 568 h 638"/>
                  <a:gd name="T6" fmla="*/ 362 w 637"/>
                  <a:gd name="T7" fmla="*/ 636 h 638"/>
                  <a:gd name="T8" fmla="*/ 312 w 637"/>
                  <a:gd name="T9" fmla="*/ 579 h 638"/>
                  <a:gd name="T10" fmla="*/ 288 w 637"/>
                  <a:gd name="T11" fmla="*/ 577 h 638"/>
                  <a:gd name="T12" fmla="*/ 264 w 637"/>
                  <a:gd name="T13" fmla="*/ 573 h 638"/>
                  <a:gd name="T14" fmla="*/ 209 w 637"/>
                  <a:gd name="T15" fmla="*/ 619 h 638"/>
                  <a:gd name="T16" fmla="*/ 181 w 637"/>
                  <a:gd name="T17" fmla="*/ 608 h 638"/>
                  <a:gd name="T18" fmla="*/ 174 w 637"/>
                  <a:gd name="T19" fmla="*/ 533 h 638"/>
                  <a:gd name="T20" fmla="*/ 155 w 637"/>
                  <a:gd name="T21" fmla="*/ 519 h 638"/>
                  <a:gd name="T22" fmla="*/ 79 w 637"/>
                  <a:gd name="T23" fmla="*/ 531 h 638"/>
                  <a:gd name="T24" fmla="*/ 56 w 637"/>
                  <a:gd name="T25" fmla="*/ 502 h 638"/>
                  <a:gd name="T26" fmla="*/ 89 w 637"/>
                  <a:gd name="T27" fmla="*/ 432 h 638"/>
                  <a:gd name="T28" fmla="*/ 78 w 637"/>
                  <a:gd name="T29" fmla="*/ 410 h 638"/>
                  <a:gd name="T30" fmla="*/ 6 w 637"/>
                  <a:gd name="T31" fmla="*/ 383 h 638"/>
                  <a:gd name="T32" fmla="*/ 0 w 637"/>
                  <a:gd name="T33" fmla="*/ 346 h 638"/>
                  <a:gd name="T34" fmla="*/ 64 w 637"/>
                  <a:gd name="T35" fmla="*/ 301 h 638"/>
                  <a:gd name="T36" fmla="*/ 67 w 637"/>
                  <a:gd name="T37" fmla="*/ 276 h 638"/>
                  <a:gd name="T38" fmla="*/ 17 w 637"/>
                  <a:gd name="T39" fmla="*/ 215 h 638"/>
                  <a:gd name="T40" fmla="*/ 30 w 637"/>
                  <a:gd name="T41" fmla="*/ 182 h 638"/>
                  <a:gd name="T42" fmla="*/ 109 w 637"/>
                  <a:gd name="T43" fmla="*/ 175 h 638"/>
                  <a:gd name="T44" fmla="*/ 124 w 637"/>
                  <a:gd name="T45" fmla="*/ 155 h 638"/>
                  <a:gd name="T46" fmla="*/ 111 w 637"/>
                  <a:gd name="T47" fmla="*/ 76 h 638"/>
                  <a:gd name="T48" fmla="*/ 138 w 637"/>
                  <a:gd name="T49" fmla="*/ 55 h 638"/>
                  <a:gd name="T50" fmla="*/ 211 w 637"/>
                  <a:gd name="T51" fmla="*/ 88 h 638"/>
                  <a:gd name="T52" fmla="*/ 234 w 637"/>
                  <a:gd name="T53" fmla="*/ 79 h 638"/>
                  <a:gd name="T54" fmla="*/ 261 w 637"/>
                  <a:gd name="T55" fmla="*/ 4 h 638"/>
                  <a:gd name="T56" fmla="*/ 279 w 637"/>
                  <a:gd name="T57" fmla="*/ 1 h 638"/>
                  <a:gd name="T58" fmla="*/ 330 w 637"/>
                  <a:gd name="T59" fmla="*/ 64 h 638"/>
                  <a:gd name="T60" fmla="*/ 355 w 637"/>
                  <a:gd name="T61" fmla="*/ 66 h 638"/>
                  <a:gd name="T62" fmla="*/ 379 w 637"/>
                  <a:gd name="T63" fmla="*/ 70 h 638"/>
                  <a:gd name="T64" fmla="*/ 436 w 637"/>
                  <a:gd name="T65" fmla="*/ 21 h 638"/>
                  <a:gd name="T66" fmla="*/ 461 w 637"/>
                  <a:gd name="T67" fmla="*/ 32 h 638"/>
                  <a:gd name="T68" fmla="*/ 468 w 637"/>
                  <a:gd name="T69" fmla="*/ 110 h 638"/>
                  <a:gd name="T70" fmla="*/ 488 w 637"/>
                  <a:gd name="T71" fmla="*/ 125 h 638"/>
                  <a:gd name="T72" fmla="*/ 562 w 637"/>
                  <a:gd name="T73" fmla="*/ 112 h 638"/>
                  <a:gd name="T74" fmla="*/ 579 w 637"/>
                  <a:gd name="T75" fmla="*/ 136 h 638"/>
                  <a:gd name="T76" fmla="*/ 548 w 637"/>
                  <a:gd name="T77" fmla="*/ 201 h 638"/>
                  <a:gd name="T78" fmla="*/ 554 w 637"/>
                  <a:gd name="T79" fmla="*/ 213 h 638"/>
                  <a:gd name="T80" fmla="*/ 563 w 637"/>
                  <a:gd name="T81" fmla="*/ 235 h 638"/>
                  <a:gd name="T82" fmla="*/ 632 w 637"/>
                  <a:gd name="T83" fmla="*/ 261 h 638"/>
                  <a:gd name="T84" fmla="*/ 637 w 637"/>
                  <a:gd name="T85" fmla="*/ 301 h 638"/>
                  <a:gd name="T86" fmla="*/ 577 w 637"/>
                  <a:gd name="T87" fmla="*/ 344 h 638"/>
                  <a:gd name="T88" fmla="*/ 574 w 637"/>
                  <a:gd name="T89" fmla="*/ 367 h 638"/>
                  <a:gd name="T90" fmla="*/ 620 w 637"/>
                  <a:gd name="T91" fmla="*/ 424 h 638"/>
                  <a:gd name="T92" fmla="*/ 604 w 637"/>
                  <a:gd name="T93" fmla="*/ 462 h 638"/>
                  <a:gd name="T94" fmla="*/ 532 w 637"/>
                  <a:gd name="T95" fmla="*/ 469 h 638"/>
                  <a:gd name="T96" fmla="*/ 518 w 637"/>
                  <a:gd name="T97" fmla="*/ 488 h 638"/>
                  <a:gd name="T98" fmla="*/ 529 w 637"/>
                  <a:gd name="T99" fmla="*/ 559 h 638"/>
                  <a:gd name="T100" fmla="*/ 505 w 637"/>
                  <a:gd name="T101" fmla="*/ 579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37" h="638">
                    <a:moveTo>
                      <a:pt x="496" y="585"/>
                    </a:moveTo>
                    <a:lnTo>
                      <a:pt x="441" y="550"/>
                    </a:lnTo>
                    <a:lnTo>
                      <a:pt x="431" y="555"/>
                    </a:lnTo>
                    <a:lnTo>
                      <a:pt x="420" y="560"/>
                    </a:lnTo>
                    <a:lnTo>
                      <a:pt x="409" y="564"/>
                    </a:lnTo>
                    <a:lnTo>
                      <a:pt x="397" y="568"/>
                    </a:lnTo>
                    <a:lnTo>
                      <a:pt x="382" y="633"/>
                    </a:lnTo>
                    <a:lnTo>
                      <a:pt x="362" y="636"/>
                    </a:lnTo>
                    <a:lnTo>
                      <a:pt x="342" y="638"/>
                    </a:lnTo>
                    <a:lnTo>
                      <a:pt x="312" y="579"/>
                    </a:lnTo>
                    <a:lnTo>
                      <a:pt x="300" y="579"/>
                    </a:lnTo>
                    <a:lnTo>
                      <a:pt x="288" y="577"/>
                    </a:lnTo>
                    <a:lnTo>
                      <a:pt x="275" y="576"/>
                    </a:lnTo>
                    <a:lnTo>
                      <a:pt x="264" y="573"/>
                    </a:lnTo>
                    <a:lnTo>
                      <a:pt x="219" y="622"/>
                    </a:lnTo>
                    <a:lnTo>
                      <a:pt x="209" y="619"/>
                    </a:lnTo>
                    <a:lnTo>
                      <a:pt x="200" y="616"/>
                    </a:lnTo>
                    <a:lnTo>
                      <a:pt x="181" y="608"/>
                    </a:lnTo>
                    <a:lnTo>
                      <a:pt x="184" y="540"/>
                    </a:lnTo>
                    <a:lnTo>
                      <a:pt x="174" y="533"/>
                    </a:lnTo>
                    <a:lnTo>
                      <a:pt x="164" y="526"/>
                    </a:lnTo>
                    <a:lnTo>
                      <a:pt x="155" y="519"/>
                    </a:lnTo>
                    <a:lnTo>
                      <a:pt x="146" y="511"/>
                    </a:lnTo>
                    <a:lnTo>
                      <a:pt x="79" y="531"/>
                    </a:lnTo>
                    <a:lnTo>
                      <a:pt x="67" y="517"/>
                    </a:lnTo>
                    <a:lnTo>
                      <a:pt x="56" y="502"/>
                    </a:lnTo>
                    <a:lnTo>
                      <a:pt x="94" y="443"/>
                    </a:lnTo>
                    <a:lnTo>
                      <a:pt x="89" y="432"/>
                    </a:lnTo>
                    <a:lnTo>
                      <a:pt x="83" y="421"/>
                    </a:lnTo>
                    <a:lnTo>
                      <a:pt x="78" y="410"/>
                    </a:lnTo>
                    <a:lnTo>
                      <a:pt x="74" y="398"/>
                    </a:lnTo>
                    <a:lnTo>
                      <a:pt x="6" y="383"/>
                    </a:lnTo>
                    <a:lnTo>
                      <a:pt x="3" y="364"/>
                    </a:lnTo>
                    <a:lnTo>
                      <a:pt x="0" y="346"/>
                    </a:lnTo>
                    <a:lnTo>
                      <a:pt x="63" y="314"/>
                    </a:lnTo>
                    <a:lnTo>
                      <a:pt x="64" y="301"/>
                    </a:lnTo>
                    <a:lnTo>
                      <a:pt x="65" y="288"/>
                    </a:lnTo>
                    <a:lnTo>
                      <a:pt x="67" y="276"/>
                    </a:lnTo>
                    <a:lnTo>
                      <a:pt x="69" y="264"/>
                    </a:lnTo>
                    <a:lnTo>
                      <a:pt x="17" y="215"/>
                    </a:lnTo>
                    <a:lnTo>
                      <a:pt x="23" y="198"/>
                    </a:lnTo>
                    <a:lnTo>
                      <a:pt x="30" y="182"/>
                    </a:lnTo>
                    <a:lnTo>
                      <a:pt x="102" y="185"/>
                    </a:lnTo>
                    <a:lnTo>
                      <a:pt x="109" y="175"/>
                    </a:lnTo>
                    <a:lnTo>
                      <a:pt x="117" y="165"/>
                    </a:lnTo>
                    <a:lnTo>
                      <a:pt x="124" y="155"/>
                    </a:lnTo>
                    <a:lnTo>
                      <a:pt x="133" y="146"/>
                    </a:lnTo>
                    <a:lnTo>
                      <a:pt x="111" y="76"/>
                    </a:lnTo>
                    <a:lnTo>
                      <a:pt x="124" y="65"/>
                    </a:lnTo>
                    <a:lnTo>
                      <a:pt x="138" y="55"/>
                    </a:lnTo>
                    <a:lnTo>
                      <a:pt x="200" y="94"/>
                    </a:lnTo>
                    <a:lnTo>
                      <a:pt x="211" y="88"/>
                    </a:lnTo>
                    <a:lnTo>
                      <a:pt x="222" y="83"/>
                    </a:lnTo>
                    <a:lnTo>
                      <a:pt x="234" y="79"/>
                    </a:lnTo>
                    <a:lnTo>
                      <a:pt x="246" y="75"/>
                    </a:lnTo>
                    <a:lnTo>
                      <a:pt x="261" y="4"/>
                    </a:lnTo>
                    <a:lnTo>
                      <a:pt x="270" y="3"/>
                    </a:lnTo>
                    <a:lnTo>
                      <a:pt x="279" y="1"/>
                    </a:lnTo>
                    <a:lnTo>
                      <a:pt x="297" y="0"/>
                    </a:lnTo>
                    <a:lnTo>
                      <a:pt x="330" y="64"/>
                    </a:lnTo>
                    <a:lnTo>
                      <a:pt x="343" y="65"/>
                    </a:lnTo>
                    <a:lnTo>
                      <a:pt x="355" y="66"/>
                    </a:lnTo>
                    <a:lnTo>
                      <a:pt x="367" y="68"/>
                    </a:lnTo>
                    <a:lnTo>
                      <a:pt x="379" y="70"/>
                    </a:lnTo>
                    <a:lnTo>
                      <a:pt x="427" y="18"/>
                    </a:lnTo>
                    <a:lnTo>
                      <a:pt x="436" y="21"/>
                    </a:lnTo>
                    <a:lnTo>
                      <a:pt x="444" y="25"/>
                    </a:lnTo>
                    <a:lnTo>
                      <a:pt x="461" y="32"/>
                    </a:lnTo>
                    <a:lnTo>
                      <a:pt x="458" y="103"/>
                    </a:lnTo>
                    <a:lnTo>
                      <a:pt x="468" y="110"/>
                    </a:lnTo>
                    <a:lnTo>
                      <a:pt x="478" y="117"/>
                    </a:lnTo>
                    <a:lnTo>
                      <a:pt x="488" y="125"/>
                    </a:lnTo>
                    <a:lnTo>
                      <a:pt x="497" y="134"/>
                    </a:lnTo>
                    <a:lnTo>
                      <a:pt x="562" y="112"/>
                    </a:lnTo>
                    <a:lnTo>
                      <a:pt x="574" y="128"/>
                    </a:lnTo>
                    <a:lnTo>
                      <a:pt x="579" y="136"/>
                    </a:lnTo>
                    <a:lnTo>
                      <a:pt x="586" y="144"/>
                    </a:lnTo>
                    <a:lnTo>
                      <a:pt x="548" y="201"/>
                    </a:lnTo>
                    <a:lnTo>
                      <a:pt x="551" y="206"/>
                    </a:lnTo>
                    <a:lnTo>
                      <a:pt x="554" y="213"/>
                    </a:lnTo>
                    <a:lnTo>
                      <a:pt x="559" y="224"/>
                    </a:lnTo>
                    <a:lnTo>
                      <a:pt x="563" y="235"/>
                    </a:lnTo>
                    <a:lnTo>
                      <a:pt x="567" y="247"/>
                    </a:lnTo>
                    <a:lnTo>
                      <a:pt x="632" y="261"/>
                    </a:lnTo>
                    <a:lnTo>
                      <a:pt x="635" y="280"/>
                    </a:lnTo>
                    <a:lnTo>
                      <a:pt x="637" y="301"/>
                    </a:lnTo>
                    <a:lnTo>
                      <a:pt x="578" y="332"/>
                    </a:lnTo>
                    <a:lnTo>
                      <a:pt x="577" y="344"/>
                    </a:lnTo>
                    <a:lnTo>
                      <a:pt x="576" y="356"/>
                    </a:lnTo>
                    <a:lnTo>
                      <a:pt x="574" y="367"/>
                    </a:lnTo>
                    <a:lnTo>
                      <a:pt x="571" y="380"/>
                    </a:lnTo>
                    <a:lnTo>
                      <a:pt x="620" y="424"/>
                    </a:lnTo>
                    <a:lnTo>
                      <a:pt x="613" y="443"/>
                    </a:lnTo>
                    <a:lnTo>
                      <a:pt x="604" y="462"/>
                    </a:lnTo>
                    <a:lnTo>
                      <a:pt x="539" y="458"/>
                    </a:lnTo>
                    <a:lnTo>
                      <a:pt x="532" y="469"/>
                    </a:lnTo>
                    <a:lnTo>
                      <a:pt x="525" y="479"/>
                    </a:lnTo>
                    <a:lnTo>
                      <a:pt x="518" y="488"/>
                    </a:lnTo>
                    <a:lnTo>
                      <a:pt x="510" y="497"/>
                    </a:lnTo>
                    <a:lnTo>
                      <a:pt x="529" y="559"/>
                    </a:lnTo>
                    <a:lnTo>
                      <a:pt x="513" y="573"/>
                    </a:lnTo>
                    <a:lnTo>
                      <a:pt x="505" y="579"/>
                    </a:lnTo>
                    <a:lnTo>
                      <a:pt x="496" y="58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14300" dist="381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 dirty="0">
                  <a:solidFill>
                    <a:srgbClr val="DD013F"/>
                  </a:solidFill>
                </a:endParaRPr>
              </a:p>
            </p:txBody>
          </p:sp>
          <p:sp>
            <p:nvSpPr>
              <p:cNvPr id="21" name="Oval 7"/>
              <p:cNvSpPr>
                <a:spLocks noChangeArrowheads="1"/>
              </p:cNvSpPr>
              <p:nvPr/>
            </p:nvSpPr>
            <p:spPr bwMode="auto">
              <a:xfrm>
                <a:off x="6307671" y="1468197"/>
                <a:ext cx="897577" cy="892035"/>
              </a:xfrm>
              <a:prstGeom prst="ellipse">
                <a:avLst/>
              </a:prstGeom>
              <a:solidFill>
                <a:srgbClr val="F39E0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4355976" y="2283718"/>
              <a:ext cx="144016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kern="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剩下</a:t>
              </a:r>
              <a:endParaRPr lang="en-US" altLang="zh-CN" sz="2000" b="1" kern="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/>
              <a:r>
                <a:rPr lang="zh-CN" altLang="en-US" sz="2000" b="1" kern="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部分</a:t>
              </a:r>
              <a:r>
                <a:rPr lang="zh-CN" altLang="en-US" sz="2000" b="1" kern="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所占分率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 rot="16847491">
            <a:off x="6490024" y="2122854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prstClr val="black"/>
                </a:solidFill>
              </a:rPr>
              <a:t>×</a:t>
            </a:r>
            <a:endParaRPr lang="zh-CN" altLang="en-US" sz="4800" b="1" dirty="0">
              <a:solidFill>
                <a:prstClr val="black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95536" y="1635646"/>
            <a:ext cx="4464496" cy="2448272"/>
            <a:chOff x="251521" y="1707654"/>
            <a:chExt cx="4176464" cy="2232248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51521" y="1707654"/>
              <a:ext cx="4176464" cy="2131548"/>
            </a:xfrm>
            <a:prstGeom prst="rect">
              <a:avLst/>
            </a:prstGeom>
          </p:spPr>
        </p:pic>
        <p:sp>
          <p:nvSpPr>
            <p:cNvPr id="27" name="圆角矩形 26"/>
            <p:cNvSpPr/>
            <p:nvPr/>
          </p:nvSpPr>
          <p:spPr>
            <a:xfrm>
              <a:off x="323528" y="1707654"/>
              <a:ext cx="4104456" cy="2232248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104298">
            <a:off x="2158758" y="599650"/>
            <a:ext cx="5501463" cy="1512677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915820" y="411512"/>
            <a:ext cx="722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</a:rPr>
              <a:t>？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397403" y="3435846"/>
            <a:ext cx="4334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答：这批玩具车</a:t>
            </a:r>
            <a:r>
              <a:rPr lang="zh-CN" altLang="en-US" sz="28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altLang="zh-CN" sz="28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950</a:t>
            </a:r>
            <a:r>
              <a:rPr lang="zh-CN" altLang="en-US" sz="28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辆</a:t>
            </a:r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1600" b="1" dirty="0"/>
          </a:p>
        </p:txBody>
      </p:sp>
      <p:grpSp>
        <p:nvGrpSpPr>
          <p:cNvPr id="4" name="组合 3"/>
          <p:cNvGrpSpPr/>
          <p:nvPr/>
        </p:nvGrpSpPr>
        <p:grpSpPr>
          <a:xfrm>
            <a:off x="2267744" y="2427732"/>
            <a:ext cx="4824536" cy="811252"/>
            <a:chOff x="2051720" y="2499742"/>
            <a:chExt cx="4824536" cy="811252"/>
          </a:xfrm>
        </p:grpSpPr>
        <p:sp>
          <p:nvSpPr>
            <p:cNvPr id="49" name="文本框 48"/>
            <p:cNvSpPr txBox="1"/>
            <p:nvPr/>
          </p:nvSpPr>
          <p:spPr>
            <a:xfrm>
              <a:off x="5004048" y="2571750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950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（辆）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051720" y="2624594"/>
              <a:ext cx="2880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190 ÷        =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2987824" y="2499742"/>
              <a:ext cx="1728192" cy="811252"/>
              <a:chOff x="6372200" y="1995686"/>
              <a:chExt cx="1728192" cy="811252"/>
            </a:xfrm>
          </p:grpSpPr>
          <p:grpSp>
            <p:nvGrpSpPr>
              <p:cNvPr id="52" name="组合 51"/>
              <p:cNvGrpSpPr/>
              <p:nvPr/>
            </p:nvGrpSpPr>
            <p:grpSpPr>
              <a:xfrm>
                <a:off x="7308304" y="1995686"/>
                <a:ext cx="365806" cy="811252"/>
                <a:chOff x="1115616" y="957957"/>
                <a:chExt cx="365806" cy="811252"/>
              </a:xfrm>
            </p:grpSpPr>
            <p:sp>
              <p:nvSpPr>
                <p:cNvPr id="54" name="矩形 53"/>
                <p:cNvSpPr/>
                <p:nvPr/>
              </p:nvSpPr>
              <p:spPr>
                <a:xfrm>
                  <a:off x="1115616" y="1245989"/>
                  <a:ext cx="36580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0" dirty="0" smtClean="0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5</a:t>
                  </a:r>
                  <a:endParaRPr lang="zh-CN" altLang="en-US" sz="280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55" name="直接连接符 54"/>
                <p:cNvCxnSpPr/>
                <p:nvPr/>
              </p:nvCxnSpPr>
              <p:spPr>
                <a:xfrm>
                  <a:off x="1115616" y="1347614"/>
                  <a:ext cx="2880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矩形 55"/>
                <p:cNvSpPr/>
                <p:nvPr/>
              </p:nvSpPr>
              <p:spPr>
                <a:xfrm>
                  <a:off x="1115616" y="957957"/>
                  <a:ext cx="36580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0" dirty="0" smtClean="0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4</a:t>
                  </a:r>
                  <a:endParaRPr lang="zh-CN" altLang="en-US" sz="28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53" name="矩形 52"/>
              <p:cNvSpPr/>
              <p:nvPr/>
            </p:nvSpPr>
            <p:spPr>
              <a:xfrm>
                <a:off x="6372200" y="2139702"/>
                <a:ext cx="172819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kern="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:r>
                  <a:rPr lang="en-US" altLang="zh-CN" sz="2800" b="1" kern="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1-   </a:t>
                </a:r>
                <a:r>
                  <a:rPr lang="zh-CN" altLang="en-US" sz="2800" b="1" kern="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 </a:t>
                </a:r>
                <a:endParaRPr lang="zh-CN" altLang="en-US" sz="28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2483768" y="2139702"/>
            <a:ext cx="4692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解：设计划生产玩具车</a:t>
            </a:r>
            <a:r>
              <a:rPr lang="en-US" altLang="zh-CN" sz="2800" b="1" i="1" kern="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800" b="1" kern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辆。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627788" y="4105771"/>
            <a:ext cx="4334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答：这批玩具车有</a:t>
            </a:r>
            <a:r>
              <a:rPr lang="en-US" altLang="zh-CN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950</a:t>
            </a:r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辆。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368184" y="2427734"/>
            <a:ext cx="2088232" cy="749697"/>
            <a:chOff x="4572000" y="3075806"/>
            <a:chExt cx="2088232" cy="749697"/>
          </a:xfrm>
        </p:grpSpPr>
        <p:grpSp>
          <p:nvGrpSpPr>
            <p:cNvPr id="24" name="组合 23"/>
            <p:cNvGrpSpPr/>
            <p:nvPr/>
          </p:nvGrpSpPr>
          <p:grpSpPr>
            <a:xfrm>
              <a:off x="5220072" y="3075806"/>
              <a:ext cx="338554" cy="749697"/>
              <a:chOff x="1115616" y="957957"/>
              <a:chExt cx="338554" cy="749697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1115616" y="1245989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kern="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dirty="0"/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矩形 31"/>
              <p:cNvSpPr/>
              <p:nvPr/>
            </p:nvSpPr>
            <p:spPr>
              <a:xfrm>
                <a:off x="1115616" y="957957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kern="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4</a:t>
                </a:r>
                <a:endParaRPr lang="zh-CN" altLang="en-US" dirty="0"/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5940152" y="3219822"/>
              <a:ext cx="7200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kern="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190</a:t>
              </a:r>
              <a:endParaRPr lang="zh-CN" altLang="en-US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4572000" y="3147814"/>
              <a:ext cx="4320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i="1" kern="0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endParaRPr lang="zh-CN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860032" y="3219822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kern="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-</a:t>
              </a:r>
              <a:endParaRPr lang="zh-CN" altLang="en-US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5436096" y="3147814"/>
              <a:ext cx="4320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i="1" kern="0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endParaRPr lang="zh-CN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724128" y="3219822"/>
              <a:ext cx="3401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16256" y="3003800"/>
            <a:ext cx="1440160" cy="749697"/>
            <a:chOff x="2123728" y="915566"/>
            <a:chExt cx="1440160" cy="749697"/>
          </a:xfrm>
        </p:grpSpPr>
        <p:grpSp>
          <p:nvGrpSpPr>
            <p:cNvPr id="34" name="组合 33"/>
            <p:cNvGrpSpPr/>
            <p:nvPr/>
          </p:nvGrpSpPr>
          <p:grpSpPr>
            <a:xfrm>
              <a:off x="2123728" y="915566"/>
              <a:ext cx="338554" cy="749697"/>
              <a:chOff x="1115616" y="957957"/>
              <a:chExt cx="338554" cy="749697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115616" y="1245989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kern="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endParaRPr lang="zh-CN" altLang="en-US" dirty="0"/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>
                <a:off x="1115616" y="1347614"/>
                <a:ext cx="288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矩形 45"/>
              <p:cNvSpPr/>
              <p:nvPr/>
            </p:nvSpPr>
            <p:spPr>
              <a:xfrm>
                <a:off x="1115616" y="957957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kern="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endParaRPr lang="zh-CN" altLang="en-US" dirty="0"/>
              </a:p>
            </p:txBody>
          </p:sp>
        </p:grpSp>
        <p:sp>
          <p:nvSpPr>
            <p:cNvPr id="47" name="矩形 46"/>
            <p:cNvSpPr/>
            <p:nvPr/>
          </p:nvSpPr>
          <p:spPr>
            <a:xfrm>
              <a:off x="2843808" y="1059582"/>
              <a:ext cx="7200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kern="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190</a:t>
              </a:r>
              <a:endParaRPr lang="zh-CN" altLang="en-US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2339752" y="987574"/>
              <a:ext cx="4320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i="1" kern="0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endParaRPr lang="zh-CN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2627784" y="1059582"/>
              <a:ext cx="3401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232280" y="3579862"/>
            <a:ext cx="1224136" cy="533673"/>
            <a:chOff x="1547664" y="2283718"/>
            <a:chExt cx="1224136" cy="533673"/>
          </a:xfrm>
        </p:grpSpPr>
        <p:sp>
          <p:nvSpPr>
            <p:cNvPr id="51" name="矩形 50"/>
            <p:cNvSpPr/>
            <p:nvPr/>
          </p:nvSpPr>
          <p:spPr>
            <a:xfrm>
              <a:off x="2051720" y="2355726"/>
              <a:ext cx="7200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kern="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750</a:t>
              </a:r>
              <a:endParaRPr lang="zh-CN" altLang="en-US" dirty="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547664" y="2283718"/>
              <a:ext cx="4320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i="1" kern="0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x</a:t>
              </a:r>
              <a:endParaRPr lang="zh-CN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835696" y="2355726"/>
              <a:ext cx="3401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7" name="图片 36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9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104298">
            <a:off x="2158758" y="599650"/>
            <a:ext cx="5501463" cy="1512677"/>
          </a:xfrm>
          <a:prstGeom prst="rect">
            <a:avLst/>
          </a:prstGeom>
        </p:spPr>
      </p:pic>
      <p:sp>
        <p:nvSpPr>
          <p:cNvPr id="40" name="文本框 21"/>
          <p:cNvSpPr txBox="1"/>
          <p:nvPr/>
        </p:nvSpPr>
        <p:spPr>
          <a:xfrm>
            <a:off x="2915820" y="411512"/>
            <a:ext cx="722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</a:rPr>
              <a:t>？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4644008" y="987574"/>
            <a:ext cx="1800200" cy="43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2830718" y="3291830"/>
            <a:ext cx="3613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答：这本书</a:t>
            </a:r>
            <a:r>
              <a:rPr lang="zh-CN" altLang="en-US" sz="28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altLang="zh-CN" sz="28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294</a:t>
            </a:r>
            <a:r>
              <a:rPr lang="zh-CN" altLang="en-US" sz="2800" b="1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页</a:t>
            </a:r>
            <a:r>
              <a:rPr lang="zh-CN" altLang="en-US" sz="2800" b="1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1600" b="1" dirty="0"/>
          </a:p>
        </p:txBody>
      </p:sp>
      <p:sp>
        <p:nvSpPr>
          <p:cNvPr id="43" name="文本框 42"/>
          <p:cNvSpPr txBox="1"/>
          <p:nvPr/>
        </p:nvSpPr>
        <p:spPr>
          <a:xfrm>
            <a:off x="827584" y="846460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小玮看一本书。已经看了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168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页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还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剩    没有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看。这本书有多少页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7596336" y="813941"/>
            <a:ext cx="338554" cy="749697"/>
            <a:chOff x="1115616" y="957957"/>
            <a:chExt cx="338554" cy="749697"/>
          </a:xfrm>
        </p:grpSpPr>
        <p:sp>
          <p:nvSpPr>
            <p:cNvPr id="48" name="矩形 47"/>
            <p:cNvSpPr/>
            <p:nvPr/>
          </p:nvSpPr>
          <p:spPr>
            <a:xfrm>
              <a:off x="1115616" y="1245989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kern="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endParaRPr lang="zh-CN" altLang="en-US" dirty="0"/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1115616" y="1347614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/>
            <p:cNvSpPr/>
            <p:nvPr/>
          </p:nvSpPr>
          <p:spPr>
            <a:xfrm>
              <a:off x="1115616" y="957957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kern="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endParaRPr lang="zh-CN" altLang="en-US" dirty="0"/>
            </a:p>
          </p:txBody>
        </p:sp>
      </p:grpSp>
      <p:sp>
        <p:nvSpPr>
          <p:cNvPr id="53" name="圆角矩形 52"/>
          <p:cNvSpPr/>
          <p:nvPr/>
        </p:nvSpPr>
        <p:spPr>
          <a:xfrm>
            <a:off x="7524328" y="843558"/>
            <a:ext cx="50405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5148064" y="221171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294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（页）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411760" y="2139699"/>
            <a:ext cx="2880320" cy="811252"/>
            <a:chOff x="1835696" y="2643758"/>
            <a:chExt cx="2880320" cy="811252"/>
          </a:xfrm>
        </p:grpSpPr>
        <p:sp>
          <p:nvSpPr>
            <p:cNvPr id="56" name="文本框 55"/>
            <p:cNvSpPr txBox="1"/>
            <p:nvPr/>
          </p:nvSpPr>
          <p:spPr>
            <a:xfrm>
              <a:off x="1835696" y="2768610"/>
              <a:ext cx="2880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168 ÷       =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2699792" y="2643758"/>
              <a:ext cx="1728192" cy="811252"/>
              <a:chOff x="6516216" y="1995686"/>
              <a:chExt cx="1728192" cy="811252"/>
            </a:xfrm>
          </p:grpSpPr>
          <p:grpSp>
            <p:nvGrpSpPr>
              <p:cNvPr id="58" name="组合 57"/>
              <p:cNvGrpSpPr/>
              <p:nvPr/>
            </p:nvGrpSpPr>
            <p:grpSpPr>
              <a:xfrm>
                <a:off x="7308304" y="1995686"/>
                <a:ext cx="365806" cy="811252"/>
                <a:chOff x="1115616" y="957957"/>
                <a:chExt cx="365806" cy="811252"/>
              </a:xfrm>
            </p:grpSpPr>
            <p:sp>
              <p:nvSpPr>
                <p:cNvPr id="65" name="矩形 64"/>
                <p:cNvSpPr/>
                <p:nvPr/>
              </p:nvSpPr>
              <p:spPr>
                <a:xfrm>
                  <a:off x="1115616" y="1245989"/>
                  <a:ext cx="36580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0" dirty="0" smtClean="0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7</a:t>
                  </a:r>
                  <a:endParaRPr lang="zh-CN" altLang="en-US" sz="280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66" name="直接连接符 65"/>
                <p:cNvCxnSpPr/>
                <p:nvPr/>
              </p:nvCxnSpPr>
              <p:spPr>
                <a:xfrm>
                  <a:off x="1115616" y="1347614"/>
                  <a:ext cx="28803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矩形 66"/>
                <p:cNvSpPr/>
                <p:nvPr/>
              </p:nvSpPr>
              <p:spPr>
                <a:xfrm>
                  <a:off x="1115616" y="957957"/>
                  <a:ext cx="36580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kern="0" dirty="0" smtClean="0">
                      <a:solidFill>
                        <a:srgbClr val="FF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3</a:t>
                  </a:r>
                  <a:endParaRPr lang="zh-CN" altLang="en-US" sz="28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64" name="矩形 63"/>
              <p:cNvSpPr/>
              <p:nvPr/>
            </p:nvSpPr>
            <p:spPr>
              <a:xfrm>
                <a:off x="6516216" y="2139702"/>
                <a:ext cx="172819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 kern="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（</a:t>
                </a:r>
                <a:r>
                  <a:rPr lang="en-US" altLang="zh-CN" sz="2800" b="1" kern="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1-   </a:t>
                </a:r>
                <a:r>
                  <a:rPr lang="zh-CN" altLang="en-US" sz="2800" b="1" kern="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）</a:t>
                </a:r>
                <a:endParaRPr lang="zh-CN" altLang="en-US" sz="2800" b="1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33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5" name="图片 3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01" grpId="0"/>
      <p:bldP spid="53" grpId="0" animBg="1"/>
      <p:bldP spid="54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</Words>
  <Application>Microsoft Office PowerPoint</Application>
  <PresentationFormat>全屏显示(16:9)</PresentationFormat>
  <Paragraphs>151</Paragraphs>
  <Slides>15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Calibri</vt:lpstr>
      <vt:lpstr>华文楷体</vt:lpstr>
      <vt:lpstr>黑体</vt:lpstr>
      <vt:lpstr>楷体</vt:lpstr>
      <vt:lpstr>宋体</vt:lpstr>
      <vt:lpstr>Arial</vt:lpstr>
      <vt:lpstr>微软雅黑</vt:lpstr>
      <vt:lpstr>幼圆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4</cp:revision>
  <dcterms:created xsi:type="dcterms:W3CDTF">2017-03-17T02:28:00Z</dcterms:created>
  <dcterms:modified xsi:type="dcterms:W3CDTF">2023-01-16T17:05:14Z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73DAD008602F4C128A78A19C29ECA2D3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