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image" Target="../media/image3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70316-360A-45B0-80C9-847678783A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94706-10B0-4A85-A35B-3D3464B4B6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94706-10B0-4A85-A35B-3D3464B4B61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628775"/>
            <a:ext cx="7772400" cy="1035050"/>
          </a:xfrm>
        </p:spPr>
        <p:txBody>
          <a:bodyPr/>
          <a:lstStyle>
            <a:lvl1pPr algn="r">
              <a:defRPr sz="4000">
                <a:solidFill>
                  <a:srgbClr val="336699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8538" y="2781300"/>
            <a:ext cx="6400800" cy="1055688"/>
          </a:xfrm>
        </p:spPr>
        <p:txBody>
          <a:bodyPr/>
          <a:lstStyle>
            <a:lvl1pPr marL="0" indent="0" algn="r">
              <a:buFontTx/>
              <a:buNone/>
              <a:defRPr sz="3000">
                <a:solidFill>
                  <a:srgbClr val="336699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E57893-FA7F-4E44-ACDA-4FF02FF2654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1D3ED91-205B-45CC-B3EE-1A527049592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D8001-DB4D-422A-849F-51FFA21EA00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7724-8681-40B2-9C87-D6F3D3ED6F7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ED20-D976-48AA-8902-7A84F972DA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C983-E498-4D18-96FE-EEEEE58ED6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39F9FC-D4B3-4B12-AF45-B4C79F099F13}" type="datetimeFigureOut">
              <a:rPr lang="zh-CN" altLang="en-US"/>
              <a:t>2023-01-17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D36361-A9BE-4612-902E-DA1B4712F62D}" type="slidenum">
              <a:rPr lang="zh-CN" altLang="en-US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54D03-5887-4217-A752-8E15259FD6F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34540-D4B3-43A8-9C4A-07E45E02C3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3016-53B4-42F7-AB62-D7BBB145580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496E-5139-4CB6-8B61-7B2079603E0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2F8BC-D2D4-4F67-99D5-C742B43164D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3F2AA-FFF6-44AE-8D8B-AB6F051E14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69B8-66C6-4BFB-BCC7-2A36F8B86CD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FF34F-9D2E-4967-8D80-25CD104B37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15F9-8115-4234-AF97-D872C56637A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BBD35-D3E5-4133-863B-87EC53C660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3850-7971-412C-816D-B7DEB45FA2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48C6-EEFC-4E6F-8C5D-793C99593A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DD6E-6595-4AD8-BBBE-18BD8474D48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6B1D-5B73-42C9-A3CC-AEFC9E53DE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23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65B220C-0406-4B9F-8D2E-BD8DB030A1D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717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17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445E87-761A-4ED3-A61B-CA58A5D9FE6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BBCFF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5B3D7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NULL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NULL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NULL" TargetMode="External"/><Relationship Id="rId5" Type="http://schemas.openxmlformats.org/officeDocument/2006/relationships/image" Target="../media/image33.png"/><Relationship Id="rId4" Type="http://schemas.openxmlformats.org/officeDocument/2006/relationships/image" Target="../media/image31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NULL" TargetMode="External"/><Relationship Id="rId5" Type="http://schemas.openxmlformats.org/officeDocument/2006/relationships/image" Target="../media/image36.png"/><Relationship Id="rId4" Type="http://schemas.openxmlformats.org/officeDocument/2006/relationships/image" Target="../media/image3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NULL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2.bin"/><Relationship Id="rId4" Type="http://schemas.openxmlformats.org/officeDocument/2006/relationships/image" Target="NUL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NUL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1.emf"/><Relationship Id="rId10" Type="http://schemas.openxmlformats.org/officeDocument/2006/relationships/image" Target="../media/image12.e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5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5.emf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NULL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NULL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21.emf"/><Relationship Id="rId9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124200" y="2060259"/>
            <a:ext cx="480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en-US" sz="4400" b="1" dirty="0" smtClean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  <a:cs typeface="Arial" panose="020B0604020202020204" pitchFamily="34" charset="0"/>
              </a:rPr>
              <a:t>相似三角形的判定</a:t>
            </a:r>
            <a:r>
              <a:rPr lang="en-US" altLang="en-US" sz="4400" b="1" dirty="0">
                <a:solidFill>
                  <a:srgbClr val="000000"/>
                </a:solidFill>
                <a:latin typeface="汉仪大宋简" pitchFamily="49" charset="-122"/>
                <a:ea typeface="汉仪大宋简" pitchFamily="49" charset="-122"/>
                <a:cs typeface="Arial" panose="020B0604020202020204" pitchFamily="34" charset="0"/>
              </a:rPr>
              <a:t>(二)</a:t>
            </a:r>
            <a:endParaRPr lang="en-US" altLang="zh-CN" sz="4400" b="1" dirty="0">
              <a:solidFill>
                <a:srgbClr val="000000"/>
              </a:solidFill>
              <a:latin typeface="汉仪大宋简" pitchFamily="49" charset="-122"/>
              <a:ea typeface="汉仪大宋简" pitchFamily="49" charset="-122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84920" y="554349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57200" y="1066800"/>
          <a:ext cx="8351838" cy="698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5" name="文档" r:id="rId3" imgW="8512175" imgH="7113270" progId="Word.Document.8">
                  <p:embed/>
                </p:oleObj>
              </mc:Choice>
              <mc:Fallback>
                <p:oleObj name="文档" r:id="rId3" imgW="8512175" imgH="71132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351838" cy="698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177" descr="C:/Users/Administrator/Desktop/九数冀教版/S84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4267200" y="1828800"/>
            <a:ext cx="1219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178" descr="C:/Users/Administrator/Desktop/九数冀教版/S85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5715000" y="4419600"/>
            <a:ext cx="18288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905000" y="1752600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altLang="zh-CN" sz="2400" dirty="0"/>
              <a:t> 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3505200" y="4724400"/>
            <a:ext cx="220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381000" y="914400"/>
          <a:ext cx="8118475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文档" r:id="rId3" imgW="8307070" imgH="4742180" progId="Word.Document.8">
                  <p:embed/>
                </p:oleObj>
              </mc:Choice>
              <mc:Fallback>
                <p:oleObj name="文档" r:id="rId3" imgW="8307070" imgH="47421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8118475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939" name="Picture 179" descr="C:/Users/Administrator/Desktop/九数冀教版/S86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352800" y="2133600"/>
            <a:ext cx="137160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6725" y="3768725"/>
          <a:ext cx="7499350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文档" r:id="rId7" imgW="7561580" imgH="1582420" progId="Word.Document.8">
                  <p:embed/>
                </p:oleObj>
              </mc:Choice>
              <mc:Fallback>
                <p:oleObj name="文档" r:id="rId7" imgW="7561580" imgH="15824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768725"/>
                        <a:ext cx="7499350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1000" y="990600"/>
          <a:ext cx="8259763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文档" r:id="rId3" imgW="8358505" imgH="1573530" progId="Word.Document.8">
                  <p:embed/>
                </p:oleObj>
              </mc:Choice>
              <mc:Fallback>
                <p:oleObj name="文档" r:id="rId3" imgW="8358505" imgH="15735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259763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63" name="Picture 180" descr="C:/Users/Administrator/Desktop/九数冀教版/S87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6934200" y="1524000"/>
            <a:ext cx="1676400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990600" y="2286000"/>
          <a:ext cx="5141913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文档" r:id="rId7" imgW="5189855" imgH="2756535" progId="Word.Document.8">
                  <p:embed/>
                </p:oleObj>
              </mc:Choice>
              <mc:Fallback>
                <p:oleObj name="文档" r:id="rId7" imgW="5189855" imgH="275653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5141913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406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sz="180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81000" y="914400"/>
          <a:ext cx="8331200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Document" r:id="rId3" imgW="8464550" imgH="3569335" progId="Word.Document.8">
                  <p:embed/>
                </p:oleObj>
              </mc:Choice>
              <mc:Fallback>
                <p:oleObj name="Document" r:id="rId3" imgW="8464550" imgH="3569335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14400"/>
                        <a:ext cx="8331200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Picture 181" descr="C:/Users/Administrator/Desktop/九数冀教版/S88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886200" y="2590800"/>
            <a:ext cx="19050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447675" y="4013200"/>
          <a:ext cx="7548563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Document" r:id="rId7" imgW="7665720" imgH="3569335" progId="Word.Document.8">
                  <p:embed/>
                </p:oleObj>
              </mc:Choice>
              <mc:Fallback>
                <p:oleObj name="Document" r:id="rId7" imgW="7665720" imgH="3569335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4013200"/>
                        <a:ext cx="7548563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1662113"/>
            <a:ext cx="8686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两边对应成比例且夹角相等的两个三角形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，可以类比全等三角形中的</a:t>
            </a:r>
            <a:r>
              <a:rPr lang="zh-CN" altLang="en-US" sz="2400" dirty="0">
                <a:latin typeface="Courier New" panose="02070309020205020404"/>
                <a:cs typeface="Times New Roman" panose="02020603050405020304" pitchFamily="18" charset="0"/>
              </a:rPr>
              <a:t>“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SAS</a:t>
            </a:r>
            <a:r>
              <a:rPr lang="en-US" altLang="zh-CN" sz="2400" dirty="0">
                <a:latin typeface="Courier New" panose="02070309020205020404"/>
                <a:cs typeface="Times New Roman" panose="02020603050405020304" pitchFamily="18" charset="0"/>
              </a:rPr>
              <a:t>”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来理解这个判定方法，这个定理的两个条件分别涉及角和边，缺一不可，并且这个角必须是成比例的两边的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角．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172200" y="1752600"/>
            <a:ext cx="877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r>
              <a:rPr lang="zh-CN" altLang="en-US" sz="2400"/>
              <a:t>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43000" y="3429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夹</a:t>
            </a:r>
            <a:r>
              <a:rPr lang="zh-CN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228600" y="1066800"/>
            <a:ext cx="8686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如图，四边形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的对角线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，且将这个四边形分成</a:t>
            </a:r>
            <a:r>
              <a:rPr lang="zh-CN" altLang="en-US" sz="2400" dirty="0">
                <a:cs typeface="Times New Roman" panose="02020603050405020304" pitchFamily="18" charset="0"/>
              </a:rPr>
              <a:t>①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400" dirty="0">
                <a:cs typeface="Times New Roman" panose="02020603050405020304" pitchFamily="18" charset="0"/>
              </a:rPr>
              <a:t>②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400" dirty="0">
                <a:cs typeface="Times New Roman" panose="02020603050405020304" pitchFamily="18" charset="0"/>
              </a:rPr>
              <a:t>③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en-US" sz="2400" dirty="0">
                <a:cs typeface="Times New Roman" panose="02020603050405020304" pitchFamily="18" charset="0"/>
              </a:rPr>
              <a:t>④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四个三角形．若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2400" dirty="0"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en-US" altLang="zh-CN" sz="2400" dirty="0">
                <a:cs typeface="Times New Roman" panose="02020603050405020304" pitchFamily="18" charset="0"/>
              </a:rPr>
              <a:t>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，则下列结论中一定正确的是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dirty="0">
                <a:cs typeface="Times New Roman" panose="02020603050405020304" pitchFamily="18" charset="0"/>
              </a:rPr>
              <a:t>①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dirty="0">
                <a:cs typeface="Times New Roman" panose="02020603050405020304" pitchFamily="18" charset="0"/>
              </a:rPr>
              <a:t>②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　　　　　</a:t>
            </a: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dirty="0">
                <a:cs typeface="Times New Roman" panose="02020603050405020304" pitchFamily="18" charset="0"/>
              </a:rPr>
              <a:t>①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dirty="0">
                <a:cs typeface="Times New Roman" panose="02020603050405020304" pitchFamily="18" charset="0"/>
              </a:rPr>
              <a:t>③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endParaRPr lang="zh-CN" altLang="en-US" sz="2400" dirty="0"/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dirty="0">
                <a:cs typeface="Times New Roman" panose="02020603050405020304" pitchFamily="18" charset="0"/>
              </a:rPr>
              <a:t>①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dirty="0">
                <a:cs typeface="Times New Roman" panose="02020603050405020304" pitchFamily="18" charset="0"/>
              </a:rPr>
              <a:t>④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                   </a:t>
            </a:r>
          </a:p>
          <a:p>
            <a:pPr indent="254000" eaLnBrk="0" hangingPunct="0"/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zh-CN" altLang="en-US" sz="2400" dirty="0">
                <a:cs typeface="Times New Roman" panose="02020603050405020304" pitchFamily="18" charset="0"/>
              </a:rPr>
              <a:t>②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400" dirty="0">
                <a:cs typeface="Times New Roman" panose="02020603050405020304" pitchFamily="18" charset="0"/>
              </a:rPr>
              <a:t>④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</a:t>
            </a:r>
            <a:endParaRPr lang="zh-CN" altLang="en-US" sz="2400" dirty="0"/>
          </a:p>
          <a:p>
            <a:pPr indent="254000" eaLnBrk="0" hangingPunct="0"/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如图，已知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，则下列四个三角形中与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相似的是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1747" name="Picture 166" descr="C:/Users/Administrator/Desktop/九数冀教版/S73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2057400" y="5181600"/>
            <a:ext cx="4876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65" descr="C:/Users/Administrator/Desktop/九数冀教版/S72.TIF"/>
          <p:cNvPicPr>
            <a:picLocks noChangeAspect="1" noChangeArrowheads="1"/>
          </p:cNvPicPr>
          <p:nvPr/>
        </p:nvPicPr>
        <p:blipFill>
          <a:blip r:embed="rId4" r:link="rId3" cstate="email"/>
          <a:srcRect/>
          <a:stretch>
            <a:fillRect/>
          </a:stretch>
        </p:blipFill>
        <p:spPr bwMode="auto">
          <a:xfrm>
            <a:off x="6553200" y="2057400"/>
            <a:ext cx="23622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638800" y="18288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447800" y="43434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57200" y="1066800"/>
          <a:ext cx="8128000" cy="537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文档" r:id="rId3" imgW="8381365" imgH="5528945" progId="Word.Document.8">
                  <p:embed/>
                </p:oleObj>
              </mc:Choice>
              <mc:Fallback>
                <p:oleObj name="文档" r:id="rId3" imgW="8381365" imgH="552894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128000" cy="537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1" name="Picture 167" descr="C:/Users/Administrator/Desktop/九数冀教版/S75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733800" y="5105400"/>
            <a:ext cx="22098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248400" y="10668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/>
              <a:t> 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257800" y="4419600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ACD</a:t>
            </a:r>
            <a:r>
              <a:rPr lang="en-US" altLang="zh-CN" sz="2400" dirty="0"/>
              <a:t> 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629400" y="4419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BCA</a:t>
            </a:r>
            <a:r>
              <a:rPr lang="en-US" altLang="zh-CN" sz="2400" dirty="0"/>
              <a:t> 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905000" y="5181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52400" y="812830"/>
            <a:ext cx="8839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5400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400" dirty="0">
                <a:cs typeface="Times New Roman" panose="02020603050405020304" pitchFamily="18" charset="0"/>
              </a:rPr>
              <a:t>∠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，在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填上一个合适的条件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，能使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 dirty="0">
                <a:cs typeface="Times New Roman" panose="02020603050405020304" pitchFamily="18" charset="0"/>
              </a:rPr>
              <a:t>∽△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DEF.</a:t>
            </a:r>
            <a:endParaRPr lang="en-US" altLang="zh-CN" sz="2400" dirty="0"/>
          </a:p>
          <a:p>
            <a:pPr indent="254000" eaLnBrk="0" hangingPunct="0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，且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400" dirty="0">
                <a:cs typeface="Times New Roman" panose="02020603050405020304" pitchFamily="18" charset="0"/>
              </a:rPr>
              <a:t>∽△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；当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endParaRPr lang="zh-CN" altLang="en-US" sz="2400" dirty="0"/>
          </a:p>
          <a:p>
            <a:pPr indent="254000"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  <a:r>
              <a:rPr lang="zh-CN" altLang="en-US" sz="2400" dirty="0">
                <a:cs typeface="Times New Roman" panose="02020603050405020304" pitchFamily="18" charset="0"/>
              </a:rPr>
              <a:t>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altLang="zh-CN" sz="2400" dirty="0">
                <a:cs typeface="Times New Roman" panose="02020603050405020304" pitchFamily="18" charset="0"/>
              </a:rPr>
              <a:t>∽△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DOB.</a:t>
            </a:r>
          </a:p>
        </p:txBody>
      </p:sp>
      <p:pic>
        <p:nvPicPr>
          <p:cNvPr id="33795" name="Picture 168" descr="C:/Users/Administrator/Desktop/九数冀教版/S76.TIF"/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 bwMode="auto">
          <a:xfrm>
            <a:off x="2362200" y="5562600"/>
            <a:ext cx="2590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124200" y="2057400"/>
            <a:ext cx="1711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40°</a:t>
            </a:r>
            <a:r>
              <a:rPr lang="en-US" altLang="zh-CN" sz="2400" dirty="0"/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33600" y="4191000"/>
            <a:ext cx="573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914400" y="4572000"/>
          <a:ext cx="609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文档" r:id="rId5" imgW="626745" imgH="788670" progId="Word.Document.8">
                  <p:embed/>
                </p:oleObj>
              </mc:Choice>
              <mc:Fallback>
                <p:oleObj name="文档" r:id="rId5" imgW="626745" imgH="7886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0"/>
                        <a:ext cx="6096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04800" y="1066800"/>
          <a:ext cx="8016875" cy="498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文档" r:id="rId4" imgW="8256905" imgH="5130800" progId="Word.Document.8">
                  <p:embed/>
                </p:oleObj>
              </mc:Choice>
              <mc:Fallback>
                <p:oleObj name="文档" r:id="rId4" imgW="8256905" imgH="5130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066800"/>
                        <a:ext cx="8016875" cy="498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819" name="Picture 169" descr="C:/Users/Administrator/Desktop/九数冀教版/S77.TIF"/>
          <p:cNvPicPr>
            <a:picLocks noChangeAspect="1" noChangeArrowheads="1"/>
          </p:cNvPicPr>
          <p:nvPr/>
        </p:nvPicPr>
        <p:blipFill>
          <a:blip r:embed="rId6" r:link="rId7" cstate="email"/>
          <a:srcRect/>
          <a:stretch>
            <a:fillRect/>
          </a:stretch>
        </p:blipFill>
        <p:spPr bwMode="auto">
          <a:xfrm>
            <a:off x="2819400" y="2286000"/>
            <a:ext cx="24384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170" descr="C:/Users/Administrator/Desktop/九数冀教版/S78.TIF"/>
          <p:cNvPicPr>
            <a:picLocks noChangeAspect="1" noChangeArrowheads="1"/>
          </p:cNvPicPr>
          <p:nvPr/>
        </p:nvPicPr>
        <p:blipFill>
          <a:blip r:embed="rId8" r:link="rId7" cstate="email"/>
          <a:srcRect/>
          <a:stretch>
            <a:fillRect/>
          </a:stretch>
        </p:blipFill>
        <p:spPr bwMode="auto">
          <a:xfrm>
            <a:off x="4343400" y="4800600"/>
            <a:ext cx="18288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86400" y="16764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∶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685800" y="4572000"/>
          <a:ext cx="9763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文档" r:id="rId9" imgW="996315" imgH="394970" progId="Word.Document.8">
                  <p:embed/>
                </p:oleObj>
              </mc:Choice>
              <mc:Fallback>
                <p:oleObj name="文档" r:id="rId9" imgW="996315" imgH="39497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976313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04800" y="990600"/>
          <a:ext cx="8331200" cy="370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文档" r:id="rId3" imgW="8527415" imgH="3771265" progId="Word.Document.8">
                  <p:embed/>
                </p:oleObj>
              </mc:Choice>
              <mc:Fallback>
                <p:oleObj name="文档" r:id="rId3" imgW="8527415" imgH="377126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990600"/>
                        <a:ext cx="8331200" cy="370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843" name="Picture 172" descr="C:/Users/Administrator/Desktop/九数冀教版/S80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5257800" y="3810000"/>
            <a:ext cx="23622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171" descr="C:/Users/Administrator/Desktop/九数冀教版/S79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3429000" y="1905000"/>
            <a:ext cx="18288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752600" y="1066800"/>
          <a:ext cx="447675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name="文档" r:id="rId8" imgW="461645" imgH="788670" progId="Word.Document.8">
                  <p:embed/>
                </p:oleObj>
              </mc:Choice>
              <mc:Fallback>
                <p:oleObj name="文档" r:id="rId8" imgW="461645" imgH="7886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066800"/>
                        <a:ext cx="447675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324600" y="1295400"/>
            <a:ext cx="87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r>
              <a:rPr lang="en-US" altLang="zh-CN" sz="2400" dirty="0"/>
              <a:t> 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33400" y="4572000"/>
            <a:ext cx="514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∽△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40.5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98°</a:t>
            </a:r>
            <a:r>
              <a:rPr lang="en-US" altLang="zh-CN" sz="24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457200" y="842963"/>
          <a:ext cx="8289925" cy="768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Document" r:id="rId3" imgW="8580120" imgH="7926070" progId="Word.Document.8">
                  <p:embed/>
                </p:oleObj>
              </mc:Choice>
              <mc:Fallback>
                <p:oleObj name="Document" r:id="rId3" imgW="8580120" imgH="792607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42963"/>
                        <a:ext cx="8289925" cy="768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173" descr="C:/Users/Administrator/Desktop/九数冀教版/S81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505200" y="4876800"/>
            <a:ext cx="18288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81000" y="990600"/>
          <a:ext cx="83312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文档" r:id="rId3" imgW="8493760" imgH="5130800" progId="Word.Document.8">
                  <p:embed/>
                </p:oleObj>
              </mc:Choice>
              <mc:Fallback>
                <p:oleObj name="文档" r:id="rId3" imgW="8493760" imgH="5130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83312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1" name="Picture 175" descr="C:/Users/Administrator/Desktop/九数冀教版/S82.TIF"/>
          <p:cNvPicPr>
            <a:picLocks noChangeAspect="1" noChangeArrowheads="1"/>
          </p:cNvPicPr>
          <p:nvPr/>
        </p:nvPicPr>
        <p:blipFill>
          <a:blip r:embed="rId5" r:link="rId6" cstate="email"/>
          <a:srcRect/>
          <a:stretch>
            <a:fillRect/>
          </a:stretch>
        </p:blipFill>
        <p:spPr bwMode="auto">
          <a:xfrm>
            <a:off x="3429000" y="1981200"/>
            <a:ext cx="21336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176" descr="C:/Users/Administrator/Desktop/九数冀教版/S83.TIF"/>
          <p:cNvPicPr>
            <a:picLocks noChangeAspect="1" noChangeArrowheads="1"/>
          </p:cNvPicPr>
          <p:nvPr/>
        </p:nvPicPr>
        <p:blipFill>
          <a:blip r:embed="rId7" r:link="rId6" cstate="email"/>
          <a:srcRect/>
          <a:stretch>
            <a:fillRect/>
          </a:stretch>
        </p:blipFill>
        <p:spPr bwMode="auto">
          <a:xfrm>
            <a:off x="2743200" y="5410200"/>
            <a:ext cx="2057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352800" y="1295400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/>
              <a:t>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514600" y="4572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altLang="zh-CN" sz="2400" dirty="0"/>
              <a:t>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4876800" y="4572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∠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CN" sz="2400" dirty="0"/>
              <a:t> </a:t>
            </a:r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7086600" y="4343400"/>
          <a:ext cx="6604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8" name="文档" r:id="rId8" imgW="678180" imgH="788670" progId="Word.Document.8">
                  <p:embed/>
                </p:oleObj>
              </mc:Choice>
              <mc:Fallback>
                <p:oleObj name="文档" r:id="rId8" imgW="678180" imgH="788670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43400"/>
                        <a:ext cx="660400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4" grpId="0"/>
      <p:bldP spid="37895" grpId="0"/>
    </p:bldLst>
  </p:timing>
</p:sld>
</file>

<file path=ppt/theme/theme1.xml><?xml version="1.0" encoding="utf-8"?>
<a:theme xmlns:a="http://schemas.openxmlformats.org/drawingml/2006/main" name="WWW.2PPT.COM&#10;">
  <a:themeElements>
    <a:clrScheme name="蓝色电子产品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电子产品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电子产品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主题14</Template>
  <TotalTime>0</TotalTime>
  <Words>273</Words>
  <Application>Microsoft Office PowerPoint</Application>
  <PresentationFormat>全屏显示(4:3)</PresentationFormat>
  <Paragraphs>35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汉仪大宋简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2022-01-10T01:58:27Z</dcterms:created>
  <dcterms:modified xsi:type="dcterms:W3CDTF">2023-01-16T17:05:26Z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4B6CF488B38341458D0D82E156339845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