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6" r:id="rId3"/>
    <p:sldId id="275" r:id="rId4"/>
    <p:sldId id="274" r:id="rId5"/>
    <p:sldId id="273" r:id="rId6"/>
    <p:sldId id="257" r:id="rId7"/>
    <p:sldId id="272" r:id="rId8"/>
    <p:sldId id="280" r:id="rId9"/>
    <p:sldId id="269" r:id="rId10"/>
    <p:sldId id="268" r:id="rId11"/>
    <p:sldId id="267" r:id="rId12"/>
    <p:sldId id="277" r:id="rId13"/>
    <p:sldId id="266" r:id="rId14"/>
    <p:sldId id="265" r:id="rId15"/>
    <p:sldId id="278" r:id="rId16"/>
    <p:sldId id="264" r:id="rId17"/>
    <p:sldId id="279" r:id="rId18"/>
    <p:sldId id="263" r:id="rId19"/>
    <p:sldId id="262" r:id="rId20"/>
    <p:sldId id="258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CC0099"/>
    <a:srgbClr val="0000FF"/>
    <a:srgbClr val="FF3399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ADED2-58D7-4C40-AC76-13104DCA025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91503-0CAF-4D78-9DB0-0F2696702CB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91503-0CAF-4D78-9DB0-0F2696702CB0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占位符 1"/>
          <p:cNvSpPr>
            <a:spLocks noGrp="1" noChangeArrowheads="1"/>
          </p:cNvSpPr>
          <p:nvPr>
            <p:ph type="ctrTitle"/>
          </p:nvPr>
        </p:nvSpPr>
        <p:spPr>
          <a:xfrm>
            <a:off x="755650" y="549275"/>
            <a:ext cx="7772400" cy="1108075"/>
          </a:xfrm>
        </p:spPr>
        <p:txBody>
          <a:bodyPr/>
          <a:lstStyle>
            <a:lvl1pPr algn="ctr">
              <a:defRPr sz="4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2291" name="文本占位符 2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1773238"/>
            <a:ext cx="6400800" cy="10795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1B91AD-0F48-4FD3-BEB1-844548222A3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BFB13-7930-4068-9334-68CBD97C55C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59388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59388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DE84C-C97E-4EF2-9EC3-4339A7686C0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CA0A7-AF6B-456B-92DB-8592C592C4D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C0C0-07B4-45CD-B980-6DB64AB98C3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4BAD5-7411-4CB6-9D54-94E5CA4E512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EF06E-9770-4E93-9722-C576AA3040B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78F5D-656B-4385-B205-DCE6E82E36C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EDAF5-03B0-42D3-A111-37A86AFDF01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17390-46EC-4C2C-AC68-9577C5A99F1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21C71-011F-48E3-8C2E-B77976E6DE1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6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26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126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127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686B85D-B917-4BB0-8F7D-18EDF2087AD6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Unit6%20Topic3\&#35838;&#20214;\Unit6%20Topic3%20SectionB%20&#31934;&#21697;&#35838;&#20214;\P45-1a.mp3" TargetMode="External"/><Relationship Id="rId1" Type="http://schemas.microsoft.com/office/2007/relationships/media" Target="file:///C:\Documents%20and%20Settings\Administrator\&#26700;&#38754;\Unit6%20Topic3\&#35838;&#20214;\Unit6%20Topic3%20SectionB%20&#31934;&#21697;&#35838;&#20214;\P45-1a.mp3" TargetMode="Externa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6"/>
          <p:cNvSpPr>
            <a:spLocks noChangeArrowheads="1" noChangeShapeType="1" noTextEdit="1"/>
          </p:cNvSpPr>
          <p:nvPr/>
        </p:nvSpPr>
        <p:spPr bwMode="auto">
          <a:xfrm>
            <a:off x="3493703" y="4365104"/>
            <a:ext cx="2266950" cy="42120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Section B</a:t>
            </a:r>
            <a:endParaRPr lang="zh-CN" altLang="en-US" kern="10" dirty="0"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2051" name="矩形 5"/>
          <p:cNvSpPr>
            <a:spLocks noChangeArrowheads="1"/>
          </p:cNvSpPr>
          <p:nvPr/>
        </p:nvSpPr>
        <p:spPr bwMode="auto">
          <a:xfrm>
            <a:off x="857250" y="1000125"/>
            <a:ext cx="7715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 Topic 3</a:t>
            </a:r>
            <a:endParaRPr lang="en-US" altLang="zh-C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矩形 6"/>
          <p:cNvSpPr>
            <a:spLocks noChangeArrowheads="1"/>
          </p:cNvSpPr>
          <p:nvPr/>
        </p:nvSpPr>
        <p:spPr bwMode="auto">
          <a:xfrm>
            <a:off x="467543" y="2348880"/>
            <a:ext cx="8319269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remember </a:t>
            </a: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friendship 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forever.</a:t>
            </a: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067629" y="573325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395288" y="908050"/>
            <a:ext cx="8424862" cy="47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40000"/>
              </a:lnSpc>
            </a:pPr>
            <a:r>
              <a:rPr lang="en-US" altLang="zh-CN" sz="2400" b="1" dirty="0" err="1"/>
              <a:t>Kangkang</a:t>
            </a:r>
            <a:r>
              <a:rPr lang="en-US" altLang="zh-CN" sz="2400" b="1" dirty="0"/>
              <a:t> 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400" b="1" dirty="0"/>
              <a:t>1. He has many memories of the past three years which will not be forgotten.                                            (        )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400" b="1" dirty="0"/>
              <a:t>2. He won the Excellent Student Award in the school.          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400" b="1" dirty="0"/>
              <a:t>                                                                                    (        )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400" b="1" dirty="0"/>
              <a:t>3. He expresses thanks to his teachers and classmates.                                                                              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400" b="1" dirty="0"/>
              <a:t>                                                                                    (        )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400" b="1" dirty="0"/>
              <a:t>4. He thinks he has made much progress in the past three years.                                                            (        )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740650" y="2060575"/>
            <a:ext cx="649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740650" y="3068638"/>
            <a:ext cx="561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7812088" y="4076700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7812088" y="5157788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14343" grpId="0"/>
      <p:bldP spid="143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684213" y="2133600"/>
            <a:ext cx="8137525" cy="316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en-US" altLang="zh-CN" sz="2800" b="1" dirty="0"/>
              <a:t>1.  as is known to all    </a:t>
            </a:r>
            <a:r>
              <a:rPr lang="zh-CN" altLang="en-US" sz="2800" b="1" dirty="0"/>
              <a:t>众所周知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800" b="1" dirty="0"/>
              <a:t>2.  bottom     </a:t>
            </a:r>
            <a:r>
              <a:rPr lang="en-US" altLang="zh-CN" sz="2800" b="1" i="1" dirty="0"/>
              <a:t>n.</a:t>
            </a:r>
            <a:r>
              <a:rPr lang="en-US" altLang="zh-CN" sz="2800" b="1" dirty="0"/>
              <a:t> </a:t>
            </a:r>
            <a:r>
              <a:rPr lang="zh-CN" altLang="en-US" sz="2800" b="1" dirty="0"/>
              <a:t>底，底部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800" b="1" dirty="0"/>
              <a:t>3.  unforgettable   </a:t>
            </a:r>
            <a:r>
              <a:rPr lang="en-US" altLang="zh-CN" sz="2800" b="1" i="1" dirty="0"/>
              <a:t>adj.</a:t>
            </a:r>
            <a:r>
              <a:rPr lang="en-US" altLang="zh-CN" sz="2800" b="1" dirty="0"/>
              <a:t> </a:t>
            </a:r>
            <a:r>
              <a:rPr lang="zh-CN" altLang="en-US" sz="2800" b="1" dirty="0"/>
              <a:t>难以忘怀的，令人难忘的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800" b="1" dirty="0"/>
              <a:t>4.  joy    </a:t>
            </a:r>
            <a:r>
              <a:rPr lang="en-US" altLang="zh-CN" sz="2800" b="1" i="1" dirty="0"/>
              <a:t>n.</a:t>
            </a:r>
            <a:r>
              <a:rPr lang="en-US" altLang="zh-CN" sz="2800" b="1" dirty="0"/>
              <a:t> </a:t>
            </a:r>
            <a:r>
              <a:rPr lang="zh-CN" altLang="en-US" sz="2800" b="1" dirty="0"/>
              <a:t>高兴，愉快</a:t>
            </a:r>
          </a:p>
        </p:txBody>
      </p:sp>
      <p:sp>
        <p:nvSpPr>
          <p:cNvPr id="12291" name="WordArt 5"/>
          <p:cNvSpPr>
            <a:spLocks noChangeArrowheads="1" noChangeShapeType="1" noTextEdit="1"/>
          </p:cNvSpPr>
          <p:nvPr/>
        </p:nvSpPr>
        <p:spPr bwMode="auto">
          <a:xfrm>
            <a:off x="2700338" y="620713"/>
            <a:ext cx="3600450" cy="10683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altLang="zh-CN" sz="4800" b="1" kern="10" dirty="0">
                <a:solidFill>
                  <a:srgbClr val="FF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Key points</a:t>
            </a:r>
            <a:endParaRPr lang="zh-CN" altLang="en-US" sz="4800" b="1" kern="10" dirty="0">
              <a:solidFill>
                <a:srgbClr val="FF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611188" y="2205038"/>
            <a:ext cx="882015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CC0099"/>
                </a:solidFill>
              </a:rPr>
              <a:t>5.</a:t>
            </a:r>
            <a:r>
              <a:rPr lang="en-US" altLang="zh-CN" sz="2800" b="1" dirty="0">
                <a:solidFill>
                  <a:srgbClr val="FF0000"/>
                </a:solidFill>
              </a:rPr>
              <a:t> To my great joy</a:t>
            </a:r>
            <a:r>
              <a:rPr lang="en-US" altLang="zh-CN" sz="2800" b="1" dirty="0">
                <a:solidFill>
                  <a:srgbClr val="CC0099"/>
                </a:solidFill>
              </a:rPr>
              <a:t>, I won the Excellent Student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CC0099"/>
                </a:solidFill>
              </a:rPr>
              <a:t>    Award in my class.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971550" y="3573463"/>
            <a:ext cx="75612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</a:rPr>
              <a:t>to one’s joy/surprise    </a:t>
            </a:r>
            <a:r>
              <a:rPr lang="zh-CN" altLang="en-US" sz="2800" b="1" dirty="0">
                <a:solidFill>
                  <a:srgbClr val="0000FF"/>
                </a:solidFill>
              </a:rPr>
              <a:t>使某人高兴</a:t>
            </a:r>
            <a:r>
              <a:rPr lang="en-US" altLang="zh-CN" sz="2800" b="1" dirty="0">
                <a:solidFill>
                  <a:srgbClr val="0000FF"/>
                </a:solidFill>
              </a:rPr>
              <a:t>/</a:t>
            </a:r>
            <a:r>
              <a:rPr lang="zh-CN" altLang="en-US" sz="2800" b="1" dirty="0">
                <a:solidFill>
                  <a:srgbClr val="0000FF"/>
                </a:solidFill>
              </a:rPr>
              <a:t>惊讶的是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971550" y="4270375"/>
            <a:ext cx="7921625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zh-CN" sz="2800" b="1" dirty="0" err="1">
                <a:solidFill>
                  <a:srgbClr val="CC0099"/>
                </a:solidFill>
              </a:rPr>
              <a:t>eg</a:t>
            </a:r>
            <a:r>
              <a:rPr lang="zh-CN" altLang="en-US" sz="2800" b="1" dirty="0">
                <a:solidFill>
                  <a:srgbClr val="CC0099"/>
                </a:solidFill>
              </a:rPr>
              <a:t>：</a:t>
            </a:r>
            <a:r>
              <a:rPr lang="en-US" altLang="zh-CN" sz="2800" b="1" dirty="0">
                <a:solidFill>
                  <a:srgbClr val="FF0000"/>
                </a:solidFill>
              </a:rPr>
              <a:t>To my surprise</a:t>
            </a:r>
            <a:r>
              <a:rPr lang="en-US" altLang="zh-CN" sz="2800" b="1" dirty="0">
                <a:solidFill>
                  <a:srgbClr val="CC0099"/>
                </a:solidFill>
              </a:rPr>
              <a:t>, I got a ticket to the 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CC0099"/>
                </a:solidFill>
              </a:rPr>
              <a:t>        concert.</a:t>
            </a:r>
          </a:p>
        </p:txBody>
      </p:sp>
      <p:sp>
        <p:nvSpPr>
          <p:cNvPr id="13317" name="WordArt 6"/>
          <p:cNvSpPr>
            <a:spLocks noChangeArrowheads="1" noChangeShapeType="1" noTextEdit="1"/>
          </p:cNvSpPr>
          <p:nvPr/>
        </p:nvSpPr>
        <p:spPr bwMode="auto">
          <a:xfrm>
            <a:off x="2771775" y="765175"/>
            <a:ext cx="3600450" cy="10683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altLang="zh-CN" sz="4800" b="1" kern="10">
                <a:solidFill>
                  <a:srgbClr val="FF66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Key points</a:t>
            </a:r>
            <a:endParaRPr lang="zh-CN" altLang="en-US" sz="4800" b="1" kern="10">
              <a:solidFill>
                <a:srgbClr val="FF66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2843213" y="836613"/>
            <a:ext cx="3455987" cy="10683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altLang="zh-CN" sz="4800" b="1" kern="10">
                <a:solidFill>
                  <a:srgbClr val="FF66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Key points</a:t>
            </a:r>
            <a:endParaRPr lang="zh-CN" altLang="en-US" sz="4800" b="1" kern="10">
              <a:solidFill>
                <a:srgbClr val="FF66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684213" y="2276475"/>
            <a:ext cx="7416800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800" b="1" dirty="0">
                <a:solidFill>
                  <a:srgbClr val="CC0099"/>
                </a:solidFill>
              </a:rPr>
              <a:t> 6. Everything comes to him who waits.  </a:t>
            </a:r>
          </a:p>
          <a:p>
            <a:pPr eaLnBrk="1" hangingPunct="1">
              <a:lnSpc>
                <a:spcPct val="160000"/>
              </a:lnSpc>
            </a:pPr>
            <a:r>
              <a:rPr lang="en-US" altLang="zh-CN" sz="2800" b="1" dirty="0">
                <a:solidFill>
                  <a:srgbClr val="CC0099"/>
                </a:solidFill>
              </a:rPr>
              <a:t>     </a:t>
            </a:r>
            <a:r>
              <a:rPr lang="zh-CN" altLang="en-US" sz="2800" b="1" dirty="0">
                <a:solidFill>
                  <a:srgbClr val="CC0099"/>
                </a:solidFill>
              </a:rPr>
              <a:t>功夫不负有心人。</a:t>
            </a:r>
          </a:p>
          <a:p>
            <a:pPr eaLnBrk="1" hangingPunct="1">
              <a:lnSpc>
                <a:spcPct val="160000"/>
              </a:lnSpc>
            </a:pPr>
            <a:r>
              <a:rPr lang="zh-CN" altLang="en-US" sz="2800" b="1" dirty="0">
                <a:solidFill>
                  <a:srgbClr val="CC0099"/>
                </a:solidFill>
              </a:rPr>
              <a:t> </a:t>
            </a:r>
            <a:r>
              <a:rPr lang="en-US" altLang="zh-CN" sz="2800" b="1" dirty="0">
                <a:solidFill>
                  <a:srgbClr val="CC0099"/>
                </a:solidFill>
              </a:rPr>
              <a:t>7. There is no royal road to learning.  </a:t>
            </a:r>
          </a:p>
          <a:p>
            <a:pPr eaLnBrk="1" hangingPunct="1">
              <a:lnSpc>
                <a:spcPct val="160000"/>
              </a:lnSpc>
            </a:pPr>
            <a:r>
              <a:rPr lang="en-US" altLang="zh-CN" sz="2800" b="1" dirty="0">
                <a:solidFill>
                  <a:srgbClr val="CC0099"/>
                </a:solidFill>
              </a:rPr>
              <a:t>     </a:t>
            </a:r>
            <a:r>
              <a:rPr lang="zh-CN" altLang="en-US" sz="2800" b="1" dirty="0">
                <a:solidFill>
                  <a:srgbClr val="CC0099"/>
                </a:solidFill>
              </a:rPr>
              <a:t>书山有路勤为径，学海无涯苦作舟。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549275"/>
            <a:ext cx="8531225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CC0099"/>
                </a:solidFill>
              </a:rPr>
              <a:t>2a   Work in groups and find out what should be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CC0099"/>
                </a:solidFill>
              </a:rPr>
              <a:t>       included in a graduation ceremony speech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CC0099"/>
                </a:solidFill>
              </a:rPr>
              <a:t>       and note down the key words.</a:t>
            </a:r>
          </a:p>
        </p:txBody>
      </p:sp>
      <p:graphicFrame>
        <p:nvGraphicFramePr>
          <p:cNvPr id="16397" name="Group 13"/>
          <p:cNvGraphicFramePr>
            <a:graphicFrameLocks noGrp="1"/>
          </p:cNvGraphicFramePr>
          <p:nvPr/>
        </p:nvGraphicFramePr>
        <p:xfrm>
          <a:off x="900113" y="2636838"/>
          <a:ext cx="7416800" cy="3119437"/>
        </p:xfrm>
        <a:graphic>
          <a:graphicData uri="http://schemas.openxmlformats.org/drawingml/2006/table">
            <a:tbl>
              <a:tblPr/>
              <a:tblGrid>
                <a:gridCol w="741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Graduation Ceremony Speech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6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the unforgettable memories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the friendship among the classmates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the things you’ve learned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the best wishes for your classmates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…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写作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476250"/>
            <a:ext cx="7747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WordArt 5"/>
          <p:cNvSpPr>
            <a:spLocks noChangeArrowheads="1" noChangeShapeType="1" noTextEdit="1"/>
          </p:cNvSpPr>
          <p:nvPr/>
        </p:nvSpPr>
        <p:spPr bwMode="auto">
          <a:xfrm>
            <a:off x="1748439" y="1132670"/>
            <a:ext cx="3313112" cy="627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i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 panose="030F0702030302020204"/>
              </a:rPr>
              <a:t>Written work</a:t>
            </a:r>
            <a:endParaRPr lang="zh-CN" altLang="en-US" sz="3600" b="1" i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Comic Sans MS" panose="030F0702030302020204"/>
            </a:endParaRP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611188" y="1989138"/>
            <a:ext cx="7489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rgbClr val="0000FF"/>
                </a:solidFill>
              </a:rPr>
              <a:t>Write a speech for the graduation ceremony.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468313" y="2566652"/>
            <a:ext cx="8496300" cy="319472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zh-CN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 要求</a:t>
            </a:r>
            <a:r>
              <a:rPr lang="en-US" altLang="zh-CN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:   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(1) 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先列出提纲，再写正文。</a:t>
            </a:r>
          </a:p>
          <a:p>
            <a:pPr>
              <a:lnSpc>
                <a:spcPct val="140000"/>
              </a:lnSpc>
              <a:defRPr/>
            </a:pP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             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(2) 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文章中尽量运用已学或自己收集的谚语或俗语。如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:</a:t>
            </a:r>
          </a:p>
          <a:p>
            <a:pPr>
              <a:lnSpc>
                <a:spcPct val="140000"/>
              </a:lnSpc>
              <a:defRPr/>
            </a:pPr>
            <a:r>
              <a:rPr lang="en-US" altLang="zh-CN" sz="2400" dirty="0" smtClean="0">
                <a:solidFill>
                  <a:srgbClr val="0000FF"/>
                </a:solidFill>
                <a:ea typeface="宋体" panose="02010600030101010101" pitchFamily="2" charset="-122"/>
              </a:rPr>
              <a:t>              ① 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Where there is a will, there is a way.</a:t>
            </a:r>
          </a:p>
          <a:p>
            <a:pPr>
              <a:lnSpc>
                <a:spcPct val="140000"/>
              </a:lnSpc>
              <a:defRPr/>
            </a:pP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              </a:t>
            </a:r>
            <a:r>
              <a:rPr lang="en-US" altLang="zh-CN" sz="2400" dirty="0" smtClean="0">
                <a:solidFill>
                  <a:srgbClr val="0000FF"/>
                </a:solidFill>
                <a:ea typeface="宋体" panose="02010600030101010101" pitchFamily="2" charset="-122"/>
              </a:rPr>
              <a:t>② 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It’s the thought that counts.</a:t>
            </a:r>
          </a:p>
          <a:p>
            <a:pPr>
              <a:lnSpc>
                <a:spcPct val="140000"/>
              </a:lnSpc>
              <a:defRPr/>
            </a:pP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              </a:t>
            </a:r>
            <a:r>
              <a:rPr lang="en-US" altLang="zh-CN" sz="2400" dirty="0" smtClean="0">
                <a:solidFill>
                  <a:srgbClr val="0000FF"/>
                </a:solidFill>
                <a:ea typeface="宋体" panose="02010600030101010101" pitchFamily="2" charset="-122"/>
              </a:rPr>
              <a:t>③ 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No pains, no gains.</a:t>
            </a:r>
          </a:p>
          <a:p>
            <a:pPr>
              <a:lnSpc>
                <a:spcPct val="140000"/>
              </a:lnSpc>
              <a:defRPr/>
            </a:pP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             </a:t>
            </a:r>
            <a:r>
              <a:rPr lang="en-US" altLang="zh-CN" sz="2400" dirty="0" smtClean="0">
                <a:solidFill>
                  <a:srgbClr val="0000FF"/>
                </a:solidFill>
                <a:ea typeface="宋体" panose="02010600030101010101" pitchFamily="2" charset="-122"/>
              </a:rPr>
              <a:t>(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3) 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词数：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 60-80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。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  <p:bldP spid="17412" grpId="0"/>
      <p:bldP spid="2560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4"/>
          <p:cNvSpPr>
            <a:spLocks noChangeArrowheads="1" noChangeShapeType="1" noTextEdit="1"/>
          </p:cNvSpPr>
          <p:nvPr/>
        </p:nvSpPr>
        <p:spPr bwMode="auto">
          <a:xfrm>
            <a:off x="539750" y="620713"/>
            <a:ext cx="1746250" cy="13493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4000" b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Book Antiqua" panose="02040602050305030304"/>
              </a:rPr>
              <a:t>Tip</a:t>
            </a:r>
            <a:endParaRPr lang="zh-CN" altLang="en-US" sz="4000" b="1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Book Antiqua" panose="02040602050305030304"/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539750" y="2349500"/>
            <a:ext cx="860425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CC0099"/>
                </a:solidFill>
              </a:rPr>
              <a:t>Before giving a speech or taking an exam, you can take a deep breath, enjoy a piece of pleasant music or give a smile to help yourself lower anxiety.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39552" y="980728"/>
            <a:ext cx="8072438" cy="4641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60000"/>
              </a:lnSpc>
              <a:spcBef>
                <a:spcPct val="50000"/>
              </a:spcBef>
              <a:defRPr/>
            </a:pPr>
            <a:r>
              <a:rPr lang="en-US" altLang="zh-CN" sz="36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You can write like this:</a:t>
            </a:r>
          </a:p>
          <a:p>
            <a:pPr>
              <a:lnSpc>
                <a:spcPct val="160000"/>
              </a:lnSpc>
              <a:spcBef>
                <a:spcPct val="50000"/>
              </a:spcBef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</a:rPr>
              <a:t>       Hello, everyone! First, I want to express my thanks to my teachers and classmates … Second, I will tell you about the fruits of my past three years’ hard work … Third, I want to talk about my dreams … Fourth, … Finally, …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467544" y="1247077"/>
            <a:ext cx="8569325" cy="532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Hello, everyone! First, I want to express my thanks to my teachers and classmates. We have had three fantastic years in Beijing International School. We’ve had a lot of fun together. I also learned a lot from you. Second, I’ll tell you about the fruits of my past three years’ hard work. I have made great progress in my study in the past three years. And I won the Excellent Student Award in my class. Third, I want to talk about my dreams. I hope I can be a great scientist in aerospace like </a:t>
            </a:r>
            <a:r>
              <a:rPr lang="en-US" altLang="zh-CN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Qian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Xuesen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 know there is no royal road to learning. So I will keep on working hard to realize my dream. My dear friends and teachers, I love you all. I will miss you all! Thanks a lot!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4"/>
          <p:cNvSpPr>
            <a:spLocks noChangeArrowheads="1" noChangeShapeType="1" noTextEdit="1"/>
          </p:cNvSpPr>
          <p:nvPr/>
        </p:nvSpPr>
        <p:spPr bwMode="auto">
          <a:xfrm>
            <a:off x="3286125" y="571500"/>
            <a:ext cx="3014663" cy="841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altLang="zh-CN" sz="4400" b="1" kern="10" dirty="0">
                <a:ln w="9525">
                  <a:round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Summary</a:t>
            </a:r>
            <a:endParaRPr lang="zh-CN" altLang="en-US" sz="4400" b="1" kern="10" dirty="0">
              <a:ln w="9525">
                <a:round/>
              </a:ln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468313" y="1557338"/>
            <a:ext cx="8353425" cy="478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en-US" altLang="zh-CN" sz="2200" b="1" dirty="0"/>
              <a:t>1.  as is known to all     </a:t>
            </a:r>
            <a:r>
              <a:rPr lang="zh-CN" altLang="en-US" sz="2200" b="1" dirty="0"/>
              <a:t>众所周知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200" b="1" dirty="0"/>
              <a:t>2.  bottom     </a:t>
            </a:r>
            <a:r>
              <a:rPr lang="en-US" altLang="zh-CN" sz="2200" b="1" i="1" dirty="0"/>
              <a:t>n.</a:t>
            </a:r>
            <a:r>
              <a:rPr lang="en-US" altLang="zh-CN" sz="2200" b="1" dirty="0"/>
              <a:t> </a:t>
            </a:r>
            <a:r>
              <a:rPr lang="zh-CN" altLang="en-US" sz="2200" b="1" dirty="0"/>
              <a:t>底，底部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200" b="1" dirty="0"/>
              <a:t>3.  unforgettable     </a:t>
            </a:r>
            <a:r>
              <a:rPr lang="en-US" altLang="zh-CN" sz="2200" b="1" i="1" dirty="0"/>
              <a:t>adj.</a:t>
            </a:r>
            <a:r>
              <a:rPr lang="en-US" altLang="zh-CN" sz="2200" b="1" dirty="0"/>
              <a:t> </a:t>
            </a:r>
            <a:r>
              <a:rPr lang="zh-CN" altLang="en-US" sz="2200" b="1" dirty="0"/>
              <a:t>难以忘怀的，令人难忘的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200" b="1" dirty="0"/>
              <a:t>4. joy    </a:t>
            </a:r>
            <a:r>
              <a:rPr lang="en-US" altLang="zh-CN" sz="2200" b="1" i="1" dirty="0"/>
              <a:t>n. </a:t>
            </a:r>
            <a:r>
              <a:rPr lang="zh-CN" altLang="en-US" sz="2200" b="1" dirty="0"/>
              <a:t>高兴，愉快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200" b="1" dirty="0"/>
              <a:t>5. to one’s joy/surprise    </a:t>
            </a:r>
            <a:r>
              <a:rPr lang="zh-CN" altLang="en-US" sz="2200" b="1" dirty="0"/>
              <a:t>使某人高兴</a:t>
            </a:r>
            <a:r>
              <a:rPr lang="en-US" altLang="zh-CN" sz="2200" b="1" dirty="0"/>
              <a:t>/</a:t>
            </a:r>
            <a:r>
              <a:rPr lang="zh-CN" altLang="en-US" sz="2200" b="1" dirty="0"/>
              <a:t>惊讶的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zh-CN" sz="2200" b="1" dirty="0"/>
              <a:t>6. Everything comes to him who waits. 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200" b="1" dirty="0"/>
              <a:t>    </a:t>
            </a:r>
            <a:r>
              <a:rPr lang="zh-CN" altLang="en-US" sz="2200" b="1" dirty="0"/>
              <a:t>功夫不负有心人。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200" b="1" dirty="0"/>
              <a:t>7. There is no royal road to learning. 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200" b="1" dirty="0"/>
              <a:t>    </a:t>
            </a:r>
            <a:r>
              <a:rPr lang="zh-CN" altLang="en-US" sz="2200" b="1" dirty="0"/>
              <a:t>书山有路勤为径，学海无涯苦作舟。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52" name="Group 32"/>
          <p:cNvGraphicFramePr>
            <a:graphicFrameLocks noGrp="1"/>
          </p:cNvGraphicFramePr>
          <p:nvPr/>
        </p:nvGraphicFramePr>
        <p:xfrm>
          <a:off x="468313" y="2133600"/>
          <a:ext cx="8280400" cy="3598864"/>
        </p:xfrm>
        <a:graphic>
          <a:graphicData uri="http://schemas.openxmlformats.org/drawingml/2006/table">
            <a:tbl>
              <a:tblPr/>
              <a:tblGrid>
                <a:gridCol w="196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3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Name </a:t>
                      </a:r>
                      <a:endParaRPr kumimoji="0" lang="en-US" altLang="zh-CN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What they do for the ceremony</a:t>
                      </a:r>
                      <a:endParaRPr kumimoji="0" lang="en-US" altLang="zh-CN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Maria </a:t>
                      </a:r>
                      <a:endParaRPr kumimoji="0" lang="en-US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_________ the classroom</a:t>
                      </a:r>
                      <a:endParaRPr kumimoji="0" lang="en-US" altLang="zh-CN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Michael </a:t>
                      </a:r>
                      <a:endParaRPr kumimoji="0" lang="en-US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write ____________ with ________ chalks</a:t>
                      </a:r>
                      <a:endParaRPr kumimoji="0" lang="en-US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Jane </a:t>
                      </a:r>
                      <a:endParaRPr kumimoji="0" lang="en-US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get dozens of ______</a:t>
                      </a:r>
                      <a:endParaRPr kumimoji="0" lang="en-US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Kangkang</a:t>
                      </a:r>
                      <a:r>
                        <a:rPr kumimoji="0" lang="en-US" altLang="zh-CN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endParaRPr kumimoji="0" lang="en-US" altLang="zh-CN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prepare a large package of _________</a:t>
                      </a:r>
                      <a:endParaRPr kumimoji="0" lang="en-US" altLang="zh-CN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468313" y="893763"/>
            <a:ext cx="73437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66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What they do for the ceremony?</a:t>
            </a: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2484438" y="2781300"/>
            <a:ext cx="165576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>
                <a:solidFill>
                  <a:srgbClr val="FF0000"/>
                </a:solidFill>
              </a:rPr>
              <a:t>decorate</a:t>
            </a: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3348038" y="3500438"/>
            <a:ext cx="2159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>
                <a:solidFill>
                  <a:srgbClr val="FF0000"/>
                </a:solidFill>
              </a:rPr>
              <a:t>some words</a:t>
            </a: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6011863" y="3500438"/>
            <a:ext cx="143986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>
                <a:solidFill>
                  <a:srgbClr val="FF0000"/>
                </a:solidFill>
              </a:rPr>
              <a:t>colored</a:t>
            </a: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4716463" y="4221163"/>
            <a:ext cx="100806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>
                <a:solidFill>
                  <a:srgbClr val="FF0000"/>
                </a:solidFill>
              </a:rPr>
              <a:t>cards</a:t>
            </a:r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6804025" y="4941888"/>
            <a:ext cx="158273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>
                <a:solidFill>
                  <a:srgbClr val="FF0000"/>
                </a:solidFill>
              </a:rPr>
              <a:t>presents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3" grpId="0"/>
      <p:bldP spid="22554" grpId="0"/>
      <p:bldP spid="22555" grpId="0"/>
      <p:bldP spid="22556" grpId="0"/>
      <p:bldP spid="2255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4"/>
          <p:cNvSpPr>
            <a:spLocks noChangeArrowheads="1" noChangeShapeType="1" noTextEdit="1"/>
          </p:cNvSpPr>
          <p:nvPr/>
        </p:nvSpPr>
        <p:spPr bwMode="auto">
          <a:xfrm>
            <a:off x="2627313" y="1214438"/>
            <a:ext cx="3659187" cy="701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b="1" i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Homework</a:t>
            </a:r>
            <a:endParaRPr lang="zh-CN" altLang="en-US" sz="4400" b="1" i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1547813" y="2509838"/>
            <a:ext cx="5976937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FF3399"/>
                </a:solidFill>
              </a:rPr>
              <a:t>Search for more information about a graduation ceremony. </a:t>
            </a:r>
            <a:r>
              <a:rPr lang="en-US" altLang="zh-CN" sz="2800" b="1" dirty="0" smtClean="0">
                <a:solidFill>
                  <a:srgbClr val="FF3399"/>
                </a:solidFill>
              </a:rPr>
              <a:t> </a:t>
            </a:r>
            <a:endParaRPr lang="en-US" altLang="zh-CN" sz="2800" b="1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毕业前 拍毕业照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7775" y="658813"/>
            <a:ext cx="3475038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" descr="毕业前 毕业演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3789363"/>
            <a:ext cx="3673475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971550" y="1700213"/>
            <a:ext cx="388778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CC0099"/>
                </a:solidFill>
              </a:rPr>
              <a:t>take graduation photos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4643438" y="4724400"/>
            <a:ext cx="42481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CC0099"/>
                </a:solidFill>
              </a:rPr>
              <a:t>give a graduation speech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4392613" y="1916113"/>
            <a:ext cx="475138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CC0099"/>
                </a:solidFill>
              </a:rPr>
              <a:t>have a graduation ceremony</a:t>
            </a:r>
          </a:p>
        </p:txBody>
      </p:sp>
      <p:pic>
        <p:nvPicPr>
          <p:cNvPr id="5123" name="Picture 5" descr="毕业典礼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7225" y="762000"/>
            <a:ext cx="3627438" cy="271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1042988" y="4724400"/>
            <a:ext cx="28813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CC0099"/>
                </a:solidFill>
              </a:rPr>
              <a:t>exchange gifts</a:t>
            </a:r>
          </a:p>
        </p:txBody>
      </p:sp>
      <p:pic>
        <p:nvPicPr>
          <p:cNvPr id="7173" name="Picture 7" descr="毕业前 互赠卡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3627438"/>
            <a:ext cx="3816350" cy="268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5003800" y="4724400"/>
            <a:ext cx="36004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CC0099"/>
                </a:solidFill>
              </a:rPr>
              <a:t>see good friends off</a:t>
            </a: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971550" y="1773238"/>
            <a:ext cx="36004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CC0099"/>
                </a:solidFill>
              </a:rPr>
              <a:t>send gifts to teachers</a:t>
            </a:r>
          </a:p>
        </p:txBody>
      </p:sp>
      <p:pic>
        <p:nvPicPr>
          <p:cNvPr id="6148" name="Picture 7" descr="毕业前 互赠礼物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476250"/>
            <a:ext cx="2808287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8" descr="毕业前 毕业送别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3860800"/>
            <a:ext cx="3960812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1331913" y="2571750"/>
            <a:ext cx="6624637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FF3399"/>
                </a:solidFill>
              </a:rPr>
              <a:t>What will you want to say in your graduation ceremony speech?</a:t>
            </a:r>
          </a:p>
        </p:txBody>
      </p:sp>
      <p:sp>
        <p:nvSpPr>
          <p:cNvPr id="9219" name="WordArt 6"/>
          <p:cNvSpPr>
            <a:spLocks noChangeArrowheads="1" noChangeShapeType="1" noTextEdit="1"/>
          </p:cNvSpPr>
          <p:nvPr/>
        </p:nvSpPr>
        <p:spPr bwMode="auto">
          <a:xfrm rot="684602">
            <a:off x="1270328" y="908577"/>
            <a:ext cx="3024187" cy="113823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7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4400" b="1" kern="1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Let's talk!</a:t>
            </a:r>
            <a:endParaRPr lang="zh-CN" altLang="en-US" sz="4400" b="1" kern="10" dirty="0">
              <a:ln w="9525">
                <a:rou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19-6-3-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913" y="1887538"/>
            <a:ext cx="2879725" cy="355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7" descr="19-6-3-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7900" y="1887538"/>
            <a:ext cx="2879725" cy="355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2555875" y="765175"/>
            <a:ext cx="48244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3399"/>
                </a:solidFill>
              </a:rPr>
              <a:t>What are they saying?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476375" y="1268413"/>
            <a:ext cx="6840538" cy="42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90000"/>
              </a:lnSpc>
            </a:pPr>
            <a:r>
              <a:rPr lang="en-US" altLang="zh-CN" sz="2400" b="1" dirty="0">
                <a:solidFill>
                  <a:srgbClr val="0000FF"/>
                </a:solidFill>
              </a:rPr>
              <a:t>1. the happy experiences in the school</a:t>
            </a:r>
          </a:p>
          <a:p>
            <a:pPr eaLnBrk="1" hangingPunct="1">
              <a:lnSpc>
                <a:spcPct val="190000"/>
              </a:lnSpc>
            </a:pPr>
            <a:r>
              <a:rPr lang="en-US" altLang="zh-CN" sz="2400" b="1" dirty="0">
                <a:solidFill>
                  <a:srgbClr val="0000FF"/>
                </a:solidFill>
              </a:rPr>
              <a:t>2. the friendship among the classmates</a:t>
            </a:r>
          </a:p>
          <a:p>
            <a:pPr eaLnBrk="1" hangingPunct="1">
              <a:lnSpc>
                <a:spcPct val="190000"/>
              </a:lnSpc>
            </a:pPr>
            <a:r>
              <a:rPr lang="en-US" altLang="zh-CN" sz="2400" b="1" dirty="0">
                <a:solidFill>
                  <a:srgbClr val="0000FF"/>
                </a:solidFill>
              </a:rPr>
              <a:t>3. the mistakes they’ve made and corrected</a:t>
            </a:r>
          </a:p>
          <a:p>
            <a:pPr eaLnBrk="1" hangingPunct="1">
              <a:lnSpc>
                <a:spcPct val="190000"/>
              </a:lnSpc>
            </a:pPr>
            <a:r>
              <a:rPr lang="en-US" altLang="zh-CN" sz="2400" b="1" dirty="0">
                <a:solidFill>
                  <a:srgbClr val="0000FF"/>
                </a:solidFill>
              </a:rPr>
              <a:t>4. the progress they’ve made</a:t>
            </a:r>
          </a:p>
          <a:p>
            <a:pPr eaLnBrk="1" hangingPunct="1">
              <a:lnSpc>
                <a:spcPct val="190000"/>
              </a:lnSpc>
            </a:pPr>
            <a:r>
              <a:rPr lang="en-US" altLang="zh-CN" sz="2400" b="1" dirty="0">
                <a:solidFill>
                  <a:srgbClr val="0000FF"/>
                </a:solidFill>
              </a:rPr>
              <a:t>5. the dreams for the future</a:t>
            </a:r>
          </a:p>
          <a:p>
            <a:pPr eaLnBrk="1" hangingPunct="1">
              <a:lnSpc>
                <a:spcPct val="190000"/>
              </a:lnSpc>
            </a:pPr>
            <a:r>
              <a:rPr lang="en-US" altLang="zh-CN" sz="2400" b="1" dirty="0">
                <a:solidFill>
                  <a:srgbClr val="0000FF"/>
                </a:solidFill>
              </a:rPr>
              <a:t>6. the thanks to the teachers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0" y="533400"/>
            <a:ext cx="86772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CC0099"/>
                </a:solidFill>
              </a:rPr>
              <a:t>1b     Listen to 1a and tick the information you’ve                      heard.</a:t>
            </a: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971550" y="1628775"/>
            <a:ext cx="360363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1" name="Rectangle 9"/>
          <p:cNvSpPr>
            <a:spLocks noChangeArrowheads="1"/>
          </p:cNvSpPr>
          <p:nvPr/>
        </p:nvSpPr>
        <p:spPr bwMode="auto">
          <a:xfrm>
            <a:off x="971550" y="2276475"/>
            <a:ext cx="360363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2" name="Rectangle 10"/>
          <p:cNvSpPr>
            <a:spLocks noChangeArrowheads="1"/>
          </p:cNvSpPr>
          <p:nvPr/>
        </p:nvSpPr>
        <p:spPr bwMode="auto">
          <a:xfrm>
            <a:off x="971550" y="2924175"/>
            <a:ext cx="360363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3" name="Rectangle 11"/>
          <p:cNvSpPr>
            <a:spLocks noChangeArrowheads="1"/>
          </p:cNvSpPr>
          <p:nvPr/>
        </p:nvSpPr>
        <p:spPr bwMode="auto">
          <a:xfrm>
            <a:off x="971550" y="3644900"/>
            <a:ext cx="360363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4" name="Rectangle 12"/>
          <p:cNvSpPr>
            <a:spLocks noChangeArrowheads="1"/>
          </p:cNvSpPr>
          <p:nvPr/>
        </p:nvSpPr>
        <p:spPr bwMode="auto">
          <a:xfrm>
            <a:off x="971550" y="4365625"/>
            <a:ext cx="360363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5" name="Rectangle 13"/>
          <p:cNvSpPr>
            <a:spLocks noChangeArrowheads="1"/>
          </p:cNvSpPr>
          <p:nvPr/>
        </p:nvSpPr>
        <p:spPr bwMode="auto">
          <a:xfrm>
            <a:off x="971550" y="5013325"/>
            <a:ext cx="360363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919163" y="162877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★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919163" y="227647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★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919163" y="363855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★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919163" y="436562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★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919163" y="500697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★</a:t>
            </a:r>
          </a:p>
        </p:txBody>
      </p:sp>
      <p:pic>
        <p:nvPicPr>
          <p:cNvPr id="16" name="P45-1a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5" y="857250"/>
            <a:ext cx="509588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07965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  <p:bldLst>
      <p:bldP spid="17422" grpId="0"/>
      <p:bldP spid="17423" grpId="0"/>
      <p:bldP spid="17424" grpId="0"/>
      <p:bldP spid="17425" grpId="0"/>
      <p:bldP spid="174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309563" y="1350963"/>
            <a:ext cx="8748712" cy="385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70000"/>
              </a:lnSpc>
            </a:pPr>
            <a:r>
              <a:rPr lang="en-US" altLang="zh-CN" sz="2400" b="1" dirty="0"/>
              <a:t>Maria</a:t>
            </a:r>
          </a:p>
          <a:p>
            <a:pPr eaLnBrk="1" hangingPunct="1">
              <a:lnSpc>
                <a:spcPct val="170000"/>
              </a:lnSpc>
              <a:buFontTx/>
              <a:buAutoNum type="arabicPeriod"/>
            </a:pPr>
            <a:r>
              <a:rPr lang="en-US" altLang="zh-CN" sz="2400" b="1" dirty="0"/>
              <a:t>She recalled the three years when all the classmates lived together like a family and had a lot of fun.    (      ) 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400" b="1" dirty="0"/>
              <a:t>2. She is sure their friendship will last forever and become more and more valuable as time goes by.              (      )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400" b="1" dirty="0"/>
              <a:t>3. Maria gave a speech on the English competition. (      )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7983538" y="2819400"/>
            <a:ext cx="3238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983538" y="4002088"/>
            <a:ext cx="414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7983538" y="4652963"/>
            <a:ext cx="414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0246" name="文本框 1"/>
          <p:cNvSpPr txBox="1">
            <a:spLocks noChangeArrowheads="1"/>
          </p:cNvSpPr>
          <p:nvPr/>
        </p:nvSpPr>
        <p:spPr bwMode="auto">
          <a:xfrm>
            <a:off x="19050" y="433388"/>
            <a:ext cx="9359900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70000"/>
              </a:lnSpc>
            </a:pPr>
            <a:r>
              <a:rPr lang="en-US" altLang="zh-CN" sz="2800" b="1" dirty="0">
                <a:solidFill>
                  <a:srgbClr val="0000FF"/>
                </a:solidFill>
              </a:rPr>
              <a:t>1c   Listen to 1a again and mark T (True) or F (False). </a:t>
            </a:r>
            <a:endParaRPr lang="zh-CN" altLang="en-US" sz="2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66" grpId="0"/>
      <p:bldP spid="15367" grpId="0"/>
    </p:bldLst>
  </p:timing>
</p:sld>
</file>

<file path=ppt/theme/theme1.xml><?xml version="1.0" encoding="utf-8"?>
<a:theme xmlns:a="http://schemas.openxmlformats.org/drawingml/2006/main" name="WWW.2PPT.COM&#10;">
  <a:themeElements>
    <a:clrScheme name="商务科技模板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商务科技模板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商务科技模板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899</Words>
  <Application>Microsoft Office PowerPoint</Application>
  <PresentationFormat>全屏显示(4:3)</PresentationFormat>
  <Paragraphs>111</Paragraphs>
  <Slides>20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宋体</vt:lpstr>
      <vt:lpstr>微软雅黑</vt:lpstr>
      <vt:lpstr>Arial</vt:lpstr>
      <vt:lpstr>Book Antiqua</vt:lpstr>
      <vt:lpstr>Calibri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2014-02-27T02:48:00Z</dcterms:created>
  <dcterms:modified xsi:type="dcterms:W3CDTF">2023-01-16T17:05:32Z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62F667321CDF4F61BA9444615DD9EE2C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