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69" r:id="rId3"/>
    <p:sldId id="291" r:id="rId4"/>
    <p:sldId id="292" r:id="rId5"/>
    <p:sldId id="271" r:id="rId6"/>
    <p:sldId id="277" r:id="rId7"/>
    <p:sldId id="303" r:id="rId8"/>
    <p:sldId id="304" r:id="rId9"/>
    <p:sldId id="306" r:id="rId10"/>
    <p:sldId id="367" r:id="rId11"/>
    <p:sldId id="307" r:id="rId12"/>
    <p:sldId id="308" r:id="rId13"/>
    <p:sldId id="340" r:id="rId14"/>
    <p:sldId id="309" r:id="rId15"/>
    <p:sldId id="315" r:id="rId16"/>
    <p:sldId id="343" r:id="rId17"/>
    <p:sldId id="316" r:id="rId18"/>
    <p:sldId id="359" r:id="rId19"/>
    <p:sldId id="360" r:id="rId20"/>
    <p:sldId id="361" r:id="rId21"/>
    <p:sldId id="362" r:id="rId22"/>
    <p:sldId id="363" r:id="rId23"/>
    <p:sldId id="365" r:id="rId24"/>
    <p:sldId id="364" r:id="rId25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3">
          <p15:clr>
            <a:srgbClr val="A4A3A4"/>
          </p15:clr>
        </p15:guide>
        <p15:guide id="2" pos="2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13"/>
        <p:guide pos="28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000601" y="1238070"/>
            <a:ext cx="7581299" cy="2664922"/>
            <a:chOff x="3111" y="601"/>
            <a:chExt cx="11763" cy="5169"/>
          </a:xfrm>
        </p:grpSpPr>
        <p:sp>
          <p:nvSpPr>
            <p:cNvPr id="3" name="Rectangle 5"/>
            <p:cNvSpPr/>
            <p:nvPr/>
          </p:nvSpPr>
          <p:spPr>
            <a:xfrm>
              <a:off x="3323" y="3800"/>
              <a:ext cx="11117" cy="19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0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Section A</a:t>
              </a:r>
              <a:endParaRPr lang="zh-CN" altLang="en-US" sz="3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  <a:p>
              <a:pPr marL="0" indent="0" algn="ctr">
                <a:spcBef>
                  <a:spcPct val="0"/>
                </a:spcBef>
                <a:buNone/>
              </a:pPr>
              <a:endParaRPr lang="zh-CN" altLang="en-US" sz="3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111" y="601"/>
              <a:ext cx="11763" cy="2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1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</a:t>
              </a:r>
            </a:p>
            <a:p>
              <a:pPr algn="ctr"/>
              <a:r>
                <a:rPr lang="en-US" altLang="zh-CN" sz="41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I'm more outgoing than my sister.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9843" y="1708638"/>
            <a:ext cx="284559" cy="84534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425029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665669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790342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806" y="1126808"/>
            <a:ext cx="8493443" cy="1395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［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2017·东营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］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—Another person was hurt by the tiger in the zoo. </a:t>
            </a:r>
          </a:p>
          <a:p>
            <a:pPr>
              <a:lnSpc>
                <a:spcPct val="150000"/>
              </a:lnSpc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—What a pity! That is a lesson to us: we must take rules ________. </a:t>
            </a:r>
          </a:p>
          <a:p>
            <a:pPr>
              <a:lnSpc>
                <a:spcPct val="150000"/>
              </a:lnSpc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A．quickly      B．clearly       C．carefully      D．seriously</a:t>
            </a:r>
          </a:p>
        </p:txBody>
      </p:sp>
      <p:sp>
        <p:nvSpPr>
          <p:cNvPr id="11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766685" y="1798769"/>
            <a:ext cx="342900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23374" y="2694623"/>
            <a:ext cx="8531515" cy="16662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1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1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1800" b="1" dirty="0">
                <a:solidFill>
                  <a:srgbClr val="0000CC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sz="1800" b="1" dirty="0">
                <a:latin typeface="仿宋_GB2312" pitchFamily="49" charset="-122"/>
                <a:ea typeface="仿宋_GB2312" pitchFamily="49" charset="-122"/>
                <a:cs typeface="Times New Roman" panose="02020603050405020304" pitchFamily="18" charset="0"/>
              </a:rPr>
              <a:t>考查副词辨析。句意：“在动物园里又一个人被老虎伤害了。”“太遗憾了！对我们来说这是一个教训：我们必须认真对待规则。”quickly意为“快地”；clearly意为“清晰地”；carefully意为“认真地”；seriously意为“认真地”。take…seriously是固定搭配，意为“认真对待……”。故选D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829201"/>
            <a:ext cx="6535340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　win </a:t>
            </a:r>
            <a:r>
              <a:rPr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获胜；赢；赢得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961" y="1347662"/>
            <a:ext cx="7941945" cy="2192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3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[观察]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Everyone wants to win.每个人都想赢。</a:t>
            </a:r>
          </a:p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win some, and you lose some.有得必有失。</a:t>
            </a:r>
          </a:p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3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[探究] 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win为及物动词，其过去式是________。</a:t>
            </a:r>
          </a:p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5221129" y="2580463"/>
            <a:ext cx="611981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89017" y="986121"/>
            <a:ext cx="8347448" cy="6001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3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[辨析]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win与beat</a:t>
            </a:r>
            <a:endParaRPr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398146" y="1857375"/>
          <a:ext cx="8508206" cy="18159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5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8701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win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赢得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MingLiU_HKSCS" charset="0"/>
                        </a:rPr>
                        <a:t>，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通常和</a:t>
                      </a: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match, </a:t>
                      </a:r>
                      <a:r>
                        <a:rPr lang="en-US" altLang="zh-CN" sz="23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competition, game, medal,    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prize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等词搭配。</a:t>
                      </a:r>
                      <a:endParaRPr lang="zh-CN" altLang="en-US" sz="23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381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beat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打败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MingLiU_HKSCS" charset="0"/>
                        </a:rPr>
                        <a:t>，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通常和表示人、球队、对手等的词搭配。</a:t>
                      </a:r>
                      <a:endParaRPr lang="zh-CN" altLang="en-US" sz="23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"/>
          <p:cNvSpPr/>
          <p:nvPr/>
        </p:nvSpPr>
        <p:spPr>
          <a:xfrm>
            <a:off x="560547" y="1001666"/>
            <a:ext cx="7504271" cy="219290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came first and won the race.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他跑在最前面，赢得了这场比赛。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 beat our team in the football match.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在那场足球比赛中，他们打败了我们队。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870389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995062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798" y="1365326"/>
            <a:ext cx="8066630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________ that team and ________ the match last year.</a:t>
            </a:r>
          </a:p>
          <a:p>
            <a:pPr>
              <a:lnSpc>
                <a:spcPct val="150000"/>
              </a:lnSpc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A．beat; win         B．beat; won    </a:t>
            </a:r>
          </a:p>
          <a:p>
            <a:pPr>
              <a:lnSpc>
                <a:spcPct val="150000"/>
              </a:lnSpc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C．won; beat        D．win; beat</a:t>
            </a:r>
          </a:p>
        </p:txBody>
      </p:sp>
      <p:sp>
        <p:nvSpPr>
          <p:cNvPr id="11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505903" y="1554481"/>
            <a:ext cx="561499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863389"/>
            <a:ext cx="1068241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964354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187" y="1276826"/>
            <a:ext cx="8095298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　Sam has longer hair than Tom. 萨姆的头发比汤姆的长。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7671" y="2211528"/>
            <a:ext cx="8125778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3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[探究] 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本句是含有比较级的句子，________意为“比”，是比较级的标志词。longer是形容词long的比较级，longer在该句中作________语，用来修饰名词________。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243145" y="2400566"/>
            <a:ext cx="921571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873919" y="3420568"/>
            <a:ext cx="539591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4231005" y="3431046"/>
            <a:ext cx="703898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25292" y="1306756"/>
            <a:ext cx="7942421" cy="27238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3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[拓展] 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(1)形容词的比较级在句中还可以作表语。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older than me, but she is shorter.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她比我年龄大，但她个子更矮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(2)形容词和副词的比较级通常要在词尾加­er，如longer, later, higher等。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0335" y="1218413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5309" y="1343086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6300" y="1713350"/>
            <a:ext cx="8066630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is 15 years old. He is ________ than his father.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A．tall　　          B．taller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C．tallest             D．the tallest</a:t>
            </a:r>
          </a:p>
        </p:txBody>
      </p:sp>
      <p:sp>
        <p:nvSpPr>
          <p:cNvPr id="11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322923" y="1887058"/>
            <a:ext cx="471195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25291" y="889366"/>
            <a:ext cx="8148638" cy="4725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　Are you as friendly as your sister？你和你妹妹一样友好吗？</a:t>
            </a:r>
          </a:p>
        </p:txBody>
      </p:sp>
      <p:sp>
        <p:nvSpPr>
          <p:cNvPr id="14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434816" y="1961525"/>
            <a:ext cx="8148638" cy="231916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[探究]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as…as…意为“和……一样……”。 第一个as后接形容词或副词的原级，第二个as后接比较的对象。在否定句中，第一个as 可换成 so。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runs as quickly as his father.他跑得和他爸爸一样快。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doesn't study so/as hard as her brother (does)．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她没有她弟弟学习努力。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2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0335" y="889800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5309" y="1014473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6300" y="1384737"/>
            <a:ext cx="8066630" cy="32547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［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2017·东营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］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—What do you think of the environment(环境) in your hometown?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—It's ________. Both the air and the water are badly polluted(被污染)．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A．not bad                            B．as good as before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C．not so good as before     D．much better than before</a:t>
            </a:r>
          </a:p>
        </p:txBody>
      </p:sp>
      <p:sp>
        <p:nvSpPr>
          <p:cNvPr id="11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58289" y="2570225"/>
            <a:ext cx="471195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783908"/>
            <a:ext cx="2708800" cy="506254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314" cy="8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181758"/>
            <a:ext cx="1188244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800" dirty="0"/>
              <a:t>  </a:t>
            </a:r>
            <a:endParaRPr lang="en-US" altLang="zh-CN" sz="1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7376" name="表格 57375"/>
          <p:cNvGraphicFramePr/>
          <p:nvPr/>
        </p:nvGraphicFramePr>
        <p:xfrm>
          <a:off x="144304" y="1401128"/>
          <a:ext cx="8831580" cy="3159919"/>
        </p:xfrm>
        <a:graphic>
          <a:graphicData uri="http://schemas.openxmlformats.org/drawingml/2006/table">
            <a:tbl>
              <a:tblPr/>
              <a:tblGrid>
                <a:gridCol w="651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0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991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单</a:t>
                      </a:r>
                    </a:p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词</a:t>
                      </a:r>
                    </a:p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闯</a:t>
                      </a:r>
                    </a:p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关</a:t>
                      </a:r>
                      <a:endParaRPr lang="zh-CN" altLang="en-US" sz="23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 loud </a:t>
                      </a:r>
                      <a:r>
                        <a:rPr sz="2300" b="1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__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__→ 喧闹地；大声地；响亮地 </a:t>
                      </a:r>
                      <a:r>
                        <a:rPr sz="2300" b="1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adv.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2．安静的 </a:t>
                      </a:r>
                      <a:r>
                        <a:rPr sz="2300" b="1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 → quietly </a:t>
                      </a:r>
                      <a:r>
                        <a:rPr sz="2300" b="1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adv.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____________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</a:p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3．清楚的</a:t>
                      </a:r>
                      <a:r>
                        <a:rPr sz="2300" b="1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 → clearly </a:t>
                      </a:r>
                      <a:r>
                        <a:rPr sz="2300" b="1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adv. 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_______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_____</a:t>
                      </a:r>
                      <a:endParaRPr sz="23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4．win </a:t>
                      </a:r>
                      <a:r>
                        <a:rPr sz="2300" b="1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v．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_____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__→ 过去式________</a:t>
                      </a:r>
                    </a:p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5．虽然；尽管；不过</a:t>
                      </a:r>
                      <a:r>
                        <a:rPr sz="2300" b="1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conj.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________→ 同义词</a:t>
                      </a:r>
                      <a:r>
                        <a:rPr sz="2300" b="1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conj.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3"/>
          <p:cNvSpPr/>
          <p:nvPr/>
        </p:nvSpPr>
        <p:spPr>
          <a:xfrm>
            <a:off x="2512219" y="1816713"/>
            <a:ext cx="835806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大声的</a:t>
            </a:r>
          </a:p>
        </p:txBody>
      </p:sp>
      <p:sp>
        <p:nvSpPr>
          <p:cNvPr id="5" name="Rectangle 14"/>
          <p:cNvSpPr/>
          <p:nvPr/>
        </p:nvSpPr>
        <p:spPr>
          <a:xfrm>
            <a:off x="7725728" y="1788376"/>
            <a:ext cx="746760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l"/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loudly</a:t>
            </a:r>
          </a:p>
        </p:txBody>
      </p:sp>
      <p:sp>
        <p:nvSpPr>
          <p:cNvPr id="11" name="Rectangle 15"/>
          <p:cNvSpPr/>
          <p:nvPr/>
        </p:nvSpPr>
        <p:spPr>
          <a:xfrm>
            <a:off x="2845832" y="2294868"/>
            <a:ext cx="63246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quiet</a:t>
            </a:r>
          </a:p>
        </p:txBody>
      </p:sp>
      <p:sp>
        <p:nvSpPr>
          <p:cNvPr id="6" name="Rectangle 17"/>
          <p:cNvSpPr/>
          <p:nvPr/>
        </p:nvSpPr>
        <p:spPr>
          <a:xfrm>
            <a:off x="5813584" y="2327253"/>
            <a:ext cx="2695290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轻声地；轻柔地；安静地</a:t>
            </a:r>
          </a:p>
        </p:txBody>
      </p:sp>
      <p:sp>
        <p:nvSpPr>
          <p:cNvPr id="7" name="Rectangle 18"/>
          <p:cNvSpPr/>
          <p:nvPr/>
        </p:nvSpPr>
        <p:spPr>
          <a:xfrm>
            <a:off x="2797969" y="2832315"/>
            <a:ext cx="825818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clear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697379" y="2832315"/>
            <a:ext cx="2720340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清楚地，清晰地，明白地</a:t>
            </a:r>
          </a:p>
        </p:txBody>
      </p:sp>
      <p:sp>
        <p:nvSpPr>
          <p:cNvPr id="16" name="Rectangle 13"/>
          <p:cNvSpPr/>
          <p:nvPr/>
        </p:nvSpPr>
        <p:spPr>
          <a:xfrm>
            <a:off x="2307193" y="3358096"/>
            <a:ext cx="1765548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获胜；赢；赢得</a:t>
            </a:r>
          </a:p>
        </p:txBody>
      </p:sp>
      <p:sp>
        <p:nvSpPr>
          <p:cNvPr id="17" name="Rectangle 13"/>
          <p:cNvSpPr/>
          <p:nvPr/>
        </p:nvSpPr>
        <p:spPr>
          <a:xfrm>
            <a:off x="5534501" y="3358096"/>
            <a:ext cx="543878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won</a:t>
            </a:r>
          </a:p>
        </p:txBody>
      </p:sp>
      <p:sp>
        <p:nvSpPr>
          <p:cNvPr id="8" name="Rectangle 13"/>
          <p:cNvSpPr/>
          <p:nvPr/>
        </p:nvSpPr>
        <p:spPr>
          <a:xfrm>
            <a:off x="4305777" y="3852919"/>
            <a:ext cx="823436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though</a:t>
            </a:r>
          </a:p>
        </p:txBody>
      </p:sp>
      <p:sp>
        <p:nvSpPr>
          <p:cNvPr id="12" name="Rectangle 13"/>
          <p:cNvSpPr/>
          <p:nvPr/>
        </p:nvSpPr>
        <p:spPr>
          <a:xfrm>
            <a:off x="7208044" y="3844347"/>
            <a:ext cx="1001078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although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1" grpId="0"/>
      <p:bldP spid="6" grpId="0"/>
      <p:bldP spid="7" grpId="0"/>
      <p:bldP spid="14" grpId="0"/>
      <p:bldP spid="16" grpId="0"/>
      <p:bldP spid="17" grpId="0"/>
      <p:bldP spid="8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25291" y="702953"/>
            <a:ext cx="8148638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　Who is smarter, your mother or your father?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你妈妈和你爸爸谁更聪明？</a:t>
            </a:r>
          </a:p>
        </p:txBody>
      </p:sp>
      <p:sp>
        <p:nvSpPr>
          <p:cNvPr id="14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406242" y="1716569"/>
            <a:ext cx="8486299" cy="27238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3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[探究] 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本句结构是“Who/Which＋be＋形容词的________， A or B？”，两者之间相比要用比较级。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taller, Mike or David？迈克和戴维，谁个子更高？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more delicious, pizza or rice？披萨和米饭，哪个更美味？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576032" y="2172877"/>
            <a:ext cx="1096328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比较级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2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0335" y="889800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5309" y="1014473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6300" y="1384737"/>
            <a:ext cx="8066630" cy="6001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________(quiet), Mike or Jack?</a:t>
            </a:r>
          </a:p>
        </p:txBody>
      </p:sp>
      <p:sp>
        <p:nvSpPr>
          <p:cNvPr id="11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36289" y="1522236"/>
            <a:ext cx="1092518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25291" y="560078"/>
            <a:ext cx="8148638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　You can tell that Lisa really wanted to win, though.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不过，你可以看出莉萨真的想赢。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434816" y="1711047"/>
            <a:ext cx="8148638" cy="9341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[探究]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though在本句中意为“________________”，作副词，放在句末。(although 一般不用作副词。)</a:t>
            </a: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401480" y="2830769"/>
            <a:ext cx="7848291" cy="18574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[拓展]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(1)though作连词时，意为“_______________”，可以和although互换，although较正式，语气强；though较常用。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Though/Although he was tired, he went on working.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虽然他很累，但是他坚持工作。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906176" y="1715123"/>
            <a:ext cx="1998345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虽然；尽管；不过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038702" y="2872600"/>
            <a:ext cx="2161223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不过；可是；然而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2" grpId="0" bldLvl="0" animBg="1"/>
      <p:bldP spid="3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401479" y="1411843"/>
            <a:ext cx="8428196" cy="2780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(2)though/although引导的从句放在主句前后均可。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often helps me with my English though/although he is quite busy. 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尽管他相当忙，但是还常常帮我学英语。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(3)though/although 引导的从句不能与but, however连用，但可与yet, still连用。不能说：Though/Although he was old, but he worked hard. 应把but删掉。当然，保留but删掉Though/Although也可以。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0335" y="889800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5309" y="1014473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6300" y="1384737"/>
            <a:ext cx="8066630" cy="2192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the scientists have done lots of research on Mars, there is still much waiting to be discovered.</a:t>
            </a:r>
          </a:p>
          <a:p>
            <a:pPr>
              <a:lnSpc>
                <a:spcPct val="150000"/>
              </a:lnSpc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A．If　　　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B．Since</a:t>
            </a:r>
          </a:p>
          <a:p>
            <a:pPr>
              <a:lnSpc>
                <a:spcPct val="150000"/>
              </a:lnSpc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C．Unless 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　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D．Though</a:t>
            </a:r>
          </a:p>
        </p:txBody>
      </p:sp>
      <p:sp>
        <p:nvSpPr>
          <p:cNvPr id="11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35341" y="1581474"/>
            <a:ext cx="471195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181758"/>
            <a:ext cx="1188244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800" dirty="0"/>
              <a:t>  </a:t>
            </a:r>
            <a:endParaRPr lang="en-US" altLang="zh-CN" sz="1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125" name="表格 5124"/>
          <p:cNvGraphicFramePr/>
          <p:nvPr/>
        </p:nvGraphicFramePr>
        <p:xfrm>
          <a:off x="523875" y="695801"/>
          <a:ext cx="8095774" cy="4274820"/>
        </p:xfrm>
        <a:graphic>
          <a:graphicData uri="http://schemas.openxmlformats.org/drawingml/2006/table">
            <a:tbl>
              <a:tblPr/>
              <a:tblGrid>
                <a:gridCol w="751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33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短</a:t>
                      </a:r>
                    </a:p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语</a:t>
                      </a:r>
                    </a:p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互</a:t>
                      </a:r>
                    </a:p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译</a:t>
                      </a:r>
                      <a:endParaRPr lang="zh-CN" altLang="en-US" sz="23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 最重要的事情_______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__________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</a:t>
                      </a:r>
                    </a:p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2．学习与……一样努力___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______</a:t>
                      </a: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3．舞跳得更好____________</a:t>
                      </a:r>
                    </a:p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4．和……一样____________</a:t>
                      </a:r>
                    </a:p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  起床____________</a:t>
                      </a:r>
                    </a:p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6．want to do sth. ____________</a:t>
                      </a:r>
                    </a:p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7．the singing competition____________</a:t>
                      </a:r>
                    </a:p>
                    <a:p>
                      <a:pPr marL="457200" lvl="0" indent="-45720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sz="2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8．have fun ____________</a:t>
                      </a: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3"/>
          <p:cNvSpPr/>
          <p:nvPr/>
        </p:nvSpPr>
        <p:spPr>
          <a:xfrm>
            <a:off x="3731181" y="835960"/>
            <a:ext cx="2582228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most important thing</a:t>
            </a:r>
          </a:p>
        </p:txBody>
      </p:sp>
      <p:sp>
        <p:nvSpPr>
          <p:cNvPr id="11" name="Rectangle 15"/>
          <p:cNvSpPr/>
          <p:nvPr/>
        </p:nvSpPr>
        <p:spPr>
          <a:xfrm>
            <a:off x="3351946" y="1872196"/>
            <a:ext cx="1363194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dance better</a:t>
            </a:r>
          </a:p>
        </p:txBody>
      </p:sp>
      <p:sp>
        <p:nvSpPr>
          <p:cNvPr id="13" name="Rectangle 18"/>
          <p:cNvSpPr/>
          <p:nvPr/>
        </p:nvSpPr>
        <p:spPr>
          <a:xfrm>
            <a:off x="3613071" y="2405918"/>
            <a:ext cx="772478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as…as</a:t>
            </a:r>
          </a:p>
        </p:txBody>
      </p:sp>
      <p:sp>
        <p:nvSpPr>
          <p:cNvPr id="5" name="Rectangle 14"/>
          <p:cNvSpPr/>
          <p:nvPr/>
        </p:nvSpPr>
        <p:spPr>
          <a:xfrm>
            <a:off x="2770347" y="2875570"/>
            <a:ext cx="740569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get up</a:t>
            </a:r>
          </a:p>
        </p:txBody>
      </p:sp>
      <p:sp>
        <p:nvSpPr>
          <p:cNvPr id="6" name="Rectangle 15"/>
          <p:cNvSpPr/>
          <p:nvPr/>
        </p:nvSpPr>
        <p:spPr>
          <a:xfrm>
            <a:off x="3797856" y="3421857"/>
            <a:ext cx="1533112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想要做某事　</a:t>
            </a:r>
          </a:p>
        </p:txBody>
      </p:sp>
      <p:sp>
        <p:nvSpPr>
          <p:cNvPr id="22" name="Rectangle 17"/>
          <p:cNvSpPr/>
          <p:nvPr/>
        </p:nvSpPr>
        <p:spPr>
          <a:xfrm>
            <a:off x="4887992" y="3954067"/>
            <a:ext cx="1068241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歌唱比赛</a:t>
            </a:r>
          </a:p>
        </p:txBody>
      </p:sp>
      <p:sp>
        <p:nvSpPr>
          <p:cNvPr id="23" name="Rectangle 18"/>
          <p:cNvSpPr/>
          <p:nvPr/>
        </p:nvSpPr>
        <p:spPr>
          <a:xfrm>
            <a:off x="3197066" y="4439590"/>
            <a:ext cx="1068241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玩得开心</a:t>
            </a:r>
          </a:p>
        </p:txBody>
      </p:sp>
      <p:sp>
        <p:nvSpPr>
          <p:cNvPr id="7" name="Rectangle 13"/>
          <p:cNvSpPr/>
          <p:nvPr/>
        </p:nvSpPr>
        <p:spPr>
          <a:xfrm>
            <a:off x="4555093" y="1359835"/>
            <a:ext cx="2151698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work as hard as…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/>
      <p:bldP spid="5" grpId="0"/>
      <p:bldP spid="6" grpId="0"/>
      <p:bldP spid="22" grpId="0"/>
      <p:bldP spid="2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6175" name="表格 6174"/>
          <p:cNvGraphicFramePr/>
          <p:nvPr/>
        </p:nvGraphicFramePr>
        <p:xfrm>
          <a:off x="102394" y="726757"/>
          <a:ext cx="8937307" cy="4104323"/>
        </p:xfrm>
        <a:graphic>
          <a:graphicData uri="http://schemas.openxmlformats.org/drawingml/2006/table">
            <a:tbl>
              <a:tblPr/>
              <a:tblGrid>
                <a:gridCol w="65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9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句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型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在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线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把问句和相应的答语进行连线。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1．Is Tom smarter than Sam?                          A．No, she isn't. Tina is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more  outgoing than Tara.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2．Is Tara more outgoing than Tina?              B．No, he isn't. Sam is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smarter than Tom.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3．Are you as friendly as your sister?             C．Yes, she does.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en-US" sz="20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4．Does Tara work as hard as Tina?               D．No, I'm not. I'm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friendlier.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5．Who's more hard­working at school？      E．Tina thinks she works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harder than me.</a:t>
                      </a: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9335" name="Rectangle 247"/>
          <p:cNvSpPr/>
          <p:nvPr/>
        </p:nvSpPr>
        <p:spPr>
          <a:xfrm>
            <a:off x="1216819" y="2292668"/>
            <a:ext cx="289560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9336" name="Rectangle 248"/>
          <p:cNvSpPr/>
          <p:nvPr/>
        </p:nvSpPr>
        <p:spPr>
          <a:xfrm>
            <a:off x="1188244" y="3584734"/>
            <a:ext cx="302419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9" name="Rectangle 247"/>
          <p:cNvSpPr/>
          <p:nvPr/>
        </p:nvSpPr>
        <p:spPr>
          <a:xfrm>
            <a:off x="1205389" y="2932034"/>
            <a:ext cx="302419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" name="Rectangle 247"/>
          <p:cNvSpPr/>
          <p:nvPr/>
        </p:nvSpPr>
        <p:spPr>
          <a:xfrm>
            <a:off x="1226344" y="1673543"/>
            <a:ext cx="289560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" name="Rectangle 248"/>
          <p:cNvSpPr/>
          <p:nvPr/>
        </p:nvSpPr>
        <p:spPr>
          <a:xfrm>
            <a:off x="1197769" y="4194334"/>
            <a:ext cx="28956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35" grpId="0"/>
      <p:bldP spid="89336" grpId="0"/>
      <p:bldP spid="19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670560"/>
            <a:ext cx="3323273" cy="6338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798671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lvl="0" algn="l"/>
            <a:r>
              <a:rPr lang="zh-CN" altLang="en-US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/>
          <p:nvPr/>
        </p:nvSpPr>
        <p:spPr>
          <a:xfrm>
            <a:off x="559832" y="1426369"/>
            <a:ext cx="1118336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1527334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75457" y="1839721"/>
            <a:ext cx="6535340" cy="47250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　loudly </a:t>
            </a:r>
            <a:r>
              <a:rPr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adv.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喧闹地；大声地；响亮地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32422" y="2446585"/>
            <a:ext cx="8695373" cy="231916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[观察]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Linda sings more loudly than Mary.琳达比玛丽唱得更响亮。</a:t>
            </a:r>
          </a:p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[探究]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loudly作副词，意为“喧闹地；大声地；响亮地”，含有“喧闹”或“嘈杂”之意，修饰动词，其比较级是________________。 </a:t>
            </a:r>
          </a:p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[拓展]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loud可以作形容词，意为“大声的；响亮的”；还可以作副词，意为“大声地；响亮地”，此时相当于loudly。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15"/>
          <p:cNvSpPr/>
          <p:nvPr/>
        </p:nvSpPr>
        <p:spPr>
          <a:xfrm>
            <a:off x="3919969" y="3362185"/>
            <a:ext cx="1378262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more loudly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 bldLvl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006421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131094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1493759"/>
            <a:ext cx="8066630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1．It is rude(粗鲁的) to talk ________(大声地) on the phone in the  subway or on the bus.</a:t>
            </a:r>
          </a:p>
        </p:txBody>
      </p:sp>
      <p:sp>
        <p:nvSpPr>
          <p:cNvPr id="11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235768" y="1625414"/>
            <a:ext cx="790575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loudly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990174"/>
            <a:ext cx="6535340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　quietly  adv. 轻声地；轻柔地；安静地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962" y="2161877"/>
            <a:ext cx="8377714" cy="18574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[观察]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likes staying at home  quietly.她喜欢安静地待在家里。</a:t>
            </a:r>
          </a:p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[探究]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quietly是quiet的副词形式，quiet是________词，意为“轻声的；轻柔的；安静的”。</a:t>
            </a:r>
          </a:p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[拓展]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­ly可以位于形容词之后，协助构成副词。符合该构词法的词如下：</a:t>
            </a:r>
          </a:p>
        </p:txBody>
      </p:sp>
      <p:sp>
        <p:nvSpPr>
          <p:cNvPr id="14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15"/>
          <p:cNvSpPr/>
          <p:nvPr/>
        </p:nvSpPr>
        <p:spPr>
          <a:xfrm>
            <a:off x="5373806" y="2615458"/>
            <a:ext cx="603370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形容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bldLvl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" name="表格 -1"/>
          <p:cNvGraphicFramePr/>
          <p:nvPr/>
        </p:nvGraphicFramePr>
        <p:xfrm>
          <a:off x="274797" y="959644"/>
          <a:ext cx="8596789" cy="3652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0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0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1504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形容词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副词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形容词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副词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953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 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快速的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quickly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快速地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happy 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高兴的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happily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高兴地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953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slow 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缓慢的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slowly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缓慢地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careful 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认真的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carefully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认真地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47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clear 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清晰的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clearly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清晰地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wise 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明智的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wisely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明智地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953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 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难过的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sadly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难过地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serious 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严重的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seriously</a:t>
                      </a:r>
                      <a:r>
                        <a:rPr lang="zh-CN" altLang="en-US" sz="2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严重地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665669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790342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806" y="1126808"/>
            <a:ext cx="8493443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［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2017·来宾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］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Jim opened the door ________ because he didn't want to wake up the baby.</a:t>
            </a:r>
          </a:p>
          <a:p>
            <a:pPr>
              <a:lnSpc>
                <a:spcPct val="150000"/>
              </a:lnSpc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A．loudly　    B．quietly      C．heavily         D．angrily</a:t>
            </a:r>
          </a:p>
        </p:txBody>
      </p:sp>
      <p:sp>
        <p:nvSpPr>
          <p:cNvPr id="11" name="Rectangle 5"/>
          <p:cNvSpPr/>
          <p:nvPr/>
        </p:nvSpPr>
        <p:spPr>
          <a:xfrm>
            <a:off x="663149" y="21732"/>
            <a:ext cx="2094163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490210" y="1305150"/>
            <a:ext cx="342900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54968" y="2998428"/>
            <a:ext cx="7748093" cy="145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>
                <a:solidFill>
                  <a:srgbClr val="0000CC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仿宋_GB2312" pitchFamily="49" charset="-122"/>
                <a:ea typeface="仿宋_GB2312" pitchFamily="49" charset="-122"/>
                <a:cs typeface="Times New Roman" panose="02020603050405020304" pitchFamily="18" charset="0"/>
              </a:rPr>
              <a:t>考查副词词义辨析。句意：吉姆________开门因为他不想吵醒这个婴儿。根据后句句意“他不想吵醒这个婴儿”可知，吉姆轻轻地开门，quietly意为“轻轻地”，故选B。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1146</Words>
  <Application>Microsoft Office PowerPoint</Application>
  <PresentationFormat>全屏显示(16:9)</PresentationFormat>
  <Paragraphs>207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MingLiU_HKSCS</vt:lpstr>
      <vt:lpstr>仿宋</vt:lpstr>
      <vt:lpstr>仿宋_GB2312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C9673E4E3F1248D8A6931BDBA091DCC6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