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A4C0-D615-426C-B3ED-98A77F8BAB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131D1-2333-4179-815B-03D7711BF7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zh-CN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F48894-52FC-4255-9388-B4773958C54E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2F9-AB3E-4092-A2FE-5A66C8D56B6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1700808"/>
            <a:ext cx="9144000" cy="1325880"/>
          </a:xfrm>
        </p:spPr>
        <p:txBody>
          <a:bodyPr/>
          <a:lstStyle/>
          <a:p>
            <a:r>
              <a:rPr lang="zh-CN" altLang="en-US" dirty="0" smtClean="0"/>
              <a:t>同位角、内错角、同旁内角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-9493" y="4797152"/>
            <a:ext cx="9153493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593725" y="1468438"/>
            <a:ext cx="2879725" cy="4248150"/>
            <a:chOff x="0" y="0"/>
            <a:chExt cx="4536" cy="6690"/>
          </a:xfrm>
        </p:grpSpPr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>
              <a:off x="0" y="2267"/>
              <a:ext cx="4535" cy="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1023" y="0"/>
              <a:ext cx="3287" cy="6690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自由曲线 45"/>
            <p:cNvSpPr/>
            <p:nvPr/>
          </p:nvSpPr>
          <p:spPr bwMode="auto">
            <a:xfrm>
              <a:off x="2070" y="2015"/>
              <a:ext cx="355" cy="150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200" y="1152"/>
                </a:cxn>
                <a:cxn ang="0">
                  <a:pos x="14400" y="8064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1152"/>
                  </a:moveTo>
                  <a:cubicBezTo>
                    <a:pt x="1220" y="1152"/>
                    <a:pt x="4820" y="0"/>
                    <a:pt x="7200" y="1152"/>
                  </a:cubicBezTo>
                  <a:cubicBezTo>
                    <a:pt x="9579" y="2304"/>
                    <a:pt x="12020" y="4608"/>
                    <a:pt x="14400" y="8064"/>
                  </a:cubicBezTo>
                  <a:cubicBezTo>
                    <a:pt x="16779" y="11520"/>
                    <a:pt x="20379" y="19296"/>
                    <a:pt x="2160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自由曲线 46"/>
            <p:cNvSpPr/>
            <p:nvPr/>
          </p:nvSpPr>
          <p:spPr bwMode="auto">
            <a:xfrm>
              <a:off x="1715" y="1975"/>
              <a:ext cx="213" cy="307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433" y="13297"/>
                </a:cxn>
                <a:cxn ang="0">
                  <a:pos x="9633" y="499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405" y="20192"/>
                    <a:pt x="811" y="16041"/>
                    <a:pt x="2433" y="13297"/>
                  </a:cubicBezTo>
                  <a:cubicBezTo>
                    <a:pt x="4056" y="10553"/>
                    <a:pt x="6490" y="7176"/>
                    <a:pt x="9633" y="4995"/>
                  </a:cubicBezTo>
                  <a:cubicBezTo>
                    <a:pt x="12777" y="2814"/>
                    <a:pt x="19571" y="844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自由曲线 58"/>
            <p:cNvSpPr/>
            <p:nvPr/>
          </p:nvSpPr>
          <p:spPr bwMode="auto">
            <a:xfrm>
              <a:off x="2353" y="2330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6" name="自由曲线 59"/>
            <p:cNvSpPr/>
            <p:nvPr/>
          </p:nvSpPr>
          <p:spPr bwMode="auto">
            <a:xfrm>
              <a:off x="1785" y="2330"/>
              <a:ext cx="473" cy="2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0" y="7174"/>
                </a:cxn>
                <a:cxn ang="0">
                  <a:pos x="10800" y="12593"/>
                </a:cxn>
                <a:cxn ang="0">
                  <a:pos x="16200" y="1618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15" y="1221"/>
                    <a:pt x="3615" y="5113"/>
                    <a:pt x="5400" y="7174"/>
                  </a:cubicBezTo>
                  <a:cubicBezTo>
                    <a:pt x="7184" y="9235"/>
                    <a:pt x="9015" y="11067"/>
                    <a:pt x="10800" y="12593"/>
                  </a:cubicBezTo>
                  <a:cubicBezTo>
                    <a:pt x="12584" y="14120"/>
                    <a:pt x="14415" y="14654"/>
                    <a:pt x="16200" y="16180"/>
                  </a:cubicBezTo>
                  <a:cubicBezTo>
                    <a:pt x="17984" y="17707"/>
                    <a:pt x="20684" y="20684"/>
                    <a:pt x="2160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1265" y="1622"/>
              <a:ext cx="490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1598" y="2447"/>
              <a:ext cx="487" cy="57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2575" y="2380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2283" y="1645"/>
              <a:ext cx="487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4</a:t>
              </a:r>
            </a:p>
          </p:txBody>
        </p:sp>
        <p:grpSp>
          <p:nvGrpSpPr>
            <p:cNvPr id="17421" name="Group 13"/>
            <p:cNvGrpSpPr/>
            <p:nvPr/>
          </p:nvGrpSpPr>
          <p:grpSpPr bwMode="auto">
            <a:xfrm>
              <a:off x="2494" y="3854"/>
              <a:ext cx="519" cy="625"/>
              <a:chOff x="0" y="0"/>
              <a:chExt cx="519" cy="625"/>
            </a:xfrm>
          </p:grpSpPr>
          <p:sp>
            <p:nvSpPr>
              <p:cNvPr id="17422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3" name="Text Box 1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 flipV="1">
              <a:off x="566" y="3742"/>
              <a:ext cx="3970" cy="2039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425" name="Group 17"/>
            <p:cNvGrpSpPr/>
            <p:nvPr/>
          </p:nvGrpSpPr>
          <p:grpSpPr bwMode="auto">
            <a:xfrm>
              <a:off x="2518" y="3676"/>
              <a:ext cx="1541" cy="1638"/>
              <a:chOff x="0" y="0"/>
              <a:chExt cx="1541" cy="1638"/>
            </a:xfrm>
          </p:grpSpPr>
          <p:grpSp>
            <p:nvGrpSpPr>
              <p:cNvPr id="17426" name="Group 18"/>
              <p:cNvGrpSpPr/>
              <p:nvPr/>
            </p:nvGrpSpPr>
            <p:grpSpPr bwMode="auto">
              <a:xfrm>
                <a:off x="283" y="874"/>
                <a:ext cx="488" cy="765"/>
                <a:chOff x="0" y="0"/>
                <a:chExt cx="488" cy="765"/>
              </a:xfrm>
            </p:grpSpPr>
            <p:sp>
              <p:nvSpPr>
                <p:cNvPr id="17427" name="自由曲线 76"/>
                <p:cNvSpPr/>
                <p:nvPr/>
              </p:nvSpPr>
              <p:spPr bwMode="auto">
                <a:xfrm>
                  <a:off x="165" y="0"/>
                  <a:ext cx="284" cy="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50" y="10800"/>
                    </a:cxn>
                    <a:cxn ang="0">
                      <a:pos x="12625" y="19494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608" y="1830"/>
                        <a:pt x="1521" y="7596"/>
                        <a:pt x="3650" y="10800"/>
                      </a:cubicBezTo>
                      <a:cubicBezTo>
                        <a:pt x="5780" y="14003"/>
                        <a:pt x="9659" y="17664"/>
                        <a:pt x="12625" y="19494"/>
                      </a:cubicBezTo>
                      <a:cubicBezTo>
                        <a:pt x="15591" y="21325"/>
                        <a:pt x="20078" y="21233"/>
                        <a:pt x="2160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0" y="189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7</a:t>
                  </a:r>
                </a:p>
              </p:txBody>
            </p:sp>
          </p:grpSp>
          <p:grpSp>
            <p:nvGrpSpPr>
              <p:cNvPr id="17429" name="Group 21"/>
              <p:cNvGrpSpPr/>
              <p:nvPr/>
            </p:nvGrpSpPr>
            <p:grpSpPr bwMode="auto">
              <a:xfrm>
                <a:off x="827" y="638"/>
                <a:ext cx="715" cy="647"/>
                <a:chOff x="0" y="0"/>
                <a:chExt cx="715" cy="647"/>
              </a:xfrm>
            </p:grpSpPr>
            <p:sp>
              <p:nvSpPr>
                <p:cNvPr id="17430" name="自由曲线 79"/>
                <p:cNvSpPr/>
                <p:nvPr/>
              </p:nvSpPr>
              <p:spPr bwMode="auto">
                <a:xfrm>
                  <a:off x="0" y="0"/>
                  <a:ext cx="149" cy="307"/>
                </a:xfrm>
                <a:custGeom>
                  <a:avLst/>
                  <a:gdLst/>
                  <a:ahLst/>
                  <a:cxnLst>
                    <a:cxn ang="0">
                      <a:pos x="10147" y="0"/>
                    </a:cxn>
                    <a:cxn ang="0">
                      <a:pos x="20440" y="8302"/>
                    </a:cxn>
                    <a:cxn ang="0">
                      <a:pos x="17106" y="16604"/>
                    </a:cxn>
                    <a:cxn ang="0">
                      <a:pos x="0" y="21600"/>
                    </a:cxn>
                  </a:cxnLst>
                  <a:rect l="0" t="0" r="r" b="b"/>
                  <a:pathLst>
                    <a:path w="21600" h="21600">
                      <a:moveTo>
                        <a:pt x="10147" y="0"/>
                      </a:moveTo>
                      <a:cubicBezTo>
                        <a:pt x="11887" y="1407"/>
                        <a:pt x="19280" y="5558"/>
                        <a:pt x="20440" y="8302"/>
                      </a:cubicBezTo>
                      <a:cubicBezTo>
                        <a:pt x="21600" y="11046"/>
                        <a:pt x="20440" y="14423"/>
                        <a:pt x="17106" y="16604"/>
                      </a:cubicBezTo>
                      <a:cubicBezTo>
                        <a:pt x="13771" y="18785"/>
                        <a:pt x="2899" y="20755"/>
                        <a:pt x="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3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71" y="71"/>
                  <a:ext cx="545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8</a:t>
                  </a:r>
                </a:p>
              </p:txBody>
            </p:sp>
          </p:grpSp>
          <p:grpSp>
            <p:nvGrpSpPr>
              <p:cNvPr id="17432" name="Group 24"/>
              <p:cNvGrpSpPr/>
              <p:nvPr/>
            </p:nvGrpSpPr>
            <p:grpSpPr bwMode="auto">
              <a:xfrm>
                <a:off x="567" y="0"/>
                <a:ext cx="488" cy="576"/>
                <a:chOff x="0" y="0"/>
                <a:chExt cx="488" cy="576"/>
              </a:xfrm>
            </p:grpSpPr>
            <p:sp>
              <p:nvSpPr>
                <p:cNvPr id="17433" name="自由曲线 70"/>
                <p:cNvSpPr/>
                <p:nvPr/>
              </p:nvSpPr>
              <p:spPr bwMode="auto">
                <a:xfrm>
                  <a:off x="23" y="449"/>
                  <a:ext cx="237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54" y="7097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822" y="1234"/>
                        <a:pt x="7200" y="3394"/>
                        <a:pt x="10754" y="7097"/>
                      </a:cubicBezTo>
                      <a:cubicBezTo>
                        <a:pt x="14308" y="10800"/>
                        <a:pt x="19777" y="19131"/>
                        <a:pt x="2160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3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6</a:t>
                  </a:r>
                </a:p>
              </p:txBody>
            </p:sp>
          </p:grpSp>
          <p:grpSp>
            <p:nvGrpSpPr>
              <p:cNvPr id="17435" name="Group 27"/>
              <p:cNvGrpSpPr/>
              <p:nvPr/>
            </p:nvGrpSpPr>
            <p:grpSpPr bwMode="auto">
              <a:xfrm>
                <a:off x="0" y="178"/>
                <a:ext cx="519" cy="625"/>
                <a:chOff x="0" y="0"/>
                <a:chExt cx="519" cy="625"/>
              </a:xfrm>
            </p:grpSpPr>
            <p:sp>
              <p:nvSpPr>
                <p:cNvPr id="17436" name="自由曲线 69"/>
                <p:cNvSpPr/>
                <p:nvPr/>
              </p:nvSpPr>
              <p:spPr bwMode="auto">
                <a:xfrm>
                  <a:off x="437" y="271"/>
                  <a:ext cx="83" cy="354"/>
                </a:xfrm>
                <a:custGeom>
                  <a:avLst/>
                  <a:gdLst/>
                  <a:ahLst/>
                  <a:cxnLst>
                    <a:cxn ang="0">
                      <a:pos x="21600" y="0"/>
                    </a:cxn>
                    <a:cxn ang="0">
                      <a:pos x="3122" y="7200"/>
                    </a:cxn>
                    <a:cxn ang="0">
                      <a:pos x="3122" y="14400"/>
                    </a:cxn>
                    <a:cxn ang="0">
                      <a:pos x="9108" y="21600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8477" y="1220"/>
                        <a:pt x="6245" y="4820"/>
                        <a:pt x="3122" y="7200"/>
                      </a:cubicBezTo>
                      <a:cubicBezTo>
                        <a:pt x="0" y="9579"/>
                        <a:pt x="2081" y="12020"/>
                        <a:pt x="3122" y="14400"/>
                      </a:cubicBezTo>
                      <a:cubicBezTo>
                        <a:pt x="4163" y="16779"/>
                        <a:pt x="8067" y="20379"/>
                        <a:pt x="9108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3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5</a:t>
                  </a:r>
                </a:p>
              </p:txBody>
            </p:sp>
          </p:grpSp>
        </p:grpSp>
        <p:grpSp>
          <p:nvGrpSpPr>
            <p:cNvPr id="17438" name="Group 30"/>
            <p:cNvGrpSpPr/>
            <p:nvPr/>
          </p:nvGrpSpPr>
          <p:grpSpPr bwMode="auto">
            <a:xfrm>
              <a:off x="3109" y="3676"/>
              <a:ext cx="488" cy="576"/>
              <a:chOff x="0" y="0"/>
              <a:chExt cx="488" cy="576"/>
            </a:xfrm>
          </p:grpSpPr>
          <p:sp>
            <p:nvSpPr>
              <p:cNvPr id="17439" name="自由曲线 70"/>
              <p:cNvSpPr/>
              <p:nvPr/>
            </p:nvSpPr>
            <p:spPr bwMode="auto">
              <a:xfrm>
                <a:off x="23" y="449"/>
                <a:ext cx="237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754" y="7097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822" y="1234"/>
                      <a:pt x="7200" y="3394"/>
                      <a:pt x="10754" y="7097"/>
                    </a:cubicBezTo>
                    <a:cubicBezTo>
                      <a:pt x="14308" y="10800"/>
                      <a:pt x="19777" y="19131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0" name="Text Box 3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8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</p:grpSp>
      <p:grpSp>
        <p:nvGrpSpPr>
          <p:cNvPr id="17441" name="Group 33"/>
          <p:cNvGrpSpPr/>
          <p:nvPr/>
        </p:nvGrpSpPr>
        <p:grpSpPr bwMode="auto">
          <a:xfrm>
            <a:off x="625475" y="2905125"/>
            <a:ext cx="2794000" cy="1373188"/>
            <a:chOff x="0" y="0"/>
            <a:chExt cx="4399" cy="2163"/>
          </a:xfrm>
        </p:grpSpPr>
        <p:grpSp>
          <p:nvGrpSpPr>
            <p:cNvPr id="17442" name="Group 34"/>
            <p:cNvGrpSpPr/>
            <p:nvPr/>
          </p:nvGrpSpPr>
          <p:grpSpPr bwMode="auto">
            <a:xfrm>
              <a:off x="0" y="0"/>
              <a:ext cx="2187" cy="757"/>
              <a:chOff x="0" y="0"/>
              <a:chExt cx="2187" cy="757"/>
            </a:xfrm>
          </p:grpSpPr>
          <p:sp>
            <p:nvSpPr>
              <p:cNvPr id="17443" name="Line 35"/>
              <p:cNvSpPr>
                <a:spLocks noChangeAspect="1" noChangeShapeType="1"/>
              </p:cNvSpPr>
              <p:nvPr/>
            </p:nvSpPr>
            <p:spPr bwMode="auto">
              <a:xfrm>
                <a:off x="0" y="0"/>
                <a:ext cx="2040" cy="1"/>
              </a:xfrm>
              <a:prstGeom prst="line">
                <a:avLst/>
              </a:prstGeom>
              <a:noFill/>
              <a:ln w="57150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444" name="Group 36"/>
              <p:cNvGrpSpPr/>
              <p:nvPr/>
            </p:nvGrpSpPr>
            <p:grpSpPr bwMode="auto">
              <a:xfrm>
                <a:off x="1529" y="63"/>
                <a:ext cx="659" cy="695"/>
                <a:chOff x="0" y="0"/>
                <a:chExt cx="659" cy="695"/>
              </a:xfrm>
            </p:grpSpPr>
            <p:sp>
              <p:nvSpPr>
                <p:cNvPr id="17445" name="自由曲线 59"/>
                <p:cNvSpPr/>
                <p:nvPr/>
              </p:nvSpPr>
              <p:spPr bwMode="auto">
                <a:xfrm>
                  <a:off x="187" y="0"/>
                  <a:ext cx="473" cy="28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00" y="7174"/>
                    </a:cxn>
                    <a:cxn ang="0">
                      <a:pos x="10800" y="12593"/>
                    </a:cxn>
                    <a:cxn ang="0">
                      <a:pos x="16200" y="16180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915" y="1221"/>
                        <a:pt x="3615" y="5113"/>
                        <a:pt x="5400" y="7174"/>
                      </a:cubicBezTo>
                      <a:cubicBezTo>
                        <a:pt x="7184" y="9235"/>
                        <a:pt x="9015" y="11067"/>
                        <a:pt x="10800" y="12593"/>
                      </a:cubicBezTo>
                      <a:cubicBezTo>
                        <a:pt x="12584" y="14120"/>
                        <a:pt x="14415" y="14654"/>
                        <a:pt x="16200" y="16180"/>
                      </a:cubicBezTo>
                      <a:cubicBezTo>
                        <a:pt x="17984" y="17707"/>
                        <a:pt x="20684" y="20684"/>
                        <a:pt x="21600" y="2160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4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0" y="117"/>
                  <a:ext cx="487" cy="5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</p:grpSp>
        </p:grpSp>
        <p:grpSp>
          <p:nvGrpSpPr>
            <p:cNvPr id="17447" name="Group 39"/>
            <p:cNvGrpSpPr/>
            <p:nvPr/>
          </p:nvGrpSpPr>
          <p:grpSpPr bwMode="auto">
            <a:xfrm>
              <a:off x="3041" y="1429"/>
              <a:ext cx="1359" cy="734"/>
              <a:chOff x="0" y="0"/>
              <a:chExt cx="1359" cy="734"/>
            </a:xfrm>
          </p:grpSpPr>
          <p:sp>
            <p:nvSpPr>
              <p:cNvPr id="17448" name="Line 40"/>
              <p:cNvSpPr>
                <a:spLocks noChangeAspect="1" noChangeShapeType="1"/>
              </p:cNvSpPr>
              <p:nvPr/>
            </p:nvSpPr>
            <p:spPr bwMode="auto">
              <a:xfrm flipV="1">
                <a:off x="113" y="96"/>
                <a:ext cx="1247" cy="639"/>
              </a:xfrm>
              <a:prstGeom prst="line">
                <a:avLst/>
              </a:prstGeom>
              <a:noFill/>
              <a:ln w="57150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449" name="Group 41"/>
              <p:cNvGrpSpPr/>
              <p:nvPr/>
            </p:nvGrpSpPr>
            <p:grpSpPr bwMode="auto">
              <a:xfrm>
                <a:off x="0" y="0"/>
                <a:ext cx="488" cy="576"/>
                <a:chOff x="0" y="0"/>
                <a:chExt cx="488" cy="576"/>
              </a:xfrm>
            </p:grpSpPr>
            <p:sp>
              <p:nvSpPr>
                <p:cNvPr id="17450" name="自由曲线 70"/>
                <p:cNvSpPr/>
                <p:nvPr/>
              </p:nvSpPr>
              <p:spPr bwMode="auto">
                <a:xfrm>
                  <a:off x="23" y="449"/>
                  <a:ext cx="237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54" y="7097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822" y="1234"/>
                        <a:pt x="7200" y="3394"/>
                        <a:pt x="10754" y="7097"/>
                      </a:cubicBezTo>
                      <a:cubicBezTo>
                        <a:pt x="14308" y="10800"/>
                        <a:pt x="19777" y="19131"/>
                        <a:pt x="2160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5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6</a:t>
                  </a:r>
                </a:p>
              </p:txBody>
            </p:sp>
          </p:grpSp>
        </p:grpSp>
        <p:cxnSp>
          <p:nvCxnSpPr>
            <p:cNvPr id="17452" name="AutoShape 44"/>
            <p:cNvCxnSpPr>
              <a:cxnSpLocks noChangeShapeType="1"/>
              <a:stCxn id="17443" idx="1"/>
              <a:endCxn id="17448" idx="0"/>
            </p:cNvCxnSpPr>
            <p:nvPr/>
          </p:nvCxnSpPr>
          <p:spPr bwMode="auto">
            <a:xfrm>
              <a:off x="2040" y="1"/>
              <a:ext cx="1114" cy="2162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round/>
            </a:ln>
            <a:effectLst/>
          </p:spPr>
        </p:cxnSp>
      </p:grpSp>
      <p:grpSp>
        <p:nvGrpSpPr>
          <p:cNvPr id="17453" name="Group 45"/>
          <p:cNvGrpSpPr/>
          <p:nvPr/>
        </p:nvGrpSpPr>
        <p:grpSpPr bwMode="auto">
          <a:xfrm>
            <a:off x="1360488" y="2909888"/>
            <a:ext cx="1851025" cy="2014537"/>
            <a:chOff x="0" y="0"/>
            <a:chExt cx="2914" cy="3173"/>
          </a:xfrm>
        </p:grpSpPr>
        <p:sp>
          <p:nvSpPr>
            <p:cNvPr id="17454" name="Line 46"/>
            <p:cNvSpPr>
              <a:spLocks noChangeAspect="1" noChangeShapeType="1"/>
            </p:cNvSpPr>
            <p:nvPr/>
          </p:nvSpPr>
          <p:spPr bwMode="auto">
            <a:xfrm>
              <a:off x="930" y="0"/>
              <a:ext cx="1984" cy="1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5" name="自由曲线 58"/>
            <p:cNvSpPr/>
            <p:nvPr/>
          </p:nvSpPr>
          <p:spPr bwMode="auto">
            <a:xfrm>
              <a:off x="1138" y="63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6" name="Text Box 48"/>
            <p:cNvSpPr txBox="1">
              <a:spLocks noChangeArrowheads="1"/>
            </p:cNvSpPr>
            <p:nvPr/>
          </p:nvSpPr>
          <p:spPr bwMode="auto">
            <a:xfrm>
              <a:off x="1360" y="113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3</a:t>
              </a:r>
            </a:p>
          </p:txBody>
        </p:sp>
        <p:grpSp>
          <p:nvGrpSpPr>
            <p:cNvPr id="17457" name="Group 49"/>
            <p:cNvGrpSpPr/>
            <p:nvPr/>
          </p:nvGrpSpPr>
          <p:grpSpPr bwMode="auto">
            <a:xfrm>
              <a:off x="1279" y="1587"/>
              <a:ext cx="519" cy="625"/>
              <a:chOff x="0" y="0"/>
              <a:chExt cx="519" cy="625"/>
            </a:xfrm>
          </p:grpSpPr>
          <p:sp>
            <p:nvSpPr>
              <p:cNvPr id="17458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9" name="Text Box 5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7460" name="Line 52"/>
            <p:cNvSpPr>
              <a:spLocks noChangeAspect="1" noChangeShapeType="1"/>
            </p:cNvSpPr>
            <p:nvPr/>
          </p:nvSpPr>
          <p:spPr bwMode="auto">
            <a:xfrm flipV="1">
              <a:off x="0" y="2155"/>
              <a:ext cx="1984" cy="1019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7461" name="AutoShape 53"/>
            <p:cNvCxnSpPr>
              <a:cxnSpLocks noChangeShapeType="1"/>
              <a:stCxn id="17454" idx="0"/>
              <a:endCxn id="17460" idx="1"/>
            </p:cNvCxnSpPr>
            <p:nvPr/>
          </p:nvCxnSpPr>
          <p:spPr bwMode="auto">
            <a:xfrm>
              <a:off x="930" y="0"/>
              <a:ext cx="1054" cy="2154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round/>
            </a:ln>
            <a:effectLst/>
          </p:spPr>
        </p:cxnSp>
      </p:grpSp>
      <p:sp>
        <p:nvSpPr>
          <p:cNvPr id="17462" name="WordArt 54"/>
          <p:cNvSpPr>
            <a:spLocks noChangeArrowheads="1" noChangeShapeType="1"/>
          </p:cNvSpPr>
          <p:nvPr/>
        </p:nvSpPr>
        <p:spPr bwMode="auto">
          <a:xfrm>
            <a:off x="180975" y="188913"/>
            <a:ext cx="15843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ap="flat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283542 -0.220463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62222 0.105000 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450850"/>
            <a:ext cx="848995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b="1" dirty="0">
                <a:latin typeface="Lingoes Unicode" charset="-122"/>
                <a:ea typeface="Lingoes Unicode" charset="-122"/>
              </a:rPr>
              <a:t>问题</a:t>
            </a:r>
            <a:r>
              <a:rPr lang="zh-CN" altLang="en-US" b="1" dirty="0" smtClean="0">
                <a:latin typeface="Lingoes Unicode" charset="-122"/>
                <a:ea typeface="Lingoes Unicode" charset="-122"/>
              </a:rPr>
              <a:t>1：在</a:t>
            </a:r>
            <a:r>
              <a:rPr lang="zh-CN" altLang="en-US" b="1" dirty="0">
                <a:latin typeface="Lingoes Unicode" charset="-122"/>
                <a:ea typeface="Lingoes Unicode" charset="-122"/>
              </a:rPr>
              <a:t>图1</a:t>
            </a:r>
            <a:r>
              <a:rPr lang="zh-CN" altLang="en-US" b="1" dirty="0" smtClean="0">
                <a:latin typeface="Lingoes Unicode" charset="-122"/>
                <a:ea typeface="Lingoes Unicode" charset="-122"/>
              </a:rPr>
              <a:t>中，直线</a:t>
            </a:r>
            <a:r>
              <a:rPr lang="zh-CN" altLang="en-US" b="1" dirty="0" smtClean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</a:rPr>
              <a:t>EF</a:t>
            </a:r>
            <a:r>
              <a:rPr lang="zh-CN" altLang="en-US" b="1" dirty="0" smtClean="0">
                <a:latin typeface="Lingoes Unicode" charset="-122"/>
                <a:ea typeface="Lingoes Unicode" charset="-122"/>
              </a:rPr>
              <a:t>，</a:t>
            </a:r>
            <a:r>
              <a:rPr lang="zh-CN" altLang="en-US" b="1" dirty="0" smtClean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</a:rPr>
              <a:t>GH</a:t>
            </a:r>
            <a:r>
              <a:rPr lang="zh-CN" altLang="en-US" b="1" dirty="0">
                <a:latin typeface="Lingoes Unicode" charset="-122"/>
                <a:ea typeface="Lingoes Unicode" charset="-122"/>
              </a:rPr>
              <a:t>被直线</a:t>
            </a:r>
            <a:r>
              <a:rPr lang="zh-CN" altLang="en-US" b="1" dirty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</a:rPr>
              <a:t>AB</a:t>
            </a:r>
            <a:r>
              <a:rPr lang="zh-CN" altLang="en-US" b="1" dirty="0">
                <a:latin typeface="Lingoes Unicode" charset="-122"/>
                <a:ea typeface="Lingoes Unicode" charset="-122"/>
              </a:rPr>
              <a:t>所</a:t>
            </a:r>
            <a:r>
              <a:rPr lang="zh-CN" altLang="en-US" b="1" dirty="0" smtClean="0">
                <a:latin typeface="Lingoes Unicode" charset="-122"/>
                <a:ea typeface="Lingoes Unicode" charset="-122"/>
              </a:rPr>
              <a:t>截，哪</a:t>
            </a:r>
            <a:r>
              <a:rPr lang="zh-CN" altLang="en-US" b="1" dirty="0">
                <a:latin typeface="Lingoes Unicode" charset="-122"/>
                <a:ea typeface="Lingoes Unicode" charset="-122"/>
              </a:rPr>
              <a:t>几对角是</a:t>
            </a:r>
            <a:r>
              <a:rPr lang="zh-CN" altLang="en-US" b="1" dirty="0" smtClean="0">
                <a:latin typeface="Lingoes Unicode" charset="-122"/>
                <a:ea typeface="Lingoes Unicode" charset="-122"/>
              </a:rPr>
              <a:t>同位角？哪</a:t>
            </a:r>
            <a:r>
              <a:rPr lang="zh-CN" altLang="en-US" b="1" dirty="0">
                <a:latin typeface="Lingoes Unicode" charset="-122"/>
                <a:ea typeface="Lingoes Unicode" charset="-122"/>
              </a:rPr>
              <a:t>几对角是内错角？哪几对角是同旁内角？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5926137" cy="20005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b="1" dirty="0"/>
              <a:t>解：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∠1与∠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5，∠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2与∠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6，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       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  ∠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4与∠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8，∠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3与∠7分别是</a:t>
            </a:r>
            <a:r>
              <a:rPr lang="zh-CN" altLang="en-US" sz="2400" b="1" dirty="0">
                <a:sym typeface="仿宋" panose="02010609060101010101" pitchFamily="49" charset="-122"/>
              </a:rPr>
              <a:t>同位角</a:t>
            </a: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      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   ∠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2与∠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8，∠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3与∠5分别是</a:t>
            </a:r>
            <a:r>
              <a:rPr lang="zh-CN" altLang="en-US" sz="2400" b="1" dirty="0">
                <a:sym typeface="仿宋" panose="02010609060101010101" pitchFamily="49" charset="-122"/>
              </a:rPr>
              <a:t>内错角</a:t>
            </a: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       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  ∠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2与∠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5，∠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3与∠8分别是</a:t>
            </a:r>
            <a:r>
              <a:rPr lang="zh-CN" altLang="en-US" sz="2400" b="1" dirty="0">
                <a:sym typeface="仿宋" panose="02010609060101010101" pitchFamily="49" charset="-122"/>
              </a:rPr>
              <a:t>同旁内角</a:t>
            </a:r>
          </a:p>
          <a:p>
            <a:r>
              <a:rPr lang="zh-CN" altLang="en-US" sz="2400" b="1" dirty="0">
                <a:sym typeface="仿宋" panose="02010609060101010101" pitchFamily="49" charset="-122"/>
              </a:rPr>
              <a:t>      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358082" y="5000636"/>
            <a:ext cx="785818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1800" dirty="0"/>
              <a:t>图1</a:t>
            </a:r>
          </a:p>
        </p:txBody>
      </p:sp>
      <p:grpSp>
        <p:nvGrpSpPr>
          <p:cNvPr id="18437" name="Group 5"/>
          <p:cNvGrpSpPr/>
          <p:nvPr/>
        </p:nvGrpSpPr>
        <p:grpSpPr bwMode="auto">
          <a:xfrm>
            <a:off x="6084888" y="1917700"/>
            <a:ext cx="2808922" cy="3050870"/>
            <a:chOff x="0" y="0"/>
            <a:chExt cx="4423" cy="4805"/>
          </a:xfrm>
        </p:grpSpPr>
        <p:grpSp>
          <p:nvGrpSpPr>
            <p:cNvPr id="18438" name="Group 6"/>
            <p:cNvGrpSpPr/>
            <p:nvPr/>
          </p:nvGrpSpPr>
          <p:grpSpPr bwMode="auto">
            <a:xfrm>
              <a:off x="0" y="0"/>
              <a:ext cx="4423" cy="4805"/>
              <a:chOff x="0" y="0"/>
              <a:chExt cx="5215" cy="3614"/>
            </a:xfrm>
          </p:grpSpPr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 flipV="1">
                <a:off x="453" y="2042"/>
                <a:ext cx="4309" cy="112"/>
              </a:xfrm>
              <a:prstGeom prst="line">
                <a:avLst/>
              </a:prstGeom>
              <a:noFill/>
              <a:ln w="4127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8440" name="Group 8"/>
              <p:cNvGrpSpPr/>
              <p:nvPr/>
            </p:nvGrpSpPr>
            <p:grpSpPr bwMode="auto">
              <a:xfrm>
                <a:off x="0" y="0"/>
                <a:ext cx="5215" cy="3614"/>
                <a:chOff x="0" y="0"/>
                <a:chExt cx="5215" cy="3614"/>
              </a:xfrm>
            </p:grpSpPr>
            <p:cxnSp>
              <p:nvCxnSpPr>
                <p:cNvPr id="18441" name="AutoShape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1134" y="566"/>
                  <a:ext cx="567" cy="2949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18442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3400" y="567"/>
                  <a:ext cx="681" cy="2948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sp>
              <p:nvSpPr>
                <p:cNvPr id="1844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0" y="1465"/>
                  <a:ext cx="488" cy="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1844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727" y="1578"/>
                  <a:ext cx="488" cy="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1844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907" y="1362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zh-CN" altLang="zh-CN" sz="1800"/>
                </a:p>
              </p:txBody>
            </p:sp>
            <p:sp>
              <p:nvSpPr>
                <p:cNvPr id="1844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706" y="1352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zh-CN" altLang="zh-CN" sz="1800"/>
                </a:p>
              </p:txBody>
            </p:sp>
            <p:sp>
              <p:nvSpPr>
                <p:cNvPr id="1844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51" y="3176"/>
                  <a:ext cx="822" cy="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</a:p>
              </p:txBody>
            </p:sp>
            <p:sp>
              <p:nvSpPr>
                <p:cNvPr id="1844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60" y="113"/>
                  <a:ext cx="666" cy="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</a:p>
              </p:txBody>
            </p:sp>
            <p:sp>
              <p:nvSpPr>
                <p:cNvPr id="184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80" y="0"/>
                  <a:ext cx="652" cy="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</a:p>
              </p:txBody>
            </p:sp>
            <p:sp>
              <p:nvSpPr>
                <p:cNvPr id="1845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080" y="3176"/>
                  <a:ext cx="652" cy="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</a:t>
                  </a:r>
                </a:p>
              </p:txBody>
            </p:sp>
          </p:grpSp>
        </p:grpSp>
        <p:grpSp>
          <p:nvGrpSpPr>
            <p:cNvPr id="18451" name="Group 19"/>
            <p:cNvGrpSpPr/>
            <p:nvPr/>
          </p:nvGrpSpPr>
          <p:grpSpPr bwMode="auto">
            <a:xfrm>
              <a:off x="483" y="1983"/>
              <a:ext cx="3787" cy="1633"/>
              <a:chOff x="0" y="0"/>
              <a:chExt cx="3787" cy="1633"/>
            </a:xfrm>
          </p:grpSpPr>
          <p:sp>
            <p:nvSpPr>
              <p:cNvPr id="18452" name="Arc 20"/>
              <p:cNvSpPr/>
              <p:nvPr/>
            </p:nvSpPr>
            <p:spPr bwMode="auto">
              <a:xfrm>
                <a:off x="786" y="420"/>
                <a:ext cx="227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3" name="Arc 21"/>
              <p:cNvSpPr/>
              <p:nvPr/>
            </p:nvSpPr>
            <p:spPr bwMode="auto">
              <a:xfrm>
                <a:off x="2712" y="349"/>
                <a:ext cx="227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4" name="Arc 22"/>
              <p:cNvSpPr/>
              <p:nvPr/>
            </p:nvSpPr>
            <p:spPr bwMode="auto">
              <a:xfrm rot="4020000">
                <a:off x="700" y="902"/>
                <a:ext cx="227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5" name="Arc 23"/>
              <p:cNvSpPr/>
              <p:nvPr/>
            </p:nvSpPr>
            <p:spPr bwMode="auto">
              <a:xfrm rot="4020000">
                <a:off x="2808" y="789"/>
                <a:ext cx="227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6" name="Arc 24"/>
              <p:cNvSpPr/>
              <p:nvPr/>
            </p:nvSpPr>
            <p:spPr bwMode="auto">
              <a:xfrm rot="11040000">
                <a:off x="367" y="852"/>
                <a:ext cx="227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7" name="Arc 25"/>
              <p:cNvSpPr/>
              <p:nvPr/>
            </p:nvSpPr>
            <p:spPr bwMode="auto">
              <a:xfrm rot="11040000">
                <a:off x="2350" y="851"/>
                <a:ext cx="227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8" name="Arc 26"/>
              <p:cNvSpPr/>
              <p:nvPr/>
            </p:nvSpPr>
            <p:spPr bwMode="auto">
              <a:xfrm rot="14040000">
                <a:off x="417" y="505"/>
                <a:ext cx="227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9" name="Arc 27"/>
              <p:cNvSpPr/>
              <p:nvPr/>
            </p:nvSpPr>
            <p:spPr bwMode="auto">
              <a:xfrm rot="14040000">
                <a:off x="2287" y="335"/>
                <a:ext cx="227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60" name="Text Box 28"/>
              <p:cNvSpPr txBox="1">
                <a:spLocks noChangeArrowheads="1"/>
              </p:cNvSpPr>
              <p:nvPr/>
            </p:nvSpPr>
            <p:spPr bwMode="auto">
              <a:xfrm>
                <a:off x="83" y="113"/>
                <a:ext cx="510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1</a:t>
                </a:r>
              </a:p>
            </p:txBody>
          </p:sp>
          <p:sp>
            <p:nvSpPr>
              <p:cNvPr id="18461" name="Text Box 29"/>
              <p:cNvSpPr txBox="1">
                <a:spLocks noChangeArrowheads="1"/>
              </p:cNvSpPr>
              <p:nvPr/>
            </p:nvSpPr>
            <p:spPr bwMode="auto">
              <a:xfrm>
                <a:off x="933" y="170"/>
                <a:ext cx="510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2</a:t>
                </a:r>
              </a:p>
            </p:txBody>
          </p:sp>
          <p:sp>
            <p:nvSpPr>
              <p:cNvPr id="18462" name="Text Box 30"/>
              <p:cNvSpPr txBox="1">
                <a:spLocks noChangeArrowheads="1"/>
              </p:cNvSpPr>
              <p:nvPr/>
            </p:nvSpPr>
            <p:spPr bwMode="auto">
              <a:xfrm>
                <a:off x="1840" y="137"/>
                <a:ext cx="510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5</a:t>
                </a:r>
              </a:p>
            </p:txBody>
          </p:sp>
          <p:sp>
            <p:nvSpPr>
              <p:cNvPr id="18463" name="Text Box 31"/>
              <p:cNvSpPr txBox="1">
                <a:spLocks noChangeArrowheads="1"/>
              </p:cNvSpPr>
              <p:nvPr/>
            </p:nvSpPr>
            <p:spPr bwMode="auto">
              <a:xfrm rot="10800000" flipV="1">
                <a:off x="1897" y="907"/>
                <a:ext cx="510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2000"/>
                  <a:t>8</a:t>
                </a:r>
              </a:p>
            </p:txBody>
          </p:sp>
          <p:sp>
            <p:nvSpPr>
              <p:cNvPr id="18464" name="Text Box 32"/>
              <p:cNvSpPr txBox="1">
                <a:spLocks noChangeArrowheads="1"/>
              </p:cNvSpPr>
              <p:nvPr/>
            </p:nvSpPr>
            <p:spPr bwMode="auto">
              <a:xfrm flipH="1">
                <a:off x="2812" y="0"/>
                <a:ext cx="786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2000"/>
                  <a:t>6</a:t>
                </a:r>
              </a:p>
            </p:txBody>
          </p:sp>
          <p:sp>
            <p:nvSpPr>
              <p:cNvPr id="18465" name="Text Box 33"/>
              <p:cNvSpPr txBox="1">
                <a:spLocks noChangeArrowheads="1"/>
              </p:cNvSpPr>
              <p:nvPr/>
            </p:nvSpPr>
            <p:spPr bwMode="auto">
              <a:xfrm flipH="1">
                <a:off x="3001" y="907"/>
                <a:ext cx="786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2000"/>
                  <a:t>7</a:t>
                </a:r>
              </a:p>
            </p:txBody>
          </p:sp>
          <p:sp>
            <p:nvSpPr>
              <p:cNvPr id="18466" name="Text Box 34"/>
              <p:cNvSpPr txBox="1">
                <a:spLocks noChangeArrowheads="1"/>
              </p:cNvSpPr>
              <p:nvPr/>
            </p:nvSpPr>
            <p:spPr bwMode="auto">
              <a:xfrm flipH="1">
                <a:off x="0" y="1009"/>
                <a:ext cx="786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2000"/>
                  <a:t>4</a:t>
                </a:r>
              </a:p>
            </p:txBody>
          </p:sp>
          <p:sp>
            <p:nvSpPr>
              <p:cNvPr id="18467" name="Text Box 35"/>
              <p:cNvSpPr txBox="1">
                <a:spLocks noChangeArrowheads="1"/>
              </p:cNvSpPr>
              <p:nvPr/>
            </p:nvSpPr>
            <p:spPr bwMode="auto">
              <a:xfrm flipH="1">
                <a:off x="877" y="965"/>
                <a:ext cx="786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2000"/>
                  <a:t>3</a:t>
                </a:r>
              </a:p>
            </p:txBody>
          </p:sp>
        </p:grp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81024" y="404813"/>
            <a:ext cx="7777190" cy="17986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Lingoes Unicode" charset="-122"/>
                <a:ea typeface="Lingoes Unicode" charset="-122"/>
              </a:rPr>
              <a:t>问题</a:t>
            </a:r>
            <a:r>
              <a:rPr lang="zh-CN" altLang="en-US" b="1" dirty="0" smtClean="0">
                <a:latin typeface="Lingoes Unicode" charset="-122"/>
                <a:ea typeface="Lingoes Unicode" charset="-122"/>
              </a:rPr>
              <a:t>2：在</a:t>
            </a:r>
            <a:r>
              <a:rPr lang="zh-CN" altLang="en-US" b="1" dirty="0">
                <a:latin typeface="Lingoes Unicode" charset="-122"/>
                <a:ea typeface="Lingoes Unicode" charset="-122"/>
              </a:rPr>
              <a:t>图2</a:t>
            </a:r>
            <a:r>
              <a:rPr lang="zh-CN" altLang="en-US" b="1" dirty="0" smtClean="0">
                <a:latin typeface="Lingoes Unicode" charset="-122"/>
                <a:ea typeface="Lingoes Unicode" charset="-122"/>
              </a:rPr>
              <a:t>中，直线</a:t>
            </a:r>
            <a:r>
              <a:rPr lang="zh-CN" altLang="en-US" b="1" dirty="0" smtClean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</a:rPr>
              <a:t>a</a:t>
            </a:r>
            <a:r>
              <a:rPr lang="zh-CN" altLang="en-US" b="1" dirty="0" smtClean="0">
                <a:latin typeface="Lingoes Unicode" charset="-122"/>
                <a:ea typeface="Lingoes Unicode" charset="-122"/>
              </a:rPr>
              <a:t>，</a:t>
            </a:r>
            <a:r>
              <a:rPr lang="zh-CN" altLang="en-US" b="1" dirty="0" smtClean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</a:rPr>
              <a:t>b</a:t>
            </a:r>
            <a:r>
              <a:rPr lang="zh-CN" altLang="en-US" b="1" dirty="0">
                <a:latin typeface="Lingoes Unicode" charset="-122"/>
                <a:ea typeface="Lingoes Unicode" charset="-122"/>
              </a:rPr>
              <a:t>被直线l所截。</a:t>
            </a:r>
          </a:p>
          <a:p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（</a:t>
            </a:r>
            <a:r>
              <a:rPr lang="en-US" altLang="zh-CN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1</a:t>
            </a:r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）∠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3与哪个角是同位角？</a:t>
            </a:r>
          </a:p>
          <a:p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（</a:t>
            </a:r>
            <a:r>
              <a:rPr lang="en-US" altLang="zh-CN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2</a:t>
            </a:r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）如果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∠1=∠</a:t>
            </a:r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5，那么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∠7和∠8分别与∠1有什么数量</a:t>
            </a:r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关系？说明理由。</a:t>
            </a:r>
            <a:endParaRPr lang="zh-CN" altLang="en-US" b="1" dirty="0">
              <a:latin typeface="Lingoes Unicode" charset="-122"/>
              <a:ea typeface="Lingoes Unicode" charset="-122"/>
              <a:sym typeface="仿宋" panose="02010609060101010101" pitchFamily="49" charset="-12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653463" y="2865438"/>
            <a:ext cx="311150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38950" y="2220913"/>
            <a:ext cx="32702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19461" name="Group 5"/>
          <p:cNvGrpSpPr/>
          <p:nvPr/>
        </p:nvGrpSpPr>
        <p:grpSpPr bwMode="auto">
          <a:xfrm>
            <a:off x="6011863" y="2251075"/>
            <a:ext cx="2520950" cy="2042160"/>
            <a:chOff x="0" y="0"/>
            <a:chExt cx="3970" cy="3216"/>
          </a:xfrm>
        </p:grpSpPr>
        <p:cxnSp>
          <p:nvCxnSpPr>
            <p:cNvPr id="19462" name="AutoShape 6"/>
            <p:cNvCxnSpPr>
              <a:cxnSpLocks noChangeShapeType="1"/>
            </p:cNvCxnSpPr>
            <p:nvPr/>
          </p:nvCxnSpPr>
          <p:spPr bwMode="auto">
            <a:xfrm flipV="1">
              <a:off x="0" y="1516"/>
              <a:ext cx="3970" cy="113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19463" name="AutoShape 7"/>
            <p:cNvCxnSpPr>
              <a:cxnSpLocks noChangeShapeType="1"/>
            </p:cNvCxnSpPr>
            <p:nvPr/>
          </p:nvCxnSpPr>
          <p:spPr bwMode="auto">
            <a:xfrm flipH="1">
              <a:off x="565" y="155"/>
              <a:ext cx="1250" cy="2834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19464" name="AutoShape 8"/>
            <p:cNvCxnSpPr>
              <a:cxnSpLocks noChangeShapeType="1"/>
            </p:cNvCxnSpPr>
            <p:nvPr/>
          </p:nvCxnSpPr>
          <p:spPr bwMode="auto">
            <a:xfrm flipH="1">
              <a:off x="2381" y="269"/>
              <a:ext cx="1135" cy="2947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3025" y="0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9466" name="自由曲线 798"/>
            <p:cNvSpPr/>
            <p:nvPr/>
          </p:nvSpPr>
          <p:spPr bwMode="auto">
            <a:xfrm>
              <a:off x="899" y="1348"/>
              <a:ext cx="331" cy="258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6134" y="11759"/>
                </a:cxn>
                <a:cxn ang="0">
                  <a:pos x="13834" y="1918"/>
                </a:cxn>
                <a:cxn ang="0">
                  <a:pos x="21599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044" y="19932"/>
                    <a:pt x="3850" y="15011"/>
                    <a:pt x="6134" y="11759"/>
                  </a:cubicBezTo>
                  <a:cubicBezTo>
                    <a:pt x="8418" y="8506"/>
                    <a:pt x="11289" y="3836"/>
                    <a:pt x="13834" y="1918"/>
                  </a:cubicBezTo>
                  <a:cubicBezTo>
                    <a:pt x="16379" y="0"/>
                    <a:pt x="20294" y="333"/>
                    <a:pt x="21599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7" name="自由曲线 799"/>
            <p:cNvSpPr/>
            <p:nvPr/>
          </p:nvSpPr>
          <p:spPr bwMode="auto">
            <a:xfrm>
              <a:off x="1348" y="1206"/>
              <a:ext cx="268" cy="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10" y="2531"/>
                </a:cxn>
                <a:cxn ang="0">
                  <a:pos x="17086" y="8887"/>
                </a:cxn>
                <a:cxn ang="0">
                  <a:pos x="20955" y="15243"/>
                </a:cxn>
                <a:cxn ang="0">
                  <a:pos x="20955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611" y="430"/>
                    <a:pt x="6689" y="1077"/>
                    <a:pt x="9510" y="2531"/>
                  </a:cubicBezTo>
                  <a:cubicBezTo>
                    <a:pt x="12331" y="3986"/>
                    <a:pt x="15152" y="6787"/>
                    <a:pt x="17086" y="8887"/>
                  </a:cubicBezTo>
                  <a:cubicBezTo>
                    <a:pt x="19020" y="10988"/>
                    <a:pt x="20310" y="13143"/>
                    <a:pt x="20955" y="15243"/>
                  </a:cubicBezTo>
                  <a:cubicBezTo>
                    <a:pt x="21600" y="17344"/>
                    <a:pt x="20955" y="20522"/>
                    <a:pt x="20955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8" name="自由曲线 800"/>
            <p:cNvSpPr/>
            <p:nvPr/>
          </p:nvSpPr>
          <p:spPr bwMode="auto">
            <a:xfrm>
              <a:off x="847" y="1630"/>
              <a:ext cx="146" cy="449"/>
            </a:xfrm>
            <a:custGeom>
              <a:avLst/>
              <a:gdLst/>
              <a:ahLst/>
              <a:cxnLst>
                <a:cxn ang="0">
                  <a:pos x="591" y="0"/>
                </a:cxn>
                <a:cxn ang="0">
                  <a:pos x="591" y="5676"/>
                </a:cxn>
                <a:cxn ang="0">
                  <a:pos x="591" y="11353"/>
                </a:cxn>
                <a:cxn ang="0">
                  <a:pos x="4142" y="17077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591" y="0"/>
                  </a:moveTo>
                  <a:cubicBezTo>
                    <a:pt x="591" y="962"/>
                    <a:pt x="591" y="3800"/>
                    <a:pt x="591" y="5676"/>
                  </a:cubicBezTo>
                  <a:cubicBezTo>
                    <a:pt x="591" y="7552"/>
                    <a:pt x="0" y="9477"/>
                    <a:pt x="591" y="11353"/>
                  </a:cubicBezTo>
                  <a:cubicBezTo>
                    <a:pt x="1183" y="13229"/>
                    <a:pt x="591" y="15394"/>
                    <a:pt x="4142" y="17077"/>
                  </a:cubicBezTo>
                  <a:cubicBezTo>
                    <a:pt x="7693" y="18761"/>
                    <a:pt x="18641" y="20830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9" name="自由曲线 801"/>
            <p:cNvSpPr/>
            <p:nvPr/>
          </p:nvSpPr>
          <p:spPr bwMode="auto">
            <a:xfrm>
              <a:off x="1040" y="1701"/>
              <a:ext cx="426" cy="240"/>
            </a:xfrm>
            <a:custGeom>
              <a:avLst/>
              <a:gdLst/>
              <a:ahLst/>
              <a:cxnLst>
                <a:cxn ang="0">
                  <a:pos x="0" y="21240"/>
                </a:cxn>
                <a:cxn ang="0">
                  <a:pos x="7200" y="21240"/>
                </a:cxn>
                <a:cxn ang="0">
                  <a:pos x="13183" y="19170"/>
                </a:cxn>
                <a:cxn ang="0">
                  <a:pos x="19216" y="10620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240"/>
                  </a:moveTo>
                  <a:cubicBezTo>
                    <a:pt x="1216" y="21240"/>
                    <a:pt x="5019" y="21600"/>
                    <a:pt x="7200" y="21240"/>
                  </a:cubicBezTo>
                  <a:cubicBezTo>
                    <a:pt x="9380" y="20880"/>
                    <a:pt x="11205" y="20970"/>
                    <a:pt x="13183" y="19170"/>
                  </a:cubicBezTo>
                  <a:cubicBezTo>
                    <a:pt x="15160" y="17370"/>
                    <a:pt x="17797" y="13770"/>
                    <a:pt x="19216" y="10620"/>
                  </a:cubicBezTo>
                  <a:cubicBezTo>
                    <a:pt x="20636" y="7470"/>
                    <a:pt x="21194" y="1800"/>
                    <a:pt x="2160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0" name="自由曲线 802"/>
            <p:cNvSpPr/>
            <p:nvPr/>
          </p:nvSpPr>
          <p:spPr bwMode="auto">
            <a:xfrm>
              <a:off x="2766" y="1182"/>
              <a:ext cx="330" cy="378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1505" y="14857"/>
                </a:cxn>
                <a:cxn ang="0">
                  <a:pos x="6152" y="8114"/>
                </a:cxn>
                <a:cxn ang="0">
                  <a:pos x="13876" y="268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261" y="20457"/>
                    <a:pt x="458" y="17085"/>
                    <a:pt x="1505" y="14857"/>
                  </a:cubicBezTo>
                  <a:cubicBezTo>
                    <a:pt x="2552" y="12628"/>
                    <a:pt x="4123" y="10114"/>
                    <a:pt x="6152" y="8114"/>
                  </a:cubicBezTo>
                  <a:cubicBezTo>
                    <a:pt x="8181" y="6114"/>
                    <a:pt x="11323" y="4057"/>
                    <a:pt x="13876" y="2685"/>
                  </a:cubicBezTo>
                  <a:cubicBezTo>
                    <a:pt x="16429" y="1314"/>
                    <a:pt x="20290" y="457"/>
                    <a:pt x="2160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1" name="自由曲线 803"/>
            <p:cNvSpPr/>
            <p:nvPr/>
          </p:nvSpPr>
          <p:spPr bwMode="auto">
            <a:xfrm>
              <a:off x="2695" y="1560"/>
              <a:ext cx="189" cy="2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14" y="11966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371" y="2028"/>
                    <a:pt x="4571" y="8416"/>
                    <a:pt x="8114" y="11966"/>
                  </a:cubicBezTo>
                  <a:cubicBezTo>
                    <a:pt x="11657" y="15515"/>
                    <a:pt x="19314" y="19977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2" name="自由曲线 804"/>
            <p:cNvSpPr/>
            <p:nvPr/>
          </p:nvSpPr>
          <p:spPr bwMode="auto">
            <a:xfrm>
              <a:off x="2955" y="1560"/>
              <a:ext cx="425" cy="358"/>
            </a:xfrm>
            <a:custGeom>
              <a:avLst/>
              <a:gdLst/>
              <a:ahLst/>
              <a:cxnLst>
                <a:cxn ang="0">
                  <a:pos x="0" y="21359"/>
                </a:cxn>
                <a:cxn ang="0">
                  <a:pos x="5997" y="21359"/>
                </a:cxn>
                <a:cxn ang="0">
                  <a:pos x="11994" y="19915"/>
                </a:cxn>
                <a:cxn ang="0">
                  <a:pos x="17991" y="14259"/>
                </a:cxn>
                <a:cxn ang="0">
                  <a:pos x="20380" y="7099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359"/>
                  </a:moveTo>
                  <a:cubicBezTo>
                    <a:pt x="1016" y="21359"/>
                    <a:pt x="4015" y="21600"/>
                    <a:pt x="5997" y="21359"/>
                  </a:cubicBezTo>
                  <a:cubicBezTo>
                    <a:pt x="7979" y="21118"/>
                    <a:pt x="10012" y="21118"/>
                    <a:pt x="11994" y="19915"/>
                  </a:cubicBezTo>
                  <a:cubicBezTo>
                    <a:pt x="13976" y="18711"/>
                    <a:pt x="16619" y="16365"/>
                    <a:pt x="17991" y="14259"/>
                  </a:cubicBezTo>
                  <a:cubicBezTo>
                    <a:pt x="19363" y="12153"/>
                    <a:pt x="19770" y="9446"/>
                    <a:pt x="20380" y="7099"/>
                  </a:cubicBezTo>
                  <a:cubicBezTo>
                    <a:pt x="20990" y="4753"/>
                    <a:pt x="21396" y="1203"/>
                    <a:pt x="2160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3" name="自由曲线 805"/>
            <p:cNvSpPr/>
            <p:nvPr/>
          </p:nvSpPr>
          <p:spPr bwMode="auto">
            <a:xfrm>
              <a:off x="3191" y="1158"/>
              <a:ext cx="213" cy="2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66" y="3650"/>
                </a:cxn>
                <a:cxn ang="0">
                  <a:pos x="16732" y="12625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2028" y="608"/>
                    <a:pt x="9228" y="1521"/>
                    <a:pt x="11966" y="3650"/>
                  </a:cubicBezTo>
                  <a:cubicBezTo>
                    <a:pt x="14704" y="5780"/>
                    <a:pt x="15109" y="9659"/>
                    <a:pt x="16732" y="12625"/>
                  </a:cubicBezTo>
                  <a:cubicBezTo>
                    <a:pt x="18354" y="15591"/>
                    <a:pt x="20788" y="20078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638" y="949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227" y="1628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1475" y="1062"/>
              <a:ext cx="47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1248" y="1857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2382" y="949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2234" y="1516"/>
              <a:ext cx="47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3027" y="1846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3368" y="949"/>
              <a:ext cx="489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</p:grp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42910" y="2285992"/>
            <a:ext cx="5214974" cy="31085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b="1" dirty="0"/>
              <a:t>解</a:t>
            </a:r>
            <a:r>
              <a:rPr lang="zh-CN" altLang="en-US" dirty="0"/>
              <a:t>：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（1）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∠3与∠7是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同位角。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仿宋" panose="02010609060101010101" pitchFamily="49" charset="-122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       （2）∠7与∠1相等。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理由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：因为∠1=∠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5，而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∠7与∠5是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对顶角，∠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7=∠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5，所以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∠7=∠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1。∠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8与∠1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互补。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仿宋" panose="02010609060101010101" pitchFamily="49" charset="-122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理由：因为∠1=∠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5，∠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8与∠5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互补，所以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∠8与∠1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仿宋" panose="02010609060101010101" pitchFamily="49" charset="-122"/>
              </a:rPr>
              <a:t>互补。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仿宋" panose="02010609060101010101" pitchFamily="49" charset="-122"/>
            </a:endParaRP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6657975" y="4486275"/>
            <a:ext cx="1227138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/>
              <a:t>图2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2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/>
          </p:cNvSpPr>
          <p:nvPr/>
        </p:nvSpPr>
        <p:spPr bwMode="auto">
          <a:xfrm>
            <a:off x="323850" y="333375"/>
            <a:ext cx="18002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巩固练习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9750" y="1123950"/>
            <a:ext cx="7993063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b="1" dirty="0" smtClean="0">
                <a:latin typeface="Lingoes Unicode" charset="-122"/>
                <a:ea typeface="Lingoes Unicode" charset="-122"/>
              </a:rPr>
              <a:t>1</a:t>
            </a:r>
            <a:r>
              <a:rPr lang="en-US" altLang="zh-CN" b="1" dirty="0" smtClean="0">
                <a:latin typeface="Lingoes Unicode" charset="-122"/>
                <a:ea typeface="Lingoes Unicode" charset="-122"/>
              </a:rPr>
              <a:t>.</a:t>
            </a:r>
            <a:r>
              <a:rPr lang="zh-CN" altLang="en-US" b="1" dirty="0" smtClean="0">
                <a:latin typeface="Lingoes Unicode" charset="-122"/>
                <a:ea typeface="Lingoes Unicode" charset="-122"/>
              </a:rPr>
              <a:t>如图，直线</a:t>
            </a:r>
            <a:r>
              <a:rPr lang="zh-CN" altLang="en-US" b="1" dirty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</a:rPr>
              <a:t>D</a:t>
            </a:r>
            <a:r>
              <a:rPr lang="zh-CN" altLang="en-US" b="1" dirty="0">
                <a:latin typeface="Lingoes Unicode" charset="-122"/>
                <a:ea typeface="Lingoes Unicode" charset="-122"/>
              </a:rPr>
              <a:t>E与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∠</a:t>
            </a:r>
            <a:r>
              <a:rPr lang="zh-CN" altLang="en-US" b="1" dirty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  <a:sym typeface="仿宋" panose="02010609060101010101" pitchFamily="49" charset="-122"/>
              </a:rPr>
              <a:t>ABC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的边</a:t>
            </a:r>
            <a:r>
              <a:rPr lang="zh-CN" altLang="en-US" b="1" dirty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  <a:sym typeface="仿宋" panose="02010609060101010101" pitchFamily="49" charset="-122"/>
              </a:rPr>
              <a:t>BC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相交于点</a:t>
            </a:r>
            <a:r>
              <a:rPr lang="zh-CN" altLang="en-US" b="1" dirty="0" smtClean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  <a:sym typeface="仿宋" panose="02010609060101010101" pitchFamily="49" charset="-122"/>
              </a:rPr>
              <a:t>P</a:t>
            </a:r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，视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直线</a:t>
            </a:r>
            <a:r>
              <a:rPr lang="zh-CN" altLang="en-US" b="1" dirty="0" smtClean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，</a:t>
            </a:r>
            <a:r>
              <a:rPr lang="zh-CN" altLang="en-US" b="1" dirty="0" smtClean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  <a:sym typeface="仿宋" panose="02010609060101010101" pitchFamily="49" charset="-122"/>
              </a:rPr>
              <a:t>DE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被直线</a:t>
            </a:r>
            <a:r>
              <a:rPr lang="zh-CN" altLang="en-US" b="1" dirty="0">
                <a:latin typeface="Times New Roman" panose="02020603050405020304" pitchFamily="18" charset="0"/>
                <a:ea typeface="Lingoes Unicode" charset="-122"/>
                <a:cs typeface="Times New Roman" panose="02020603050405020304" pitchFamily="18" charset="0"/>
                <a:sym typeface="仿宋" panose="02010609060101010101" pitchFamily="49" charset="-122"/>
              </a:rPr>
              <a:t>BC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所</a:t>
            </a:r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截，∠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1与∠</a:t>
            </a:r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2，∠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1与∠</a:t>
            </a:r>
            <a:r>
              <a:rPr lang="zh-CN" altLang="en-US" b="1" dirty="0" smtClean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3，∠</a:t>
            </a:r>
            <a:r>
              <a:rPr lang="zh-CN" altLang="en-US" b="1" dirty="0">
                <a:latin typeface="Lingoes Unicode" charset="-122"/>
                <a:ea typeface="Lingoes Unicode" charset="-122"/>
                <a:sym typeface="仿宋" panose="02010609060101010101" pitchFamily="49" charset="-122"/>
              </a:rPr>
              <a:t>1与∠4分别是什么角？</a:t>
            </a:r>
          </a:p>
        </p:txBody>
      </p:sp>
      <p:grpSp>
        <p:nvGrpSpPr>
          <p:cNvPr id="20484" name="Group 4"/>
          <p:cNvGrpSpPr/>
          <p:nvPr/>
        </p:nvGrpSpPr>
        <p:grpSpPr bwMode="auto">
          <a:xfrm>
            <a:off x="5122863" y="2565400"/>
            <a:ext cx="3471861" cy="2162808"/>
            <a:chOff x="0" y="0"/>
            <a:chExt cx="5467" cy="3408"/>
          </a:xfrm>
        </p:grpSpPr>
        <p:cxnSp>
          <p:nvCxnSpPr>
            <p:cNvPr id="20485" name="AutoShape 5"/>
            <p:cNvCxnSpPr>
              <a:cxnSpLocks noChangeShapeType="1"/>
            </p:cNvCxnSpPr>
            <p:nvPr/>
          </p:nvCxnSpPr>
          <p:spPr bwMode="auto">
            <a:xfrm flipV="1">
              <a:off x="566" y="1361"/>
              <a:ext cx="4763" cy="113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0486" name="AutoShape 6"/>
            <p:cNvCxnSpPr>
              <a:cxnSpLocks noChangeShapeType="1"/>
            </p:cNvCxnSpPr>
            <p:nvPr/>
          </p:nvCxnSpPr>
          <p:spPr bwMode="auto">
            <a:xfrm flipV="1">
              <a:off x="1020" y="2722"/>
              <a:ext cx="3062" cy="680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0487" name="AutoShape 7"/>
            <p:cNvCxnSpPr>
              <a:cxnSpLocks noChangeShapeType="1"/>
            </p:cNvCxnSpPr>
            <p:nvPr/>
          </p:nvCxnSpPr>
          <p:spPr bwMode="auto">
            <a:xfrm flipH="1" flipV="1">
              <a:off x="1133" y="567"/>
              <a:ext cx="2949" cy="2155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</p:cxnSp>
        <p:sp>
          <p:nvSpPr>
            <p:cNvPr id="20488" name="自由曲线 830"/>
            <p:cNvSpPr/>
            <p:nvPr/>
          </p:nvSpPr>
          <p:spPr bwMode="auto">
            <a:xfrm>
              <a:off x="3646" y="2501"/>
              <a:ext cx="111" cy="237"/>
            </a:xfrm>
            <a:custGeom>
              <a:avLst/>
              <a:gdLst/>
              <a:ahLst/>
              <a:cxnLst>
                <a:cxn ang="0">
                  <a:pos x="21600" y="0"/>
                </a:cxn>
                <a:cxn ang="0">
                  <a:pos x="3113" y="10845"/>
                </a:cxn>
                <a:cxn ang="0">
                  <a:pos x="3113" y="21600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8486" y="1822"/>
                    <a:pt x="6227" y="7291"/>
                    <a:pt x="3113" y="10845"/>
                  </a:cubicBezTo>
                  <a:cubicBezTo>
                    <a:pt x="0" y="14400"/>
                    <a:pt x="3113" y="19777"/>
                    <a:pt x="3113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自由曲线 831"/>
            <p:cNvSpPr/>
            <p:nvPr/>
          </p:nvSpPr>
          <p:spPr bwMode="auto">
            <a:xfrm>
              <a:off x="1897" y="1225"/>
              <a:ext cx="111" cy="237"/>
            </a:xfrm>
            <a:custGeom>
              <a:avLst/>
              <a:gdLst/>
              <a:ahLst/>
              <a:cxnLst>
                <a:cxn ang="0">
                  <a:pos x="21600" y="0"/>
                </a:cxn>
                <a:cxn ang="0">
                  <a:pos x="3113" y="10754"/>
                </a:cxn>
                <a:cxn ang="0">
                  <a:pos x="3113" y="21600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8486" y="1822"/>
                    <a:pt x="6227" y="7200"/>
                    <a:pt x="3113" y="10754"/>
                  </a:cubicBezTo>
                  <a:cubicBezTo>
                    <a:pt x="0" y="14308"/>
                    <a:pt x="3113" y="19777"/>
                    <a:pt x="3113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0" name="自由曲线 832"/>
            <p:cNvSpPr/>
            <p:nvPr/>
          </p:nvSpPr>
          <p:spPr bwMode="auto">
            <a:xfrm>
              <a:off x="2717" y="1391"/>
              <a:ext cx="134" cy="283"/>
            </a:xfrm>
            <a:custGeom>
              <a:avLst/>
              <a:gdLst/>
              <a:ahLst/>
              <a:cxnLst>
                <a:cxn ang="0">
                  <a:pos x="11444" y="0"/>
                </a:cxn>
                <a:cxn ang="0">
                  <a:pos x="15152" y="9006"/>
                </a:cxn>
                <a:cxn ang="0">
                  <a:pos x="19020" y="1801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11444" y="0"/>
                  </a:moveTo>
                  <a:cubicBezTo>
                    <a:pt x="12089" y="1526"/>
                    <a:pt x="13862" y="6029"/>
                    <a:pt x="15152" y="9006"/>
                  </a:cubicBezTo>
                  <a:cubicBezTo>
                    <a:pt x="16441" y="11983"/>
                    <a:pt x="21600" y="15951"/>
                    <a:pt x="19020" y="18012"/>
                  </a:cubicBezTo>
                  <a:cubicBezTo>
                    <a:pt x="16441" y="20073"/>
                    <a:pt x="3223" y="20989"/>
                    <a:pt x="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自由曲线 833"/>
            <p:cNvSpPr/>
            <p:nvPr/>
          </p:nvSpPr>
          <p:spPr bwMode="auto">
            <a:xfrm>
              <a:off x="1913" y="1462"/>
              <a:ext cx="804" cy="3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2" y="6672"/>
                </a:cxn>
                <a:cxn ang="0">
                  <a:pos x="5722" y="11987"/>
                </a:cxn>
                <a:cxn ang="0">
                  <a:pos x="8892" y="14701"/>
                </a:cxn>
                <a:cxn ang="0">
                  <a:pos x="12062" y="17359"/>
                </a:cxn>
                <a:cxn ang="0">
                  <a:pos x="15259" y="20016"/>
                </a:cxn>
                <a:cxn ang="0">
                  <a:pos x="18429" y="21373"/>
                </a:cxn>
                <a:cxn ang="0">
                  <a:pos x="21600" y="2137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29" y="1130"/>
                    <a:pt x="1611" y="4693"/>
                    <a:pt x="2552" y="6672"/>
                  </a:cubicBezTo>
                  <a:cubicBezTo>
                    <a:pt x="3492" y="8651"/>
                    <a:pt x="4674" y="10630"/>
                    <a:pt x="5722" y="11987"/>
                  </a:cubicBezTo>
                  <a:cubicBezTo>
                    <a:pt x="6770" y="13344"/>
                    <a:pt x="7844" y="13796"/>
                    <a:pt x="8892" y="14701"/>
                  </a:cubicBezTo>
                  <a:cubicBezTo>
                    <a:pt x="9940" y="15606"/>
                    <a:pt x="11014" y="16454"/>
                    <a:pt x="12062" y="17359"/>
                  </a:cubicBezTo>
                  <a:cubicBezTo>
                    <a:pt x="13110" y="18263"/>
                    <a:pt x="14211" y="19338"/>
                    <a:pt x="15259" y="20016"/>
                  </a:cubicBezTo>
                  <a:cubicBezTo>
                    <a:pt x="16307" y="20695"/>
                    <a:pt x="17382" y="21147"/>
                    <a:pt x="18429" y="21373"/>
                  </a:cubicBezTo>
                  <a:cubicBezTo>
                    <a:pt x="19477" y="21600"/>
                    <a:pt x="21062" y="21373"/>
                    <a:pt x="21600" y="21373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1247" y="907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4</a:t>
              </a: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1666" y="1577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2</a:t>
              </a:r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3026" y="2155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1</a:t>
              </a:r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2835" y="1351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3</a:t>
              </a:r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680" y="2826"/>
              <a:ext cx="55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4047" y="2372"/>
              <a:ext cx="53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0" y="1021"/>
              <a:ext cx="907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1021" y="0"/>
              <a:ext cx="53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2155" y="794"/>
              <a:ext cx="49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0501" name="Text Box 21"/>
            <p:cNvSpPr txBox="1">
              <a:spLocks noChangeArrowheads="1"/>
            </p:cNvSpPr>
            <p:nvPr/>
          </p:nvSpPr>
          <p:spPr bwMode="auto">
            <a:xfrm>
              <a:off x="4954" y="794"/>
              <a:ext cx="51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581025" y="2806700"/>
            <a:ext cx="449580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b="1" dirty="0"/>
              <a:t>解：</a:t>
            </a:r>
            <a:r>
              <a:rPr lang="zh-CN" altLang="en-US" b="1" dirty="0">
                <a:solidFill>
                  <a:srgbClr val="E7092E"/>
                </a:solidFill>
                <a:sym typeface="仿宋" panose="02010609060101010101" pitchFamily="49" charset="-122"/>
              </a:rPr>
              <a:t>∠1与∠2是同旁内角</a:t>
            </a:r>
          </a:p>
          <a:p>
            <a:r>
              <a:rPr lang="zh-CN" altLang="en-US" b="1" dirty="0">
                <a:solidFill>
                  <a:srgbClr val="E7092E"/>
                </a:solidFill>
                <a:sym typeface="仿宋" panose="02010609060101010101" pitchFamily="49" charset="-122"/>
              </a:rPr>
              <a:t>        ∠1与∠3是内错角</a:t>
            </a:r>
          </a:p>
          <a:p>
            <a:r>
              <a:rPr lang="zh-CN" altLang="en-US" b="1" dirty="0">
                <a:solidFill>
                  <a:srgbClr val="E7092E"/>
                </a:solidFill>
                <a:sym typeface="仿宋" panose="02010609060101010101" pitchFamily="49" charset="-122"/>
              </a:rPr>
              <a:t>        ∠1与∠4是同位角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44500" y="390525"/>
            <a:ext cx="8232775" cy="31085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dirty="0" smtClean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填空</a:t>
            </a:r>
            <a:r>
              <a:rPr lang="zh-CN" altLang="en-US" dirty="0"/>
              <a:t>：如</a:t>
            </a:r>
            <a:r>
              <a:rPr lang="zh-CN" altLang="en-US" dirty="0" smtClean="0"/>
              <a:t>图，在</a:t>
            </a:r>
            <a:r>
              <a:rPr lang="zh-CN" altLang="en-US" dirty="0"/>
              <a:t>已标出的五个角</a:t>
            </a:r>
            <a:r>
              <a:rPr lang="zh-CN" altLang="en-US" dirty="0" smtClean="0"/>
              <a:t>中，</a:t>
            </a:r>
            <a:endParaRPr lang="zh-CN" altLang="en-US" dirty="0"/>
          </a:p>
          <a:p>
            <a:r>
              <a:rPr lang="zh-CN" altLang="en-US" dirty="0" smtClean="0"/>
              <a:t>（</a:t>
            </a:r>
            <a:r>
              <a:rPr lang="zh-CN" altLang="en-US" dirty="0"/>
              <a:t>1）直线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dirty="0" smtClean="0"/>
              <a:t>，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dirty="0"/>
              <a:t>被直线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zh-CN" altLang="en-US" dirty="0"/>
              <a:t>所</a:t>
            </a:r>
            <a:r>
              <a:rPr lang="zh-CN" altLang="en-US" dirty="0" smtClean="0"/>
              <a:t>截，</a:t>
            </a:r>
            <a:r>
              <a:rPr lang="zh-CN" altLang="en-US" dirty="0" smtClean="0">
                <a:sym typeface="仿宋" panose="02010609060101010101" pitchFamily="49" charset="-122"/>
              </a:rPr>
              <a:t>∠</a:t>
            </a:r>
            <a:r>
              <a:rPr lang="zh-CN" altLang="en-US" dirty="0">
                <a:sym typeface="仿宋" panose="02010609060101010101" pitchFamily="49" charset="-122"/>
              </a:rPr>
              <a:t>1与____是</a:t>
            </a:r>
            <a:r>
              <a:rPr lang="zh-CN" altLang="en-US" dirty="0" smtClean="0">
                <a:sym typeface="仿宋" panose="02010609060101010101" pitchFamily="49" charset="-122"/>
              </a:rPr>
              <a:t>同位角；</a:t>
            </a:r>
            <a:endParaRPr lang="zh-CN" altLang="en-US" dirty="0">
              <a:sym typeface="仿宋" panose="02010609060101010101" pitchFamily="49" charset="-122"/>
            </a:endParaRPr>
          </a:p>
          <a:p>
            <a:r>
              <a:rPr lang="zh-CN" altLang="en-US" dirty="0" smtClean="0">
                <a:sym typeface="仿宋" panose="02010609060101010101" pitchFamily="49" charset="-122"/>
              </a:rPr>
              <a:t>（</a:t>
            </a:r>
            <a:r>
              <a:rPr lang="zh-CN" altLang="en-US" dirty="0">
                <a:sym typeface="仿宋" panose="02010609060101010101" pitchFamily="49" charset="-122"/>
              </a:rPr>
              <a:t>2）∠1与∠4是直线</a:t>
            </a:r>
            <a:r>
              <a:rPr lang="zh-CN" altLang="en-US" dirty="0" smtClean="0">
                <a:sym typeface="仿宋" panose="02010609060101010101" pitchFamily="49" charset="-122"/>
              </a:rPr>
              <a:t>______，_______</a:t>
            </a:r>
            <a:r>
              <a:rPr lang="zh-CN" altLang="en-US" dirty="0">
                <a:sym typeface="仿宋" panose="02010609060101010101" pitchFamily="49" charset="-122"/>
              </a:rPr>
              <a:t>被直线_____所截得的</a:t>
            </a:r>
            <a:r>
              <a:rPr lang="zh-CN" altLang="en-US" dirty="0" smtClean="0">
                <a:sym typeface="仿宋" panose="02010609060101010101" pitchFamily="49" charset="-122"/>
              </a:rPr>
              <a:t>内错角；</a:t>
            </a:r>
            <a:endParaRPr lang="zh-CN" altLang="en-US" dirty="0">
              <a:sym typeface="仿宋" panose="02010609060101010101" pitchFamily="49" charset="-122"/>
            </a:endParaRPr>
          </a:p>
          <a:p>
            <a:r>
              <a:rPr lang="zh-CN" altLang="en-US" dirty="0" smtClean="0">
                <a:sym typeface="仿宋" panose="02010609060101010101" pitchFamily="49" charset="-122"/>
              </a:rPr>
              <a:t>（</a:t>
            </a:r>
            <a:r>
              <a:rPr lang="zh-CN" altLang="en-US" dirty="0">
                <a:sym typeface="仿宋" panose="02010609060101010101" pitchFamily="49" charset="-122"/>
              </a:rPr>
              <a:t>3）∠2与____是直线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dirty="0" smtClean="0">
                <a:sym typeface="仿宋" panose="02010609060101010101" pitchFamily="49" charset="-122"/>
              </a:rPr>
              <a:t>，_____</a:t>
            </a:r>
            <a:r>
              <a:rPr lang="zh-CN" altLang="en-US" dirty="0">
                <a:sym typeface="仿宋" panose="02010609060101010101" pitchFamily="49" charset="-122"/>
              </a:rPr>
              <a:t>被直线____所截得的同旁内角</a:t>
            </a:r>
          </a:p>
        </p:txBody>
      </p:sp>
      <p:grpSp>
        <p:nvGrpSpPr>
          <p:cNvPr id="21507" name="Group 3"/>
          <p:cNvGrpSpPr/>
          <p:nvPr/>
        </p:nvGrpSpPr>
        <p:grpSpPr bwMode="auto">
          <a:xfrm>
            <a:off x="1403350" y="3711575"/>
            <a:ext cx="4968875" cy="2187575"/>
            <a:chOff x="0" y="0"/>
            <a:chExt cx="7825" cy="3444"/>
          </a:xfrm>
        </p:grpSpPr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7123" y="2821"/>
              <a:ext cx="702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21509" name="Group 5"/>
            <p:cNvGrpSpPr/>
            <p:nvPr/>
          </p:nvGrpSpPr>
          <p:grpSpPr bwMode="auto">
            <a:xfrm>
              <a:off x="0" y="0"/>
              <a:ext cx="7190" cy="3444"/>
              <a:chOff x="0" y="0"/>
              <a:chExt cx="7190" cy="3444"/>
            </a:xfrm>
          </p:grpSpPr>
          <p:sp>
            <p:nvSpPr>
              <p:cNvPr id="21510" name="Arc 6"/>
              <p:cNvSpPr/>
              <p:nvPr/>
            </p:nvSpPr>
            <p:spPr bwMode="auto">
              <a:xfrm rot="4560000">
                <a:off x="1266" y="421"/>
                <a:ext cx="415" cy="56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92"/>
                  <a:gd name="T1" fmla="*/ 0 h 21600"/>
                  <a:gd name="T2" fmla="*/ 21600 w 19792"/>
                  <a:gd name="T3" fmla="*/ 21600 h 21600"/>
                  <a:gd name="T4" fmla="*/ 0 w 1979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92" h="21600" fill="none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</a:path>
                  <a:path w="19792" h="21600" stroke="0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1511" name="Arc 7"/>
              <p:cNvSpPr/>
              <p:nvPr/>
            </p:nvSpPr>
            <p:spPr bwMode="auto">
              <a:xfrm rot="10320000">
                <a:off x="5760" y="235"/>
                <a:ext cx="415" cy="56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92"/>
                  <a:gd name="T1" fmla="*/ 0 h 21600"/>
                  <a:gd name="T2" fmla="*/ 21600 w 19792"/>
                  <a:gd name="T3" fmla="*/ 21600 h 21600"/>
                  <a:gd name="T4" fmla="*/ 0 w 1979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92" h="21600" fill="none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</a:path>
                  <a:path w="19792" h="21600" stroke="0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1512" name="Text Box 8"/>
              <p:cNvSpPr txBox="1">
                <a:spLocks noChangeArrowheads="1"/>
              </p:cNvSpPr>
              <p:nvPr/>
            </p:nvSpPr>
            <p:spPr bwMode="auto">
              <a:xfrm>
                <a:off x="794" y="0"/>
                <a:ext cx="702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1513" name="Text Box 9"/>
              <p:cNvSpPr txBox="1">
                <a:spLocks noChangeArrowheads="1"/>
              </p:cNvSpPr>
              <p:nvPr/>
            </p:nvSpPr>
            <p:spPr bwMode="auto">
              <a:xfrm>
                <a:off x="6102" y="0"/>
                <a:ext cx="702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1514" name="Text Box 10"/>
              <p:cNvSpPr txBox="1">
                <a:spLocks noChangeArrowheads="1"/>
              </p:cNvSpPr>
              <p:nvPr/>
            </p:nvSpPr>
            <p:spPr bwMode="auto">
              <a:xfrm>
                <a:off x="114" y="2845"/>
                <a:ext cx="702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2017" y="2868"/>
                <a:ext cx="702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grpSp>
            <p:nvGrpSpPr>
              <p:cNvPr id="21516" name="Group 12"/>
              <p:cNvGrpSpPr/>
              <p:nvPr/>
            </p:nvGrpSpPr>
            <p:grpSpPr bwMode="auto">
              <a:xfrm>
                <a:off x="0" y="462"/>
                <a:ext cx="7144" cy="2495"/>
                <a:chOff x="0" y="0"/>
                <a:chExt cx="7144" cy="2495"/>
              </a:xfrm>
            </p:grpSpPr>
            <p:cxnSp>
              <p:nvCxnSpPr>
                <p:cNvPr id="21517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1248" y="1"/>
                  <a:ext cx="4876" cy="0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21518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6124" y="0"/>
                  <a:ext cx="1021" cy="2495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21519" name="AutoShape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0" y="2495"/>
                  <a:ext cx="7145" cy="0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21520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1248" y="1"/>
                  <a:ext cx="1020" cy="2494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</p:grpSp>
          <p:sp>
            <p:nvSpPr>
              <p:cNvPr id="21521" name="Arc 17"/>
              <p:cNvSpPr/>
              <p:nvPr/>
            </p:nvSpPr>
            <p:spPr bwMode="auto">
              <a:xfrm rot="20520000">
                <a:off x="2283" y="2595"/>
                <a:ext cx="415" cy="56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92"/>
                  <a:gd name="T1" fmla="*/ 0 h 21600"/>
                  <a:gd name="T2" fmla="*/ 21600 w 19792"/>
                  <a:gd name="T3" fmla="*/ 21600 h 21600"/>
                  <a:gd name="T4" fmla="*/ 0 w 1979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92" h="21600" fill="none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</a:path>
                  <a:path w="19792" h="21600" stroke="0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1522" name="Arc 18"/>
              <p:cNvSpPr/>
              <p:nvPr/>
            </p:nvSpPr>
            <p:spPr bwMode="auto">
              <a:xfrm rot="14700000">
                <a:off x="6688" y="2341"/>
                <a:ext cx="415" cy="56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92"/>
                  <a:gd name="T1" fmla="*/ 0 h 21600"/>
                  <a:gd name="T2" fmla="*/ 21600 w 19792"/>
                  <a:gd name="T3" fmla="*/ 21600 h 21600"/>
                  <a:gd name="T4" fmla="*/ 0 w 1979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92" h="21600" fill="none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</a:path>
                  <a:path w="19792" h="21600" stroke="0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1523" name="Arc 19"/>
              <p:cNvSpPr/>
              <p:nvPr/>
            </p:nvSpPr>
            <p:spPr bwMode="auto">
              <a:xfrm rot="15480000">
                <a:off x="1775" y="2364"/>
                <a:ext cx="415" cy="56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92"/>
                  <a:gd name="T1" fmla="*/ 0 h 21600"/>
                  <a:gd name="T2" fmla="*/ 21600 w 19792"/>
                  <a:gd name="T3" fmla="*/ 21600 h 21600"/>
                  <a:gd name="T4" fmla="*/ 0 w 1979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92" h="21600" fill="none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</a:path>
                  <a:path w="19792" h="21600" stroke="0" extrusionOk="0">
                    <a:moveTo>
                      <a:pt x="-1" y="0"/>
                    </a:moveTo>
                    <a:cubicBezTo>
                      <a:pt x="8584" y="0"/>
                      <a:pt x="16353" y="5083"/>
                      <a:pt x="19791" y="129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2337" y="2129"/>
              <a:ext cx="510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5</a:t>
              </a:r>
            </a:p>
          </p:txBody>
        </p: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1631" y="528"/>
              <a:ext cx="510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4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5583" y="644"/>
              <a:ext cx="510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3</a:t>
              </a:r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6238" y="2220"/>
              <a:ext cx="510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2</a:t>
              </a:r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1350" y="2266"/>
              <a:ext cx="510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1</a:t>
              </a:r>
            </a:p>
          </p:txBody>
        </p:sp>
      </p:grp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7000892" y="765175"/>
            <a:ext cx="736600" cy="517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sym typeface="仿宋" panose="02010609060101010101" pitchFamily="49" charset="-122"/>
              </a:rPr>
              <a:t>∠2</a:t>
            </a:r>
          </a:p>
        </p:txBody>
      </p:sp>
      <p:grpSp>
        <p:nvGrpSpPr>
          <p:cNvPr id="21530" name="Group 26"/>
          <p:cNvGrpSpPr/>
          <p:nvPr/>
        </p:nvGrpSpPr>
        <p:grpSpPr bwMode="auto">
          <a:xfrm>
            <a:off x="642631" y="1628775"/>
            <a:ext cx="5879501" cy="955036"/>
            <a:chOff x="-178" y="0"/>
            <a:chExt cx="9260" cy="1505"/>
          </a:xfrm>
        </p:grpSpPr>
        <p:sp>
          <p:nvSpPr>
            <p:cNvPr id="21531" name="Text Box 27"/>
            <p:cNvSpPr txBox="1">
              <a:spLocks noChangeArrowheads="1"/>
            </p:cNvSpPr>
            <p:nvPr/>
          </p:nvSpPr>
          <p:spPr bwMode="auto">
            <a:xfrm>
              <a:off x="5315" y="0"/>
              <a:ext cx="1076" cy="82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仿宋" panose="02010609060101010101" pitchFamily="49" charset="-122"/>
                </a:rPr>
                <a:t>AB</a:t>
              </a:r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8036" y="44"/>
              <a:ext cx="1046" cy="82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仿宋" panose="02010609060101010101" pitchFamily="49" charset="-122"/>
                </a:rPr>
                <a:t>ED</a:t>
              </a:r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-178" y="680"/>
              <a:ext cx="1076" cy="82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仿宋" panose="02010609060101010101" pitchFamily="49" charset="-122"/>
                </a:rPr>
                <a:t>AC</a:t>
              </a:r>
            </a:p>
          </p:txBody>
        </p:sp>
      </p:grpSp>
      <p:grpSp>
        <p:nvGrpSpPr>
          <p:cNvPr id="21534" name="Group 30"/>
          <p:cNvGrpSpPr/>
          <p:nvPr/>
        </p:nvGrpSpPr>
        <p:grpSpPr bwMode="auto">
          <a:xfrm>
            <a:off x="2285973" y="2492375"/>
            <a:ext cx="5469572" cy="522930"/>
            <a:chOff x="-765" y="0"/>
            <a:chExt cx="8613" cy="822"/>
          </a:xfrm>
        </p:grpSpPr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3735" y="0"/>
              <a:ext cx="1065" cy="8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仿宋" panose="02010609060101010101" pitchFamily="49" charset="-122"/>
                </a:rPr>
                <a:t>ED</a:t>
              </a:r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6772" y="0"/>
              <a:ext cx="1076" cy="82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仿宋" panose="02010609060101010101" pitchFamily="49" charset="-122"/>
                </a:rPr>
                <a:t>BD</a:t>
              </a:r>
            </a:p>
          </p:txBody>
        </p:sp>
        <p:sp>
          <p:nvSpPr>
            <p:cNvPr id="21537" name="Text Box 33"/>
            <p:cNvSpPr txBox="1">
              <a:spLocks noChangeArrowheads="1"/>
            </p:cNvSpPr>
            <p:nvPr/>
          </p:nvSpPr>
          <p:spPr bwMode="auto">
            <a:xfrm>
              <a:off x="-765" y="0"/>
              <a:ext cx="1160" cy="8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仿宋" panose="02010609060101010101" pitchFamily="49" charset="-122"/>
                </a:rPr>
                <a:t>∠3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9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/>
          <p:nvPr/>
        </p:nvGrpSpPr>
        <p:grpSpPr bwMode="auto">
          <a:xfrm>
            <a:off x="4932363" y="3136900"/>
            <a:ext cx="3663951" cy="3391532"/>
            <a:chOff x="0" y="0"/>
            <a:chExt cx="5769" cy="5345"/>
          </a:xfrm>
        </p:grpSpPr>
        <p:cxnSp>
          <p:nvCxnSpPr>
            <p:cNvPr id="22531" name="AutoShape 3"/>
            <p:cNvCxnSpPr>
              <a:cxnSpLocks noChangeShapeType="1"/>
            </p:cNvCxnSpPr>
            <p:nvPr/>
          </p:nvCxnSpPr>
          <p:spPr bwMode="auto">
            <a:xfrm flipV="1">
              <a:off x="680" y="1474"/>
              <a:ext cx="4876" cy="114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2532" name="AutoShape 4"/>
            <p:cNvCxnSpPr>
              <a:cxnSpLocks noChangeShapeType="1"/>
            </p:cNvCxnSpPr>
            <p:nvPr/>
          </p:nvCxnSpPr>
          <p:spPr bwMode="auto">
            <a:xfrm flipV="1">
              <a:off x="453" y="3288"/>
              <a:ext cx="4990" cy="908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2533" name="AutoShape 5"/>
            <p:cNvCxnSpPr>
              <a:cxnSpLocks noChangeShapeType="1"/>
            </p:cNvCxnSpPr>
            <p:nvPr/>
          </p:nvCxnSpPr>
          <p:spPr bwMode="auto">
            <a:xfrm flipH="1">
              <a:off x="1474" y="567"/>
              <a:ext cx="680" cy="4082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2534" name="AutoShape 6"/>
            <p:cNvCxnSpPr>
              <a:cxnSpLocks noChangeShapeType="1"/>
            </p:cNvCxnSpPr>
            <p:nvPr/>
          </p:nvCxnSpPr>
          <p:spPr bwMode="auto">
            <a:xfrm>
              <a:off x="3742" y="680"/>
              <a:ext cx="793" cy="3629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sp>
          <p:nvSpPr>
            <p:cNvPr id="22535" name="自由曲线 856"/>
            <p:cNvSpPr/>
            <p:nvPr/>
          </p:nvSpPr>
          <p:spPr bwMode="auto">
            <a:xfrm>
              <a:off x="1594" y="1627"/>
              <a:ext cx="319" cy="354"/>
            </a:xfrm>
            <a:custGeom>
              <a:avLst/>
              <a:gdLst/>
              <a:ahLst/>
              <a:cxnLst>
                <a:cxn ang="0">
                  <a:pos x="812" y="0"/>
                </a:cxn>
                <a:cxn ang="0">
                  <a:pos x="812" y="7200"/>
                </a:cxn>
                <a:cxn ang="0">
                  <a:pos x="5620" y="14400"/>
                </a:cxn>
                <a:cxn ang="0">
                  <a:pos x="13610" y="18732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812" y="0"/>
                  </a:moveTo>
                  <a:cubicBezTo>
                    <a:pt x="812" y="1220"/>
                    <a:pt x="0" y="4820"/>
                    <a:pt x="812" y="7200"/>
                  </a:cubicBezTo>
                  <a:cubicBezTo>
                    <a:pt x="1625" y="9579"/>
                    <a:pt x="3521" y="12508"/>
                    <a:pt x="5620" y="14400"/>
                  </a:cubicBezTo>
                  <a:cubicBezTo>
                    <a:pt x="7719" y="16291"/>
                    <a:pt x="10969" y="17511"/>
                    <a:pt x="13610" y="18732"/>
                  </a:cubicBezTo>
                  <a:cubicBezTo>
                    <a:pt x="16250" y="19952"/>
                    <a:pt x="20245" y="21111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6" name="自由曲线 857"/>
            <p:cNvSpPr/>
            <p:nvPr/>
          </p:nvSpPr>
          <p:spPr bwMode="auto">
            <a:xfrm>
              <a:off x="2055" y="1178"/>
              <a:ext cx="331" cy="3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00" y="1500"/>
                </a:cxn>
                <a:cxn ang="0">
                  <a:pos x="15400" y="6134"/>
                </a:cxn>
                <a:cxn ang="0">
                  <a:pos x="20033" y="13899"/>
                </a:cxn>
                <a:cxn ang="0">
                  <a:pos x="21599" y="2159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305" y="261"/>
                    <a:pt x="5155" y="456"/>
                    <a:pt x="7700" y="1500"/>
                  </a:cubicBezTo>
                  <a:cubicBezTo>
                    <a:pt x="10245" y="2545"/>
                    <a:pt x="13377" y="4045"/>
                    <a:pt x="15400" y="6134"/>
                  </a:cubicBezTo>
                  <a:cubicBezTo>
                    <a:pt x="17423" y="8222"/>
                    <a:pt x="18989" y="11354"/>
                    <a:pt x="20033" y="13899"/>
                  </a:cubicBezTo>
                  <a:cubicBezTo>
                    <a:pt x="21077" y="16444"/>
                    <a:pt x="21338" y="20294"/>
                    <a:pt x="21599" y="21599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7" name="自由曲线 858"/>
            <p:cNvSpPr/>
            <p:nvPr/>
          </p:nvSpPr>
          <p:spPr bwMode="auto">
            <a:xfrm>
              <a:off x="1961" y="1651"/>
              <a:ext cx="354" cy="259"/>
            </a:xfrm>
            <a:custGeom>
              <a:avLst/>
              <a:gdLst/>
              <a:ahLst/>
              <a:cxnLst>
                <a:cxn ang="0">
                  <a:pos x="0" y="19681"/>
                </a:cxn>
                <a:cxn ang="0">
                  <a:pos x="7200" y="21600"/>
                </a:cxn>
                <a:cxn ang="0">
                  <a:pos x="14400" y="19681"/>
                </a:cxn>
                <a:cxn ang="0">
                  <a:pos x="18732" y="9840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19681"/>
                  </a:moveTo>
                  <a:cubicBezTo>
                    <a:pt x="1220" y="20015"/>
                    <a:pt x="4820" y="21600"/>
                    <a:pt x="7200" y="21600"/>
                  </a:cubicBezTo>
                  <a:cubicBezTo>
                    <a:pt x="9579" y="21600"/>
                    <a:pt x="12508" y="21600"/>
                    <a:pt x="14400" y="19681"/>
                  </a:cubicBezTo>
                  <a:cubicBezTo>
                    <a:pt x="16291" y="17763"/>
                    <a:pt x="17511" y="13093"/>
                    <a:pt x="18732" y="9840"/>
                  </a:cubicBezTo>
                  <a:cubicBezTo>
                    <a:pt x="19952" y="6588"/>
                    <a:pt x="21111" y="1667"/>
                    <a:pt x="2160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8" name="自由曲线 862"/>
            <p:cNvSpPr/>
            <p:nvPr/>
          </p:nvSpPr>
          <p:spPr bwMode="auto">
            <a:xfrm>
              <a:off x="1677" y="3494"/>
              <a:ext cx="496" cy="3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38" y="1403"/>
                </a:cxn>
                <a:cxn ang="0">
                  <a:pos x="10277" y="4332"/>
                </a:cxn>
                <a:cxn ang="0">
                  <a:pos x="15459" y="7200"/>
                </a:cxn>
                <a:cxn ang="0">
                  <a:pos x="18508" y="1440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870" y="244"/>
                    <a:pt x="3440" y="671"/>
                    <a:pt x="5138" y="1403"/>
                  </a:cubicBezTo>
                  <a:cubicBezTo>
                    <a:pt x="6837" y="2135"/>
                    <a:pt x="8579" y="3355"/>
                    <a:pt x="10277" y="4332"/>
                  </a:cubicBezTo>
                  <a:cubicBezTo>
                    <a:pt x="11975" y="5308"/>
                    <a:pt x="14109" y="5552"/>
                    <a:pt x="15459" y="7200"/>
                  </a:cubicBezTo>
                  <a:cubicBezTo>
                    <a:pt x="16809" y="8847"/>
                    <a:pt x="17506" y="12020"/>
                    <a:pt x="18508" y="14400"/>
                  </a:cubicBezTo>
                  <a:cubicBezTo>
                    <a:pt x="19509" y="16779"/>
                    <a:pt x="21077" y="20379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9" name="自由曲线 863"/>
            <p:cNvSpPr/>
            <p:nvPr/>
          </p:nvSpPr>
          <p:spPr bwMode="auto">
            <a:xfrm>
              <a:off x="1370" y="3801"/>
              <a:ext cx="283" cy="236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3587" y="10800"/>
                </a:cxn>
                <a:cxn ang="0">
                  <a:pos x="12593" y="2196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610" y="19769"/>
                    <a:pt x="1526" y="14003"/>
                    <a:pt x="3587" y="10800"/>
                  </a:cubicBezTo>
                  <a:cubicBezTo>
                    <a:pt x="5648" y="7596"/>
                    <a:pt x="9616" y="4027"/>
                    <a:pt x="12593" y="2196"/>
                  </a:cubicBezTo>
                  <a:cubicBezTo>
                    <a:pt x="15570" y="366"/>
                    <a:pt x="20073" y="366"/>
                    <a:pt x="2160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0" name="自由曲线 864"/>
            <p:cNvSpPr/>
            <p:nvPr/>
          </p:nvSpPr>
          <p:spPr bwMode="auto">
            <a:xfrm>
              <a:off x="4048" y="3231"/>
              <a:ext cx="252" cy="310"/>
            </a:xfrm>
            <a:custGeom>
              <a:avLst/>
              <a:gdLst/>
              <a:ahLst/>
              <a:cxnLst>
                <a:cxn ang="0">
                  <a:pos x="3428" y="21600"/>
                </a:cxn>
                <a:cxn ang="0">
                  <a:pos x="1371" y="11705"/>
                </a:cxn>
                <a:cxn ang="0">
                  <a:pos x="11485" y="1881"/>
                </a:cxn>
                <a:cxn ang="0">
                  <a:pos x="21600" y="209"/>
                </a:cxn>
              </a:cxnLst>
              <a:rect l="0" t="0" r="r" b="b"/>
              <a:pathLst>
                <a:path w="21600" h="21600">
                  <a:moveTo>
                    <a:pt x="3428" y="21600"/>
                  </a:moveTo>
                  <a:cubicBezTo>
                    <a:pt x="3085" y="19927"/>
                    <a:pt x="0" y="14980"/>
                    <a:pt x="1371" y="11705"/>
                  </a:cubicBezTo>
                  <a:cubicBezTo>
                    <a:pt x="2742" y="8430"/>
                    <a:pt x="8142" y="3762"/>
                    <a:pt x="11485" y="1881"/>
                  </a:cubicBezTo>
                  <a:cubicBezTo>
                    <a:pt x="14828" y="0"/>
                    <a:pt x="19885" y="487"/>
                    <a:pt x="21600" y="209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1" name="自由曲线 866"/>
            <p:cNvSpPr/>
            <p:nvPr/>
          </p:nvSpPr>
          <p:spPr bwMode="auto">
            <a:xfrm>
              <a:off x="4099" y="3588"/>
              <a:ext cx="319" cy="308"/>
            </a:xfrm>
            <a:custGeom>
              <a:avLst/>
              <a:gdLst/>
              <a:ahLst/>
              <a:cxnLst>
                <a:cxn ang="0">
                  <a:pos x="812" y="0"/>
                </a:cxn>
                <a:cxn ang="0">
                  <a:pos x="812" y="8345"/>
                </a:cxn>
                <a:cxn ang="0">
                  <a:pos x="5620" y="16620"/>
                </a:cxn>
                <a:cxn ang="0">
                  <a:pos x="13610" y="18233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812" y="0"/>
                  </a:moveTo>
                  <a:cubicBezTo>
                    <a:pt x="812" y="1402"/>
                    <a:pt x="0" y="5610"/>
                    <a:pt x="812" y="8345"/>
                  </a:cubicBezTo>
                  <a:cubicBezTo>
                    <a:pt x="1625" y="11080"/>
                    <a:pt x="3521" y="15007"/>
                    <a:pt x="5620" y="16620"/>
                  </a:cubicBezTo>
                  <a:cubicBezTo>
                    <a:pt x="7719" y="18233"/>
                    <a:pt x="10969" y="17392"/>
                    <a:pt x="13610" y="18233"/>
                  </a:cubicBezTo>
                  <a:cubicBezTo>
                    <a:pt x="16250" y="19075"/>
                    <a:pt x="20245" y="21038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0" y="3541"/>
              <a:ext cx="55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1021" y="3393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2</a:t>
              </a: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1020" y="4763"/>
              <a:ext cx="49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1325" y="1701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5</a:t>
              </a: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1927" y="3062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1</a:t>
              </a:r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2267" y="680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3</a:t>
              </a:r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2154" y="1701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4</a:t>
              </a:r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3742" y="3856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7</a:t>
              </a:r>
            </a:p>
          </p:txBody>
        </p:sp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3628" y="2835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6</a:t>
              </a:r>
            </a:p>
          </p:txBody>
        </p:sp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5216" y="2722"/>
              <a:ext cx="53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453" y="1021"/>
              <a:ext cx="53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5216" y="680"/>
              <a:ext cx="55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1700" y="0"/>
              <a:ext cx="51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4649" y="3969"/>
              <a:ext cx="55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3968" y="0"/>
              <a:ext cx="553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</p:txBody>
        </p:sp>
      </p:grp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67544" y="476672"/>
            <a:ext cx="8359775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 b="1" dirty="0" smtClean="0"/>
              <a:t>3</a:t>
            </a:r>
            <a:r>
              <a:rPr lang="en-US" altLang="zh-CN" sz="2400" b="1" dirty="0" smtClean="0"/>
              <a:t>.</a:t>
            </a:r>
            <a:r>
              <a:rPr lang="zh-CN" altLang="en-US" sz="2400" b="1" dirty="0" smtClean="0"/>
              <a:t>如图，直线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 smtClean="0"/>
              <a:t>，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/>
              <a:t>被直线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400" b="1" dirty="0"/>
              <a:t>所</a:t>
            </a:r>
            <a:r>
              <a:rPr lang="zh-CN" altLang="en-US" sz="2400" b="1" dirty="0" smtClean="0"/>
              <a:t>截，在</a:t>
            </a:r>
            <a:r>
              <a:rPr lang="zh-CN" altLang="en-US" sz="2400" b="1" dirty="0"/>
              <a:t>所标出的角</a:t>
            </a:r>
            <a:r>
              <a:rPr lang="zh-CN" altLang="en-US" sz="2400" b="1" dirty="0" smtClean="0"/>
              <a:t>中，哪</a:t>
            </a:r>
            <a:r>
              <a:rPr lang="zh-CN" altLang="en-US" sz="2400" b="1" dirty="0"/>
              <a:t>几对角是同位角？哪几对角是内错角？那几对角是同旁内角？类似</a:t>
            </a:r>
            <a:r>
              <a:rPr lang="zh-CN" altLang="en-US" sz="2400" b="1" dirty="0" smtClean="0"/>
              <a:t>地，你</a:t>
            </a:r>
            <a:r>
              <a:rPr lang="zh-CN" altLang="en-US" sz="2400" b="1" dirty="0"/>
              <a:t>能讨论直线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400" b="1" dirty="0" smtClean="0"/>
              <a:t>，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</a:t>
            </a:r>
            <a:r>
              <a:rPr lang="zh-CN" altLang="en-US" sz="2400" b="1" dirty="0"/>
              <a:t>被直线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/>
              <a:t>所截形成的角的位置关系吗？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67544" y="2057617"/>
            <a:ext cx="4727575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 b="1" dirty="0"/>
              <a:t>解：</a:t>
            </a:r>
            <a:r>
              <a:rPr lang="zh-CN" altLang="en-US" sz="2400" b="1" dirty="0">
                <a:solidFill>
                  <a:srgbClr val="FF0000"/>
                </a:solidFill>
              </a:rPr>
              <a:t>直线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，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 b="1" dirty="0">
                <a:solidFill>
                  <a:srgbClr val="FF0000"/>
                </a:solidFill>
              </a:rPr>
              <a:t>被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400" b="1" dirty="0">
                <a:solidFill>
                  <a:srgbClr val="FF0000"/>
                </a:solidFill>
              </a:rPr>
              <a:t>所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截，在</a:t>
            </a:r>
            <a:r>
              <a:rPr lang="zh-CN" altLang="en-US" sz="2400" b="1" dirty="0">
                <a:solidFill>
                  <a:srgbClr val="FF0000"/>
                </a:solidFill>
              </a:rPr>
              <a:t>图中所标出的角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中，</a:t>
            </a:r>
            <a:endParaRPr lang="zh-CN" altLang="en-US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∠1与∠3是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同位角，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∠1与∠5、∠2与∠4分别是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内错角，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∠1与∠4、∠2与∠5分别是同旁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内角，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EF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与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GH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被直线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所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截，在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图中所标出的角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中，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∠2与∠6是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同位角，∠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1与∠7是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内错角，∠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1与∠6是同旁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内角。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8" grpId="0" build="allAtOnce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/>
          </p:cNvSpPr>
          <p:nvPr/>
        </p:nvSpPr>
        <p:spPr bwMode="auto">
          <a:xfrm>
            <a:off x="252413" y="333375"/>
            <a:ext cx="2160587" cy="66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达标检测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4213" y="1123950"/>
            <a:ext cx="7502525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 dirty="0" smtClean="0"/>
              <a:t>1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如</a:t>
            </a:r>
            <a:r>
              <a:rPr lang="zh-CN" altLang="en-US" sz="2400" dirty="0"/>
              <a:t>图1所</a:t>
            </a:r>
            <a:r>
              <a:rPr lang="zh-CN" altLang="en-US" sz="2400" dirty="0" smtClean="0"/>
              <a:t>示，直线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dirty="0"/>
              <a:t>、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 dirty="0"/>
              <a:t>被直线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400" dirty="0"/>
              <a:t>所</a:t>
            </a:r>
            <a:r>
              <a:rPr lang="zh-CN" altLang="en-US" sz="2400" dirty="0" smtClean="0"/>
              <a:t>截，则</a:t>
            </a:r>
            <a:r>
              <a:rPr lang="zh-CN" altLang="en-US" sz="2400" dirty="0">
                <a:sym typeface="仿宋" panose="02010609060101010101" pitchFamily="49" charset="-122"/>
              </a:rPr>
              <a:t>∠3的同旁内角是（    ）</a:t>
            </a:r>
          </a:p>
        </p:txBody>
      </p:sp>
      <p:grpSp>
        <p:nvGrpSpPr>
          <p:cNvPr id="23556" name="Group 4"/>
          <p:cNvGrpSpPr/>
          <p:nvPr/>
        </p:nvGrpSpPr>
        <p:grpSpPr bwMode="auto">
          <a:xfrm>
            <a:off x="4640263" y="1663700"/>
            <a:ext cx="3465195" cy="2197100"/>
            <a:chOff x="0" y="0"/>
            <a:chExt cx="5457" cy="3460"/>
          </a:xfrm>
        </p:grpSpPr>
        <p:cxnSp>
          <p:nvCxnSpPr>
            <p:cNvPr id="23557" name="AutoShape 5"/>
            <p:cNvCxnSpPr>
              <a:cxnSpLocks noChangeShapeType="1"/>
            </p:cNvCxnSpPr>
            <p:nvPr/>
          </p:nvCxnSpPr>
          <p:spPr bwMode="auto">
            <a:xfrm>
              <a:off x="793" y="1247"/>
              <a:ext cx="4083" cy="0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3558" name="AutoShape 6"/>
            <p:cNvCxnSpPr>
              <a:cxnSpLocks noChangeShapeType="1"/>
            </p:cNvCxnSpPr>
            <p:nvPr/>
          </p:nvCxnSpPr>
          <p:spPr bwMode="auto">
            <a:xfrm>
              <a:off x="567" y="2381"/>
              <a:ext cx="4083" cy="0"/>
            </a:xfrm>
            <a:prstGeom prst="straightConnector1">
              <a:avLst/>
            </a:pr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3559" name="AutoShape 7"/>
            <p:cNvCxnSpPr>
              <a:cxnSpLocks noChangeShapeType="1"/>
            </p:cNvCxnSpPr>
            <p:nvPr/>
          </p:nvCxnSpPr>
          <p:spPr bwMode="auto">
            <a:xfrm flipV="1">
              <a:off x="1134" y="742"/>
              <a:ext cx="3062" cy="2205"/>
            </a:xfrm>
            <a:prstGeom prst="straightConnector1">
              <a:avLst/>
            </a:pr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</p:cxn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1021" y="2836"/>
              <a:ext cx="533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762" y="0"/>
              <a:ext cx="555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4669" y="2041"/>
              <a:ext cx="578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0" y="1972"/>
              <a:ext cx="578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4896" y="793"/>
              <a:ext cx="561" cy="6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228" y="839"/>
              <a:ext cx="584" cy="6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66" name="Arc 14"/>
            <p:cNvSpPr/>
            <p:nvPr/>
          </p:nvSpPr>
          <p:spPr bwMode="auto">
            <a:xfrm>
              <a:off x="2426" y="2019"/>
              <a:ext cx="227" cy="33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38"/>
                <a:gd name="T1" fmla="*/ 0 h 21600"/>
                <a:gd name="T2" fmla="*/ 21600 w 21038"/>
                <a:gd name="T3" fmla="*/ 21600 h 21600"/>
                <a:gd name="T4" fmla="*/ 0 w 21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8" h="21600" fill="none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</a:path>
                <a:path w="21038" h="21600" stroke="0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3567" name="Arc 15"/>
            <p:cNvSpPr/>
            <p:nvPr/>
          </p:nvSpPr>
          <p:spPr bwMode="auto">
            <a:xfrm rot="7560000">
              <a:off x="3334" y="1111"/>
              <a:ext cx="452" cy="4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38"/>
                <a:gd name="T1" fmla="*/ 0 h 21600"/>
                <a:gd name="T2" fmla="*/ 21600 w 21038"/>
                <a:gd name="T3" fmla="*/ 21600 h 21600"/>
                <a:gd name="T4" fmla="*/ 0 w 21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8" h="21600" fill="none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</a:path>
                <a:path w="21038" h="21600" stroke="0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3568" name="Arc 16"/>
            <p:cNvSpPr/>
            <p:nvPr/>
          </p:nvSpPr>
          <p:spPr bwMode="auto">
            <a:xfrm rot="6900000">
              <a:off x="1633" y="2267"/>
              <a:ext cx="452" cy="4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38"/>
                <a:gd name="T1" fmla="*/ 0 h 21600"/>
                <a:gd name="T2" fmla="*/ 21600 w 21038"/>
                <a:gd name="T3" fmla="*/ 21600 h 21600"/>
                <a:gd name="T4" fmla="*/ 0 w 21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8" h="21600" fill="none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</a:path>
                <a:path w="21038" h="21600" stroke="0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3569" name="Arc 17"/>
            <p:cNvSpPr/>
            <p:nvPr/>
          </p:nvSpPr>
          <p:spPr bwMode="auto">
            <a:xfrm>
              <a:off x="3966" y="953"/>
              <a:ext cx="227" cy="33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38"/>
                <a:gd name="T1" fmla="*/ 0 h 21600"/>
                <a:gd name="T2" fmla="*/ 21600 w 21038"/>
                <a:gd name="T3" fmla="*/ 21600 h 21600"/>
                <a:gd name="T4" fmla="*/ 0 w 21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8" h="21600" fill="none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</a:path>
                <a:path w="21038" h="21600" stroke="0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195" y="680"/>
              <a:ext cx="732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/>
                <a:t>1</a:t>
              </a:r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3402" y="1361"/>
              <a:ext cx="732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/>
                <a:t>2</a:t>
              </a:r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2608" y="1777"/>
              <a:ext cx="732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/>
                <a:t>3</a:t>
              </a: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1747" y="2540"/>
              <a:ext cx="732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/>
                <a:t>4</a:t>
              </a:r>
            </a:p>
          </p:txBody>
        </p:sp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2268" y="1247"/>
              <a:ext cx="732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/>
                <a:t>5</a:t>
              </a:r>
            </a:p>
          </p:txBody>
        </p:sp>
        <p:sp>
          <p:nvSpPr>
            <p:cNvPr id="23575" name="Arc 23"/>
            <p:cNvSpPr/>
            <p:nvPr/>
          </p:nvSpPr>
          <p:spPr bwMode="auto">
            <a:xfrm rot="12960000">
              <a:off x="2766" y="1247"/>
              <a:ext cx="227" cy="33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38"/>
                <a:gd name="T1" fmla="*/ 0 h 21600"/>
                <a:gd name="T2" fmla="*/ 21600 w 21038"/>
                <a:gd name="T3" fmla="*/ 21600 h 21600"/>
                <a:gd name="T4" fmla="*/ 0 w 21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8" h="21600" fill="none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</a:path>
                <a:path w="21038" h="21600" stroke="0" extrusionOk="0">
                  <a:moveTo>
                    <a:pt x="-1" y="0"/>
                  </a:moveTo>
                  <a:cubicBezTo>
                    <a:pt x="10044" y="0"/>
                    <a:pt x="18763" y="6924"/>
                    <a:pt x="21038" y="1670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900113" y="1989138"/>
            <a:ext cx="293061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 smtClean="0"/>
              <a:t>.</a:t>
            </a:r>
            <a:r>
              <a:rPr lang="zh-CN" altLang="en-US" sz="2400" dirty="0" smtClean="0">
                <a:sym typeface="仿宋" panose="02010609060101010101" pitchFamily="49" charset="-122"/>
              </a:rPr>
              <a:t>∠</a:t>
            </a:r>
            <a:r>
              <a:rPr lang="zh-CN" altLang="en-US" sz="2400" dirty="0">
                <a:sym typeface="仿宋" panose="02010609060101010101" pitchFamily="49" charset="-122"/>
              </a:rPr>
              <a:t>1        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</a:t>
            </a:r>
            <a:r>
              <a:rPr lang="en-US" altLang="zh-CN" sz="2400" dirty="0" smtClean="0">
                <a:sym typeface="仿宋" panose="02010609060101010101" pitchFamily="49" charset="-122"/>
              </a:rPr>
              <a:t>.</a:t>
            </a:r>
            <a:r>
              <a:rPr lang="zh-CN" altLang="en-US" sz="2400" dirty="0" smtClean="0">
                <a:sym typeface="仿宋" panose="02010609060101010101" pitchFamily="49" charset="-122"/>
              </a:rPr>
              <a:t>∠</a:t>
            </a:r>
            <a:r>
              <a:rPr lang="zh-CN" altLang="en-US" sz="2400" dirty="0">
                <a:sym typeface="仿宋" panose="02010609060101010101" pitchFamily="49" charset="-122"/>
              </a:rPr>
              <a:t>2</a:t>
            </a:r>
          </a:p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C</a:t>
            </a:r>
            <a:r>
              <a:rPr lang="en-US" altLang="zh-CN" sz="2400" dirty="0" smtClean="0">
                <a:sym typeface="仿宋" panose="02010609060101010101" pitchFamily="49" charset="-122"/>
              </a:rPr>
              <a:t>.</a:t>
            </a:r>
            <a:r>
              <a:rPr lang="zh-CN" altLang="en-US" sz="2400" dirty="0" smtClean="0">
                <a:sym typeface="仿宋" panose="02010609060101010101" pitchFamily="49" charset="-122"/>
              </a:rPr>
              <a:t>∠</a:t>
            </a:r>
            <a:r>
              <a:rPr lang="zh-CN" altLang="en-US" sz="2400" dirty="0">
                <a:sym typeface="仿宋" panose="02010609060101010101" pitchFamily="49" charset="-122"/>
              </a:rPr>
              <a:t>4             </a:t>
            </a:r>
            <a:r>
              <a:rPr lang="zh-CN" altLang="en-US" sz="2400" dirty="0" smtClean="0">
                <a:sym typeface="仿宋" panose="02010609060101010101" pitchFamily="49" charset="-122"/>
              </a:rPr>
              <a:t>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D</a:t>
            </a:r>
            <a:r>
              <a:rPr lang="en-US" altLang="zh-CN" sz="2400" dirty="0" smtClean="0">
                <a:sym typeface="仿宋" panose="02010609060101010101" pitchFamily="49" charset="-122"/>
              </a:rPr>
              <a:t>.</a:t>
            </a:r>
            <a:r>
              <a:rPr lang="zh-CN" altLang="en-US" sz="2400" dirty="0" smtClean="0">
                <a:sym typeface="仿宋" panose="02010609060101010101" pitchFamily="49" charset="-122"/>
              </a:rPr>
              <a:t>∠</a:t>
            </a:r>
            <a:r>
              <a:rPr lang="zh-CN" altLang="en-US" sz="2400" dirty="0">
                <a:sym typeface="仿宋" panose="02010609060101010101" pitchFamily="49" charset="-122"/>
              </a:rPr>
              <a:t>5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6162675" y="3644900"/>
            <a:ext cx="6572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/>
              <a:t>图1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612774" y="4149725"/>
            <a:ext cx="5102234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2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如</a:t>
            </a:r>
            <a:r>
              <a:rPr lang="zh-CN" altLang="en-US" sz="2400" dirty="0"/>
              <a:t>图2所</a:t>
            </a:r>
            <a:r>
              <a:rPr lang="zh-CN" altLang="en-US" sz="2400" dirty="0" smtClean="0"/>
              <a:t>示，在</a:t>
            </a:r>
            <a:r>
              <a:rPr lang="zh-CN" altLang="en-US" sz="2400" dirty="0"/>
              <a:t>所标识的角</a:t>
            </a:r>
            <a:r>
              <a:rPr lang="zh-CN" altLang="en-US" sz="2400" dirty="0" smtClean="0"/>
              <a:t>中，同位角</a:t>
            </a:r>
            <a:r>
              <a:rPr lang="zh-CN" altLang="en-US" sz="2400" dirty="0"/>
              <a:t>是（    ）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755650" y="4981575"/>
            <a:ext cx="4610100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 smtClean="0"/>
              <a:t>.</a:t>
            </a:r>
            <a:r>
              <a:rPr lang="zh-CN" altLang="en-US" sz="2400" dirty="0" smtClean="0">
                <a:sym typeface="仿宋" panose="02010609060101010101" pitchFamily="49" charset="-122"/>
              </a:rPr>
              <a:t>∠</a:t>
            </a:r>
            <a:r>
              <a:rPr lang="zh-CN" altLang="en-US" sz="2400" dirty="0">
                <a:sym typeface="仿宋" panose="02010609060101010101" pitchFamily="49" charset="-122"/>
              </a:rPr>
              <a:t>1和∠2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</a:t>
            </a:r>
            <a:r>
              <a:rPr lang="en-US" altLang="zh-CN" sz="2400" dirty="0" smtClean="0">
                <a:sym typeface="仿宋" panose="02010609060101010101" pitchFamily="49" charset="-122"/>
              </a:rPr>
              <a:t>.</a:t>
            </a:r>
            <a:r>
              <a:rPr lang="zh-CN" altLang="en-US" sz="2400" dirty="0" smtClean="0">
                <a:sym typeface="仿宋" panose="02010609060101010101" pitchFamily="49" charset="-122"/>
              </a:rPr>
              <a:t>∠</a:t>
            </a:r>
            <a:r>
              <a:rPr lang="zh-CN" altLang="en-US" sz="2400" dirty="0">
                <a:sym typeface="仿宋" panose="02010609060101010101" pitchFamily="49" charset="-122"/>
              </a:rPr>
              <a:t>1和∠3  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C</a:t>
            </a:r>
            <a:r>
              <a:rPr lang="en-US" altLang="zh-CN" sz="2400" dirty="0" smtClean="0">
                <a:sym typeface="仿宋" panose="02010609060101010101" pitchFamily="49" charset="-122"/>
              </a:rPr>
              <a:t>.</a:t>
            </a:r>
            <a:r>
              <a:rPr lang="zh-CN" altLang="en-US" sz="2400" dirty="0" smtClean="0">
                <a:sym typeface="仿宋" panose="02010609060101010101" pitchFamily="49" charset="-122"/>
              </a:rPr>
              <a:t>∠</a:t>
            </a:r>
            <a:r>
              <a:rPr lang="zh-CN" altLang="en-US" sz="2400" dirty="0">
                <a:sym typeface="仿宋" panose="02010609060101010101" pitchFamily="49" charset="-122"/>
              </a:rPr>
              <a:t>1和∠4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D</a:t>
            </a:r>
            <a:r>
              <a:rPr lang="en-US" altLang="zh-CN" sz="2400" dirty="0" smtClean="0">
                <a:sym typeface="仿宋" panose="02010609060101010101" pitchFamily="49" charset="-122"/>
              </a:rPr>
              <a:t>.</a:t>
            </a:r>
            <a:r>
              <a:rPr lang="zh-CN" altLang="en-US" sz="2400" dirty="0" smtClean="0">
                <a:sym typeface="仿宋" panose="02010609060101010101" pitchFamily="49" charset="-122"/>
              </a:rPr>
              <a:t>∠</a:t>
            </a:r>
            <a:r>
              <a:rPr lang="zh-CN" altLang="en-US" sz="2400" dirty="0">
                <a:sym typeface="仿宋" panose="02010609060101010101" pitchFamily="49" charset="-122"/>
              </a:rPr>
              <a:t>2和∠3</a:t>
            </a:r>
          </a:p>
        </p:txBody>
      </p:sp>
      <p:grpSp>
        <p:nvGrpSpPr>
          <p:cNvPr id="23580" name="Group 28"/>
          <p:cNvGrpSpPr/>
          <p:nvPr/>
        </p:nvGrpSpPr>
        <p:grpSpPr bwMode="auto">
          <a:xfrm>
            <a:off x="5508625" y="4365625"/>
            <a:ext cx="2087563" cy="1597025"/>
            <a:chOff x="0" y="0"/>
            <a:chExt cx="3288" cy="2514"/>
          </a:xfrm>
        </p:grpSpPr>
        <p:cxnSp>
          <p:nvCxnSpPr>
            <p:cNvPr id="23581" name="AutoShape 29"/>
            <p:cNvCxnSpPr>
              <a:cxnSpLocks noChangeShapeType="1"/>
            </p:cNvCxnSpPr>
            <p:nvPr/>
          </p:nvCxnSpPr>
          <p:spPr bwMode="auto">
            <a:xfrm>
              <a:off x="0" y="906"/>
              <a:ext cx="3288" cy="0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3582" name="AutoShape 30"/>
            <p:cNvCxnSpPr>
              <a:cxnSpLocks noChangeShapeType="1"/>
            </p:cNvCxnSpPr>
            <p:nvPr/>
          </p:nvCxnSpPr>
          <p:spPr bwMode="auto">
            <a:xfrm>
              <a:off x="0" y="2154"/>
              <a:ext cx="3062" cy="0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3583" name="AutoShape 31"/>
            <p:cNvCxnSpPr>
              <a:cxnSpLocks noChangeShapeType="1"/>
            </p:cNvCxnSpPr>
            <p:nvPr/>
          </p:nvCxnSpPr>
          <p:spPr bwMode="auto">
            <a:xfrm flipH="1">
              <a:off x="228" y="0"/>
              <a:ext cx="2493" cy="2515"/>
            </a:xfrm>
            <a:prstGeom prst="straightConnector1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</p:cxnSp>
        <p:sp>
          <p:nvSpPr>
            <p:cNvPr id="23584" name="Arc 32"/>
            <p:cNvSpPr/>
            <p:nvPr/>
          </p:nvSpPr>
          <p:spPr bwMode="auto">
            <a:xfrm rot="6300000">
              <a:off x="1666" y="874"/>
              <a:ext cx="367" cy="3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3585" name="Arc 33"/>
            <p:cNvSpPr/>
            <p:nvPr/>
          </p:nvSpPr>
          <p:spPr bwMode="auto">
            <a:xfrm>
              <a:off x="975" y="1813"/>
              <a:ext cx="227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3586" name="Arc 34"/>
            <p:cNvSpPr/>
            <p:nvPr/>
          </p:nvSpPr>
          <p:spPr bwMode="auto">
            <a:xfrm>
              <a:off x="2040" y="681"/>
              <a:ext cx="227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3587" name="Arc 35"/>
            <p:cNvSpPr/>
            <p:nvPr/>
          </p:nvSpPr>
          <p:spPr bwMode="auto">
            <a:xfrm rot="11340000" flipV="1">
              <a:off x="1588" y="543"/>
              <a:ext cx="367" cy="3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3588" name="Text Box 36"/>
            <p:cNvSpPr txBox="1">
              <a:spLocks noChangeArrowheads="1"/>
            </p:cNvSpPr>
            <p:nvPr/>
          </p:nvSpPr>
          <p:spPr bwMode="auto">
            <a:xfrm>
              <a:off x="2155" y="327"/>
              <a:ext cx="510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1</a:t>
              </a:r>
            </a:p>
          </p:txBody>
        </p:sp>
        <p:sp>
          <p:nvSpPr>
            <p:cNvPr id="23589" name="Text Box 37"/>
            <p:cNvSpPr txBox="1">
              <a:spLocks noChangeArrowheads="1"/>
            </p:cNvSpPr>
            <p:nvPr/>
          </p:nvSpPr>
          <p:spPr bwMode="auto">
            <a:xfrm>
              <a:off x="1248" y="113"/>
              <a:ext cx="510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2</a:t>
              </a:r>
            </a:p>
          </p:txBody>
        </p:sp>
        <p:sp>
          <p:nvSpPr>
            <p:cNvPr id="23590" name="Text Box 38"/>
            <p:cNvSpPr txBox="1">
              <a:spLocks noChangeArrowheads="1"/>
            </p:cNvSpPr>
            <p:nvPr/>
          </p:nvSpPr>
          <p:spPr bwMode="auto">
            <a:xfrm>
              <a:off x="1097" y="1432"/>
              <a:ext cx="510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4</a:t>
              </a:r>
            </a:p>
          </p:txBody>
        </p:sp>
        <p:sp>
          <p:nvSpPr>
            <p:cNvPr id="23591" name="Text Box 39"/>
            <p:cNvSpPr txBox="1">
              <a:spLocks noChangeArrowheads="1"/>
            </p:cNvSpPr>
            <p:nvPr/>
          </p:nvSpPr>
          <p:spPr bwMode="auto">
            <a:xfrm>
              <a:off x="1861" y="1033"/>
              <a:ext cx="510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3</a:t>
              </a:r>
            </a:p>
          </p:txBody>
        </p:sp>
      </p:grp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285984" y="148431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1857356" y="4495800"/>
            <a:ext cx="4032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6445250" y="5949950"/>
            <a:ext cx="79216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/>
              <a:t>图2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2" grpId="0" bldLvl="0" autoUpdateAnimBg="0"/>
      <p:bldP spid="23593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41350" y="644525"/>
            <a:ext cx="7604125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dirty="0" smtClean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如</a:t>
            </a:r>
            <a:r>
              <a:rPr lang="zh-CN" altLang="en-US" dirty="0"/>
              <a:t>图</a:t>
            </a:r>
            <a:r>
              <a:rPr lang="zh-CN" altLang="en-US" dirty="0" smtClean="0"/>
              <a:t>3，在</a:t>
            </a:r>
            <a:r>
              <a:rPr lang="zh-CN" altLang="en-US" dirty="0"/>
              <a:t>所标识的角</a:t>
            </a:r>
            <a:r>
              <a:rPr lang="zh-CN" altLang="en-US" dirty="0" smtClean="0"/>
              <a:t>中，</a:t>
            </a:r>
            <a:r>
              <a:rPr lang="zh-CN" altLang="en-US" dirty="0" smtClean="0">
                <a:sym typeface="仿宋" panose="02010609060101010101" pitchFamily="49" charset="-122"/>
              </a:rPr>
              <a:t>∠</a:t>
            </a:r>
            <a:r>
              <a:rPr lang="zh-CN" altLang="en-US" dirty="0">
                <a:sym typeface="仿宋" panose="02010609060101010101" pitchFamily="49" charset="-122"/>
              </a:rPr>
              <a:t>1与____是</a:t>
            </a:r>
            <a:r>
              <a:rPr lang="zh-CN" altLang="en-US" dirty="0" smtClean="0">
                <a:sym typeface="仿宋" panose="02010609060101010101" pitchFamily="49" charset="-122"/>
              </a:rPr>
              <a:t>同位角，∠</a:t>
            </a:r>
            <a:r>
              <a:rPr lang="zh-CN" altLang="en-US" dirty="0">
                <a:sym typeface="仿宋" panose="02010609060101010101" pitchFamily="49" charset="-122"/>
              </a:rPr>
              <a:t>2与_____是</a:t>
            </a:r>
            <a:r>
              <a:rPr lang="zh-CN" altLang="en-US" dirty="0" smtClean="0">
                <a:sym typeface="仿宋" panose="02010609060101010101" pitchFamily="49" charset="-122"/>
              </a:rPr>
              <a:t>内错角，∠</a:t>
            </a:r>
            <a:r>
              <a:rPr lang="zh-CN" altLang="en-US" dirty="0">
                <a:sym typeface="仿宋" panose="02010609060101010101" pitchFamily="49" charset="-122"/>
              </a:rPr>
              <a:t>5与____是同旁内角。</a:t>
            </a:r>
          </a:p>
        </p:txBody>
      </p:sp>
      <p:grpSp>
        <p:nvGrpSpPr>
          <p:cNvPr id="24579" name="Group 3"/>
          <p:cNvGrpSpPr/>
          <p:nvPr/>
        </p:nvGrpSpPr>
        <p:grpSpPr bwMode="auto">
          <a:xfrm>
            <a:off x="2484438" y="1989138"/>
            <a:ext cx="3455987" cy="3529012"/>
            <a:chOff x="0" y="0"/>
            <a:chExt cx="3402" cy="3289"/>
          </a:xfrm>
        </p:grpSpPr>
        <p:cxnSp>
          <p:nvCxnSpPr>
            <p:cNvPr id="24580" name="AutoShape 4"/>
            <p:cNvCxnSpPr>
              <a:cxnSpLocks noChangeShapeType="1"/>
            </p:cNvCxnSpPr>
            <p:nvPr/>
          </p:nvCxnSpPr>
          <p:spPr bwMode="auto">
            <a:xfrm>
              <a:off x="113" y="908"/>
              <a:ext cx="3175" cy="0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4581" name="AutoShape 5"/>
            <p:cNvCxnSpPr>
              <a:cxnSpLocks noChangeShapeType="1"/>
            </p:cNvCxnSpPr>
            <p:nvPr/>
          </p:nvCxnSpPr>
          <p:spPr bwMode="auto">
            <a:xfrm>
              <a:off x="0" y="2155"/>
              <a:ext cx="3402" cy="227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4582" name="AutoShape 6"/>
            <p:cNvCxnSpPr>
              <a:cxnSpLocks noChangeShapeType="1"/>
            </p:cNvCxnSpPr>
            <p:nvPr/>
          </p:nvCxnSpPr>
          <p:spPr bwMode="auto">
            <a:xfrm flipH="1">
              <a:off x="453" y="0"/>
              <a:ext cx="681" cy="3062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cxnSp>
          <p:nvCxnSpPr>
            <p:cNvPr id="24583" name="AutoShape 7"/>
            <p:cNvCxnSpPr>
              <a:cxnSpLocks noChangeShapeType="1"/>
            </p:cNvCxnSpPr>
            <p:nvPr/>
          </p:nvCxnSpPr>
          <p:spPr bwMode="auto">
            <a:xfrm>
              <a:off x="2268" y="227"/>
              <a:ext cx="113" cy="3062"/>
            </a:xfrm>
            <a:prstGeom prst="straightConnector1">
              <a:avLst/>
            </a:prstGeom>
            <a:noFill/>
            <a:ln w="41275" cap="flat" cmpd="sng">
              <a:solidFill>
                <a:schemeClr val="tx1"/>
              </a:solidFill>
              <a:round/>
            </a:ln>
            <a:effectLst/>
          </p:spPr>
        </p:cxnSp>
        <p:sp>
          <p:nvSpPr>
            <p:cNvPr id="24584" name="曲线 750"/>
            <p:cNvSpPr/>
            <p:nvPr/>
          </p:nvSpPr>
          <p:spPr bwMode="auto">
            <a:xfrm>
              <a:off x="708" y="687"/>
              <a:ext cx="237" cy="189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6470" y="2742"/>
                </a:cxn>
                <a:cxn ang="0">
                  <a:pos x="21600" y="537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093" y="18514"/>
                    <a:pt x="2916" y="5485"/>
                    <a:pt x="6470" y="2742"/>
                  </a:cubicBezTo>
                  <a:cubicBezTo>
                    <a:pt x="10025" y="0"/>
                    <a:pt x="19048" y="4914"/>
                    <a:pt x="21600" y="5371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5" name="曲线 751"/>
            <p:cNvSpPr/>
            <p:nvPr/>
          </p:nvSpPr>
          <p:spPr bwMode="auto">
            <a:xfrm>
              <a:off x="1039" y="663"/>
              <a:ext cx="134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20" y="10857"/>
                </a:cxn>
                <a:cxn ang="0">
                  <a:pos x="15313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3223" y="1828"/>
                    <a:pt x="16441" y="7314"/>
                    <a:pt x="19020" y="10857"/>
                  </a:cubicBezTo>
                  <a:cubicBezTo>
                    <a:pt x="21600" y="14400"/>
                    <a:pt x="15958" y="19771"/>
                    <a:pt x="15313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6" name="曲线 752"/>
            <p:cNvSpPr/>
            <p:nvPr/>
          </p:nvSpPr>
          <p:spPr bwMode="auto">
            <a:xfrm>
              <a:off x="401" y="1990"/>
              <a:ext cx="213" cy="162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7200" y="2666"/>
                </a:cxn>
                <a:cxn ang="0">
                  <a:pos x="21600" y="5866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216" y="18400"/>
                    <a:pt x="3650" y="5333"/>
                    <a:pt x="7200" y="2666"/>
                  </a:cubicBezTo>
                  <a:cubicBezTo>
                    <a:pt x="10749" y="0"/>
                    <a:pt x="19166" y="5333"/>
                    <a:pt x="21600" y="5866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7" name="曲线 753"/>
            <p:cNvSpPr/>
            <p:nvPr/>
          </p:nvSpPr>
          <p:spPr bwMode="auto">
            <a:xfrm>
              <a:off x="2008" y="923"/>
              <a:ext cx="260" cy="2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04" y="15701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664" y="2575"/>
                    <a:pt x="332" y="12129"/>
                    <a:pt x="3904" y="15701"/>
                  </a:cubicBezTo>
                  <a:cubicBezTo>
                    <a:pt x="7476" y="19273"/>
                    <a:pt x="18692" y="20603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曲线 754"/>
            <p:cNvSpPr/>
            <p:nvPr/>
          </p:nvSpPr>
          <p:spPr bwMode="auto">
            <a:xfrm>
              <a:off x="2150" y="2183"/>
              <a:ext cx="165" cy="111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12305" y="3113"/>
                </a:cxn>
                <a:cxn ang="0">
                  <a:pos x="21600" y="311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2094" y="18486"/>
                    <a:pt x="8770" y="6227"/>
                    <a:pt x="12305" y="3113"/>
                  </a:cubicBezTo>
                  <a:cubicBezTo>
                    <a:pt x="15840" y="0"/>
                    <a:pt x="20029" y="3113"/>
                    <a:pt x="21600" y="3113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418" y="227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1</a:t>
              </a: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1122" y="317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2</a:t>
              </a:r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1666" y="907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3</a:t>
              </a:r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139" y="1540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4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1871" y="1701"/>
              <a:ext cx="48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/>
                <a:t>5</a:t>
              </a:r>
            </a:p>
          </p:txBody>
        </p:sp>
      </p:grp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635375" y="5502275"/>
            <a:ext cx="7508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/>
              <a:t>图3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11848" y="620713"/>
            <a:ext cx="736600" cy="517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仿宋" panose="02010609060101010101" pitchFamily="49" charset="-122"/>
              </a:rPr>
              <a:t>∠4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411760" y="1052736"/>
            <a:ext cx="736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sym typeface="仿宋" panose="02010609060101010101" pitchFamily="49" charset="-122"/>
              </a:rPr>
              <a:t>∠3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011848" y="1052513"/>
            <a:ext cx="7366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仿宋" panose="02010609060101010101" pitchFamily="49" charset="-122"/>
              </a:rPr>
              <a:t>∠3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5" grpId="0" bldLvl="0" autoUpdateAnimBg="0"/>
      <p:bldP spid="24596" grpId="0" bldLvl="0" autoUpdateAnimBg="0"/>
      <p:bldP spid="24597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28596" y="142852"/>
            <a:ext cx="7786742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4</a:t>
            </a:r>
            <a:r>
              <a:rPr lang="en-US" altLang="zh-CN" sz="2000" b="1" dirty="0" smtClean="0"/>
              <a:t>.</a:t>
            </a:r>
            <a:r>
              <a:rPr lang="zh-CN" altLang="en-US" sz="2000" b="1" dirty="0" smtClean="0"/>
              <a:t>如图，</a:t>
            </a:r>
            <a:endParaRPr lang="en-US" altLang="zh-CN" sz="2000" b="1" dirty="0" smtClean="0"/>
          </a:p>
          <a:p>
            <a:r>
              <a:rPr lang="zh-CN" altLang="en-US" sz="2000" b="1" dirty="0" smtClean="0"/>
              <a:t>（1）</a:t>
            </a:r>
            <a:r>
              <a:rPr lang="zh-CN" altLang="en-US" sz="2000" b="1" dirty="0" smtClean="0">
                <a:sym typeface="仿宋" panose="02010609060101010101" pitchFamily="49" charset="-122"/>
              </a:rPr>
              <a:t>∠1与∠2是直线 _____和直线______被直线______所截得的</a:t>
            </a:r>
            <a:r>
              <a:rPr lang="zh-CN" altLang="en-US" sz="2000" b="1" dirty="0" smtClean="0"/>
              <a:t>________角。</a:t>
            </a:r>
            <a:endParaRPr lang="zh-CN" altLang="en-US" sz="2000" b="1" dirty="0" smtClean="0">
              <a:sym typeface="仿宋" panose="02010609060101010101" pitchFamily="49" charset="-122"/>
            </a:endParaRPr>
          </a:p>
          <a:p>
            <a:r>
              <a:rPr lang="zh-CN" altLang="en-US" sz="2000" b="1" dirty="0" smtClean="0">
                <a:sym typeface="仿宋" panose="02010609060101010101" pitchFamily="49" charset="-122"/>
              </a:rPr>
              <a:t>                      </a:t>
            </a:r>
          </a:p>
          <a:p>
            <a:endParaRPr lang="en-US" altLang="zh-CN" sz="2000" b="1" dirty="0" smtClean="0">
              <a:sym typeface="仿宋" panose="02010609060101010101" pitchFamily="49" charset="-122"/>
            </a:endParaRPr>
          </a:p>
          <a:p>
            <a:r>
              <a:rPr lang="zh-CN" altLang="en-US" sz="2000" b="1" dirty="0" smtClean="0">
                <a:sym typeface="仿宋" panose="02010609060101010101" pitchFamily="49" charset="-122"/>
              </a:rPr>
              <a:t>（2）∠A与∠1是直线_____和直线______被直线______所截得的</a:t>
            </a:r>
            <a:r>
              <a:rPr lang="zh-CN" altLang="en-US" sz="2000" b="1" dirty="0" smtClean="0"/>
              <a:t>________角。</a:t>
            </a:r>
          </a:p>
          <a:p>
            <a:r>
              <a:rPr lang="zh-CN" altLang="en-US" sz="2000" b="1" dirty="0" smtClean="0">
                <a:sym typeface="仿宋" panose="02010609060101010101" pitchFamily="49" charset="-122"/>
              </a:rPr>
              <a:t>        </a:t>
            </a:r>
            <a:endParaRPr lang="zh-CN" altLang="en-US" sz="2000" b="1" dirty="0">
              <a:sym typeface="仿宋" panose="02010609060101010101" pitchFamily="49" charset="-122"/>
            </a:endParaRPr>
          </a:p>
          <a:p>
            <a:endParaRPr lang="en-US" altLang="zh-CN" sz="2000" b="1" dirty="0" smtClean="0">
              <a:sym typeface="仿宋" panose="02010609060101010101" pitchFamily="49" charset="-122"/>
            </a:endParaRPr>
          </a:p>
          <a:p>
            <a:r>
              <a:rPr lang="zh-CN" altLang="en-US" sz="2000" b="1" dirty="0" smtClean="0">
                <a:sym typeface="仿宋" panose="02010609060101010101" pitchFamily="49" charset="-122"/>
              </a:rPr>
              <a:t>（</a:t>
            </a:r>
            <a:r>
              <a:rPr lang="zh-CN" altLang="en-US" sz="2000" b="1" dirty="0">
                <a:sym typeface="仿宋" panose="02010609060101010101" pitchFamily="49" charset="-122"/>
              </a:rPr>
              <a:t>3）∠1与∠B是直线_____和直线______被直线______所截得</a:t>
            </a:r>
            <a:r>
              <a:rPr lang="zh-CN" altLang="en-US" sz="2000" b="1" dirty="0" smtClean="0">
                <a:sym typeface="仿宋" panose="02010609060101010101" pitchFamily="49" charset="-122"/>
              </a:rPr>
              <a:t>的</a:t>
            </a:r>
            <a:r>
              <a:rPr lang="zh-CN" altLang="en-US" sz="2000" b="1" dirty="0" smtClean="0"/>
              <a:t>_______角。</a:t>
            </a:r>
          </a:p>
          <a:p>
            <a:endParaRPr lang="zh-CN" altLang="en-US" sz="2000" b="1" dirty="0">
              <a:sym typeface="仿宋" panose="02010609060101010101" pitchFamily="49" charset="-122"/>
            </a:endParaRPr>
          </a:p>
        </p:txBody>
      </p:sp>
      <p:grpSp>
        <p:nvGrpSpPr>
          <p:cNvPr id="25603" name="Group 3"/>
          <p:cNvGrpSpPr/>
          <p:nvPr/>
        </p:nvGrpSpPr>
        <p:grpSpPr bwMode="auto">
          <a:xfrm>
            <a:off x="5000628" y="3786190"/>
            <a:ext cx="3837304" cy="2920046"/>
            <a:chOff x="0" y="0"/>
            <a:chExt cx="6044" cy="4600"/>
          </a:xfrm>
        </p:grpSpPr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2670" y="0"/>
              <a:ext cx="625" cy="6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25605" name="Group 5"/>
            <p:cNvGrpSpPr/>
            <p:nvPr/>
          </p:nvGrpSpPr>
          <p:grpSpPr bwMode="auto">
            <a:xfrm>
              <a:off x="0" y="680"/>
              <a:ext cx="6044" cy="3920"/>
              <a:chOff x="0" y="0"/>
              <a:chExt cx="6044" cy="3920"/>
            </a:xfrm>
          </p:grpSpPr>
          <p:grpSp>
            <p:nvGrpSpPr>
              <p:cNvPr id="25606" name="Group 6"/>
              <p:cNvGrpSpPr/>
              <p:nvPr/>
            </p:nvGrpSpPr>
            <p:grpSpPr bwMode="auto">
              <a:xfrm>
                <a:off x="460" y="0"/>
                <a:ext cx="5102" cy="3516"/>
                <a:chOff x="0" y="0"/>
                <a:chExt cx="5102" cy="3516"/>
              </a:xfrm>
            </p:grpSpPr>
            <p:cxnSp>
              <p:nvCxnSpPr>
                <p:cNvPr id="25607" name="AutoShape 7"/>
                <p:cNvCxnSpPr>
                  <a:cxnSpLocks noChangeShapeType="1"/>
                </p:cNvCxnSpPr>
                <p:nvPr/>
              </p:nvCxnSpPr>
              <p:spPr bwMode="auto">
                <a:xfrm flipH="1">
                  <a:off x="907" y="0"/>
                  <a:ext cx="1588" cy="3516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25608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2495" y="0"/>
                  <a:ext cx="1814" cy="3516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25609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907" y="3516"/>
                  <a:ext cx="3402" cy="0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25610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0" y="1248"/>
                  <a:ext cx="5103" cy="1361"/>
                </a:xfrm>
                <a:prstGeom prst="straightConnector1">
                  <a:avLst/>
                </a:prstGeom>
                <a:noFill/>
                <a:ln w="41275" cap="flat" cmpd="sng">
                  <a:solidFill>
                    <a:schemeClr val="tx1"/>
                  </a:solidFill>
                  <a:round/>
                </a:ln>
                <a:effectLst/>
              </p:spPr>
            </p:cxnSp>
          </p:grpSp>
          <p:sp>
            <p:nvSpPr>
              <p:cNvPr id="25611" name="Text Box 11"/>
              <p:cNvSpPr txBox="1">
                <a:spLocks noChangeArrowheads="1"/>
              </p:cNvSpPr>
              <p:nvPr/>
            </p:nvSpPr>
            <p:spPr bwMode="auto">
              <a:xfrm>
                <a:off x="943" y="3274"/>
                <a:ext cx="561" cy="6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4780" y="3290"/>
                <a:ext cx="584" cy="6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0" y="498"/>
                <a:ext cx="687" cy="6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5614" name="Text Box 14"/>
              <p:cNvSpPr txBox="1">
                <a:spLocks noChangeArrowheads="1"/>
              </p:cNvSpPr>
              <p:nvPr/>
            </p:nvSpPr>
            <p:spPr bwMode="auto">
              <a:xfrm>
                <a:off x="5483" y="2042"/>
                <a:ext cx="561" cy="6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5615" name="自由曲线 255"/>
              <p:cNvSpPr/>
              <p:nvPr/>
            </p:nvSpPr>
            <p:spPr bwMode="auto">
              <a:xfrm>
                <a:off x="2316" y="1420"/>
                <a:ext cx="169" cy="3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149" y="6134"/>
                  </a:cxn>
                  <a:cxn ang="0">
                    <a:pos x="21088" y="13899"/>
                  </a:cxn>
                  <a:cxn ang="0">
                    <a:pos x="21088" y="2159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3067" y="1044"/>
                      <a:pt x="14698" y="3850"/>
                      <a:pt x="18149" y="6134"/>
                    </a:cubicBezTo>
                    <a:cubicBezTo>
                      <a:pt x="21600" y="8418"/>
                      <a:pt x="20577" y="11354"/>
                      <a:pt x="21088" y="13899"/>
                    </a:cubicBezTo>
                    <a:cubicBezTo>
                      <a:pt x="21600" y="16444"/>
                      <a:pt x="21088" y="20294"/>
                      <a:pt x="21088" y="21599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6" name="自由曲线 256"/>
              <p:cNvSpPr/>
              <p:nvPr/>
            </p:nvSpPr>
            <p:spPr bwMode="auto">
              <a:xfrm>
                <a:off x="3808" y="2200"/>
                <a:ext cx="375" cy="244"/>
              </a:xfrm>
              <a:custGeom>
                <a:avLst/>
                <a:gdLst/>
                <a:ahLst/>
                <a:cxnLst>
                  <a:cxn ang="0">
                    <a:pos x="1152" y="0"/>
                  </a:cxn>
                  <a:cxn ang="0">
                    <a:pos x="1152" y="10445"/>
                  </a:cxn>
                  <a:cxn ang="0">
                    <a:pos x="7948" y="16731"/>
                  </a:cxn>
                  <a:cxn ang="0">
                    <a:pos x="14803" y="20891"/>
                  </a:cxn>
                  <a:cxn ang="0">
                    <a:pos x="21600" y="20891"/>
                  </a:cxn>
                </a:cxnLst>
                <a:rect l="0" t="0" r="r" b="b"/>
                <a:pathLst>
                  <a:path w="21600" h="21600">
                    <a:moveTo>
                      <a:pt x="1152" y="0"/>
                    </a:moveTo>
                    <a:cubicBezTo>
                      <a:pt x="1152" y="1770"/>
                      <a:pt x="0" y="7701"/>
                      <a:pt x="1152" y="10445"/>
                    </a:cubicBezTo>
                    <a:cubicBezTo>
                      <a:pt x="2304" y="13190"/>
                      <a:pt x="5702" y="14960"/>
                      <a:pt x="7948" y="16731"/>
                    </a:cubicBezTo>
                    <a:cubicBezTo>
                      <a:pt x="10195" y="18501"/>
                      <a:pt x="12556" y="20183"/>
                      <a:pt x="14803" y="20891"/>
                    </a:cubicBezTo>
                    <a:cubicBezTo>
                      <a:pt x="17049" y="21600"/>
                      <a:pt x="20448" y="20891"/>
                      <a:pt x="21600" y="20891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7" name="Text Box 17"/>
              <p:cNvSpPr txBox="1">
                <a:spLocks noChangeArrowheads="1"/>
              </p:cNvSpPr>
              <p:nvPr/>
            </p:nvSpPr>
            <p:spPr bwMode="auto">
              <a:xfrm>
                <a:off x="2416" y="1226"/>
                <a:ext cx="510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/>
                  <a:t>1</a:t>
                </a:r>
              </a:p>
            </p:txBody>
          </p:sp>
          <p:sp>
            <p:nvSpPr>
              <p:cNvPr id="25618" name="Text Box 18"/>
              <p:cNvSpPr txBox="1">
                <a:spLocks noChangeArrowheads="1"/>
              </p:cNvSpPr>
              <p:nvPr/>
            </p:nvSpPr>
            <p:spPr bwMode="auto">
              <a:xfrm>
                <a:off x="3688" y="2436"/>
                <a:ext cx="510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/>
                  <a:t>2</a:t>
                </a:r>
              </a:p>
            </p:txBody>
          </p:sp>
        </p:grpSp>
      </p:grpSp>
      <p:grpSp>
        <p:nvGrpSpPr>
          <p:cNvPr id="25619" name="Group 19"/>
          <p:cNvGrpSpPr/>
          <p:nvPr/>
        </p:nvGrpSpPr>
        <p:grpSpPr bwMode="auto">
          <a:xfrm>
            <a:off x="3071801" y="428604"/>
            <a:ext cx="3642043" cy="426079"/>
            <a:chOff x="0" y="0"/>
            <a:chExt cx="5736" cy="672"/>
          </a:xfrm>
        </p:grpSpPr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0" y="0"/>
              <a:ext cx="796" cy="58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</a:p>
          </p:txBody>
        </p: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2531" y="48"/>
              <a:ext cx="816" cy="58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</a:t>
              </a:r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4940" y="90"/>
              <a:ext cx="796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</a:t>
              </a:r>
            </a:p>
          </p:txBody>
        </p:sp>
      </p:grpSp>
      <p:grpSp>
        <p:nvGrpSpPr>
          <p:cNvPr id="25623" name="Group 23"/>
          <p:cNvGrpSpPr/>
          <p:nvPr/>
        </p:nvGrpSpPr>
        <p:grpSpPr bwMode="auto">
          <a:xfrm>
            <a:off x="3122308" y="1643050"/>
            <a:ext cx="3592831" cy="389238"/>
            <a:chOff x="0" y="0"/>
            <a:chExt cx="5657" cy="615"/>
          </a:xfrm>
        </p:grpSpPr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0" y="0"/>
              <a:ext cx="816" cy="58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</a:t>
              </a: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2281" y="21"/>
              <a:ext cx="796" cy="58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</a:t>
              </a:r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4841" y="31"/>
              <a:ext cx="816" cy="58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</a:p>
          </p:txBody>
        </p:sp>
      </p:grpSp>
      <p:grpSp>
        <p:nvGrpSpPr>
          <p:cNvPr id="25627" name="Group 27"/>
          <p:cNvGrpSpPr/>
          <p:nvPr/>
        </p:nvGrpSpPr>
        <p:grpSpPr bwMode="auto">
          <a:xfrm>
            <a:off x="3143239" y="2857809"/>
            <a:ext cx="3676650" cy="381288"/>
            <a:chOff x="0" y="-12"/>
            <a:chExt cx="5791" cy="600"/>
          </a:xfrm>
        </p:grpSpPr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0" y="0"/>
              <a:ext cx="80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</a:p>
          </p:txBody>
        </p:sp>
        <p:sp>
          <p:nvSpPr>
            <p:cNvPr id="25629" name="Text Box 29"/>
            <p:cNvSpPr txBox="1">
              <a:spLocks noChangeArrowheads="1"/>
            </p:cNvSpPr>
            <p:nvPr/>
          </p:nvSpPr>
          <p:spPr bwMode="auto">
            <a:xfrm>
              <a:off x="2376" y="7"/>
              <a:ext cx="796" cy="58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</a:t>
              </a:r>
            </a:p>
          </p:txBody>
        </p:sp>
        <p:sp>
          <p:nvSpPr>
            <p:cNvPr id="25630" name="Text Box 30"/>
            <p:cNvSpPr txBox="1">
              <a:spLocks noChangeArrowheads="1"/>
            </p:cNvSpPr>
            <p:nvPr/>
          </p:nvSpPr>
          <p:spPr bwMode="auto">
            <a:xfrm>
              <a:off x="4983" y="-12"/>
              <a:ext cx="808" cy="57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</a:p>
          </p:txBody>
        </p:sp>
      </p:grp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714347" y="742874"/>
            <a:ext cx="700833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内错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571471" y="1957320"/>
            <a:ext cx="958917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同旁内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571471" y="3171766"/>
            <a:ext cx="700833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同位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1" grpId="0" bldLvl="0" autoUpdateAnimBg="0"/>
      <p:bldP spid="25635" grpId="0" bldLvl="0" autoUpdateAnimBg="0"/>
      <p:bldP spid="25636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980728"/>
            <a:ext cx="849630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 b="1" dirty="0" smtClean="0"/>
              <a:t>        如图，直线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400" b="1" dirty="0"/>
              <a:t>过点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/>
              <a:t>，</a:t>
            </a:r>
            <a:r>
              <a:rPr lang="zh-CN" altLang="en-US" sz="2400" b="1" dirty="0" smtClean="0">
                <a:sym typeface="仿宋" panose="02010609060101010101" pitchFamily="49" charset="-122"/>
              </a:rPr>
              <a:t>∠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</a:t>
            </a:r>
            <a:r>
              <a:rPr lang="zh-CN" altLang="en-US" sz="2400" b="1" dirty="0">
                <a:sym typeface="仿宋" panose="02010609060101010101" pitchFamily="49" charset="-122"/>
              </a:rPr>
              <a:t>与哪个角是</a:t>
            </a:r>
            <a:r>
              <a:rPr lang="zh-CN" altLang="en-US" sz="2400" b="1" dirty="0" smtClean="0">
                <a:sym typeface="仿宋" panose="02010609060101010101" pitchFamily="49" charset="-122"/>
              </a:rPr>
              <a:t>内错角，与</a:t>
            </a:r>
            <a:r>
              <a:rPr lang="zh-CN" altLang="en-US" sz="2400" b="1" dirty="0">
                <a:sym typeface="仿宋" panose="02010609060101010101" pitchFamily="49" charset="-122"/>
              </a:rPr>
              <a:t>哪个角是同旁内角？它们分别是哪两条直线被哪一条直线截得的？</a:t>
            </a:r>
          </a:p>
        </p:txBody>
      </p:sp>
      <p:sp>
        <p:nvSpPr>
          <p:cNvPr id="26627" name="WordArt 3"/>
          <p:cNvSpPr>
            <a:spLocks noChangeArrowheads="1" noChangeShapeType="1"/>
          </p:cNvSpPr>
          <p:nvPr/>
        </p:nvSpPr>
        <p:spPr bwMode="auto">
          <a:xfrm>
            <a:off x="179388" y="188913"/>
            <a:ext cx="22860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拓展与延伸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2106019"/>
            <a:ext cx="465679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400" b="1" dirty="0"/>
              <a:t>解：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∠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与∠1是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内错角，是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由直线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DE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BC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被直线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所截得的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054" y="3144946"/>
            <a:ext cx="5346817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∠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与∠2是同旁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内角，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是由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AC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BC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被直线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所截得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的，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∠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与∠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是同旁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内角，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是由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AC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被直线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BC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所截得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的，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∠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与∠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BAE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是同旁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内角，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是由直线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DE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BC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被直线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sym typeface="仿宋" panose="02010609060101010101" pitchFamily="49" charset="-122"/>
              </a:rPr>
              <a:t>所截得</a:t>
            </a:r>
            <a:r>
              <a:rPr lang="zh-CN" altLang="en-US" sz="2400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的。</a:t>
            </a:r>
            <a:endParaRPr lang="zh-CN" altLang="en-US" sz="2400" b="1" dirty="0">
              <a:solidFill>
                <a:srgbClr val="FF0000"/>
              </a:solidFill>
              <a:sym typeface="仿宋" panose="02010609060101010101" pitchFamily="49" charset="-122"/>
            </a:endParaRPr>
          </a:p>
        </p:txBody>
      </p:sp>
      <p:grpSp>
        <p:nvGrpSpPr>
          <p:cNvPr id="26630" name="Group 6"/>
          <p:cNvGrpSpPr/>
          <p:nvPr/>
        </p:nvGrpSpPr>
        <p:grpSpPr bwMode="auto">
          <a:xfrm>
            <a:off x="4909203" y="2243467"/>
            <a:ext cx="4175125" cy="2947987"/>
            <a:chOff x="0" y="0"/>
            <a:chExt cx="6574" cy="4642"/>
          </a:xfrm>
        </p:grpSpPr>
        <p:grpSp>
          <p:nvGrpSpPr>
            <p:cNvPr id="26631" name="Group 7"/>
            <p:cNvGrpSpPr/>
            <p:nvPr/>
          </p:nvGrpSpPr>
          <p:grpSpPr bwMode="auto">
            <a:xfrm>
              <a:off x="0" y="0"/>
              <a:ext cx="6575" cy="4642"/>
              <a:chOff x="0" y="0"/>
              <a:chExt cx="8477" cy="4641"/>
            </a:xfrm>
          </p:grpSpPr>
          <p:grpSp>
            <p:nvGrpSpPr>
              <p:cNvPr id="26632" name="Group 8"/>
              <p:cNvGrpSpPr/>
              <p:nvPr/>
            </p:nvGrpSpPr>
            <p:grpSpPr bwMode="auto">
              <a:xfrm>
                <a:off x="598" y="680"/>
                <a:ext cx="6350" cy="3516"/>
                <a:chOff x="0" y="0"/>
                <a:chExt cx="6350" cy="3516"/>
              </a:xfrm>
            </p:grpSpPr>
            <p:cxnSp>
              <p:nvCxnSpPr>
                <p:cNvPr id="26633" name="AutoShape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0" y="0"/>
                  <a:ext cx="6351" cy="454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26634" name="AutoShape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93" y="227"/>
                  <a:ext cx="2041" cy="3289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26635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2835" y="227"/>
                  <a:ext cx="2608" cy="2948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tx1"/>
                  </a:solidFill>
                  <a:round/>
                </a:ln>
                <a:effectLst/>
              </p:spPr>
            </p:cxnSp>
            <p:cxnSp>
              <p:nvCxnSpPr>
                <p:cNvPr id="26636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794" y="3174"/>
                  <a:ext cx="4649" cy="342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tx1"/>
                  </a:solidFill>
                  <a:round/>
                </a:ln>
                <a:effectLst/>
              </p:spPr>
            </p:cxnSp>
          </p:grpSp>
          <p:sp>
            <p:nvSpPr>
              <p:cNvPr id="26637" name="Text Box 13"/>
              <p:cNvSpPr txBox="1">
                <a:spLocks noChangeArrowheads="1"/>
              </p:cNvSpPr>
              <p:nvPr/>
            </p:nvSpPr>
            <p:spPr bwMode="auto">
              <a:xfrm>
                <a:off x="0" y="469"/>
                <a:ext cx="824" cy="8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6638" name="Text Box 14"/>
              <p:cNvSpPr txBox="1">
                <a:spLocks noChangeArrowheads="1"/>
              </p:cNvSpPr>
              <p:nvPr/>
            </p:nvSpPr>
            <p:spPr bwMode="auto">
              <a:xfrm>
                <a:off x="6949" y="0"/>
                <a:ext cx="1528" cy="8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6639" name="Text Box 15"/>
              <p:cNvSpPr txBox="1">
                <a:spLocks noChangeArrowheads="1"/>
              </p:cNvSpPr>
              <p:nvPr/>
            </p:nvSpPr>
            <p:spPr bwMode="auto">
              <a:xfrm>
                <a:off x="3049" y="118"/>
                <a:ext cx="1528" cy="8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6640" name="Text Box 16"/>
              <p:cNvSpPr txBox="1">
                <a:spLocks noChangeArrowheads="1"/>
              </p:cNvSpPr>
              <p:nvPr/>
            </p:nvSpPr>
            <p:spPr bwMode="auto">
              <a:xfrm>
                <a:off x="511" y="3825"/>
                <a:ext cx="824" cy="8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6641" name="Text Box 17"/>
              <p:cNvSpPr txBox="1">
                <a:spLocks noChangeArrowheads="1"/>
              </p:cNvSpPr>
              <p:nvPr/>
            </p:nvSpPr>
            <p:spPr bwMode="auto">
              <a:xfrm>
                <a:off x="6042" y="3403"/>
                <a:ext cx="824" cy="81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26642" name="Group 18"/>
            <p:cNvGrpSpPr/>
            <p:nvPr/>
          </p:nvGrpSpPr>
          <p:grpSpPr bwMode="auto">
            <a:xfrm>
              <a:off x="1698" y="985"/>
              <a:ext cx="2067" cy="991"/>
              <a:chOff x="0" y="0"/>
              <a:chExt cx="2067" cy="991"/>
            </a:xfrm>
          </p:grpSpPr>
          <p:sp>
            <p:nvSpPr>
              <p:cNvPr id="26643" name="Arc 19"/>
              <p:cNvSpPr/>
              <p:nvPr/>
            </p:nvSpPr>
            <p:spPr bwMode="auto">
              <a:xfrm rot="10200000">
                <a:off x="457" y="27"/>
                <a:ext cx="225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644" name="Text Box 20"/>
              <p:cNvSpPr txBox="1">
                <a:spLocks noChangeArrowheads="1"/>
              </p:cNvSpPr>
              <p:nvPr/>
            </p:nvSpPr>
            <p:spPr bwMode="auto">
              <a:xfrm>
                <a:off x="0" y="122"/>
                <a:ext cx="510" cy="6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1</a:t>
                </a:r>
              </a:p>
            </p:txBody>
          </p:sp>
          <p:sp>
            <p:nvSpPr>
              <p:cNvPr id="26645" name="Arc 21"/>
              <p:cNvSpPr/>
              <p:nvPr/>
            </p:nvSpPr>
            <p:spPr bwMode="auto">
              <a:xfrm flipV="1">
                <a:off x="797" y="247"/>
                <a:ext cx="340" cy="1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646" name="Text Box 22"/>
              <p:cNvSpPr txBox="1">
                <a:spLocks noChangeArrowheads="1"/>
              </p:cNvSpPr>
              <p:nvPr/>
            </p:nvSpPr>
            <p:spPr bwMode="auto">
              <a:xfrm>
                <a:off x="732" y="367"/>
                <a:ext cx="510" cy="6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 dirty="0"/>
                  <a:t>2</a:t>
                </a:r>
              </a:p>
            </p:txBody>
          </p:sp>
          <p:sp>
            <p:nvSpPr>
              <p:cNvPr id="26647" name="Arc 23"/>
              <p:cNvSpPr/>
              <p:nvPr/>
            </p:nvSpPr>
            <p:spPr bwMode="auto">
              <a:xfrm rot="3900000">
                <a:off x="1176" y="1"/>
                <a:ext cx="341" cy="3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648" name="Text Box 24"/>
              <p:cNvSpPr txBox="1">
                <a:spLocks noChangeArrowheads="1"/>
              </p:cNvSpPr>
              <p:nvPr/>
            </p:nvSpPr>
            <p:spPr bwMode="auto">
              <a:xfrm>
                <a:off x="1557" y="27"/>
                <a:ext cx="510" cy="62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3</a:t>
                </a:r>
              </a:p>
            </p:txBody>
          </p:sp>
        </p:grp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ldLvl="0" autoUpdateAnimBg="0"/>
      <p:bldP spid="26629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38450" y="434975"/>
            <a:ext cx="598170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b="1" dirty="0"/>
              <a:t>如</a:t>
            </a:r>
            <a:r>
              <a:rPr lang="zh-CN" altLang="en-US" b="1" dirty="0" smtClean="0"/>
              <a:t>图，直线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b="1" dirty="0"/>
              <a:t>与直线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b="1" dirty="0"/>
              <a:t>相交于点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r>
              <a:rPr lang="zh-CN" altLang="en-US" b="1" dirty="0"/>
              <a:t>                 </a:t>
            </a:r>
            <a:endParaRPr lang="zh-CN" altLang="en-US" b="1" dirty="0">
              <a:sym typeface="仿宋" panose="02010609060101010101" pitchFamily="49" charset="-122"/>
            </a:endParaRPr>
          </a:p>
          <a:p>
            <a:endParaRPr lang="zh-CN" altLang="en-US" b="1" dirty="0">
              <a:sym typeface="仿宋" panose="02010609060101010101" pitchFamily="49" charset="-122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66725" y="2781300"/>
            <a:ext cx="2879725" cy="0"/>
          </a:xfrm>
          <a:prstGeom prst="line">
            <a:avLst/>
          </a:prstGeom>
          <a:noFill/>
          <a:ln w="5715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0013" y="2349500"/>
            <a:ext cx="3683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116013" y="1341438"/>
            <a:ext cx="2087562" cy="4248150"/>
          </a:xfrm>
          <a:prstGeom prst="line">
            <a:avLst/>
          </a:prstGeom>
          <a:noFill/>
          <a:ln w="57150" cap="flat" cmpd="sng">
            <a:solidFill>
              <a:srgbClr val="333399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65150" y="825500"/>
            <a:ext cx="76676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781175" y="1773238"/>
            <a:ext cx="4159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708400" y="3933825"/>
            <a:ext cx="5329238" cy="935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直线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3200" b="1" dirty="0">
                <a:solidFill>
                  <a:srgbClr val="FF0000"/>
                </a:solidFill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3200" b="1" dirty="0">
                <a:solidFill>
                  <a:srgbClr val="FF0000"/>
                </a:solidFill>
              </a:rPr>
              <a:t>被直线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3200" b="1" dirty="0">
                <a:solidFill>
                  <a:srgbClr val="FF0000"/>
                </a:solidFill>
              </a:rPr>
              <a:t>所截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348038" y="2205038"/>
            <a:ext cx="3683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26" name="Group 10"/>
          <p:cNvGrpSpPr/>
          <p:nvPr/>
        </p:nvGrpSpPr>
        <p:grpSpPr bwMode="auto">
          <a:xfrm>
            <a:off x="2065338" y="3676650"/>
            <a:ext cx="979487" cy="1039813"/>
            <a:chOff x="0" y="0"/>
            <a:chExt cx="1541" cy="1638"/>
          </a:xfrm>
        </p:grpSpPr>
        <p:grpSp>
          <p:nvGrpSpPr>
            <p:cNvPr id="9227" name="Group 11"/>
            <p:cNvGrpSpPr/>
            <p:nvPr/>
          </p:nvGrpSpPr>
          <p:grpSpPr bwMode="auto">
            <a:xfrm>
              <a:off x="283" y="874"/>
              <a:ext cx="488" cy="765"/>
              <a:chOff x="0" y="0"/>
              <a:chExt cx="488" cy="765"/>
            </a:xfrm>
          </p:grpSpPr>
          <p:sp>
            <p:nvSpPr>
              <p:cNvPr id="9228" name="自由曲线 76"/>
              <p:cNvSpPr/>
              <p:nvPr/>
            </p:nvSpPr>
            <p:spPr bwMode="auto">
              <a:xfrm>
                <a:off x="165" y="0"/>
                <a:ext cx="284" cy="2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50" y="10800"/>
                  </a:cxn>
                  <a:cxn ang="0">
                    <a:pos x="12625" y="19494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608" y="1830"/>
                      <a:pt x="1521" y="7596"/>
                      <a:pt x="3650" y="10800"/>
                    </a:cubicBezTo>
                    <a:cubicBezTo>
                      <a:pt x="5780" y="14003"/>
                      <a:pt x="9659" y="17664"/>
                      <a:pt x="12625" y="19494"/>
                    </a:cubicBezTo>
                    <a:cubicBezTo>
                      <a:pt x="15591" y="21325"/>
                      <a:pt x="20078" y="21233"/>
                      <a:pt x="21600" y="2160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9" name="Text Box 13"/>
              <p:cNvSpPr txBox="1">
                <a:spLocks noChangeArrowheads="1"/>
              </p:cNvSpPr>
              <p:nvPr/>
            </p:nvSpPr>
            <p:spPr bwMode="auto">
              <a:xfrm>
                <a:off x="0" y="189"/>
                <a:ext cx="48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7</a:t>
                </a:r>
              </a:p>
            </p:txBody>
          </p:sp>
        </p:grpSp>
        <p:grpSp>
          <p:nvGrpSpPr>
            <p:cNvPr id="9230" name="Group 14"/>
            <p:cNvGrpSpPr/>
            <p:nvPr/>
          </p:nvGrpSpPr>
          <p:grpSpPr bwMode="auto">
            <a:xfrm>
              <a:off x="827" y="638"/>
              <a:ext cx="715" cy="647"/>
              <a:chOff x="0" y="0"/>
              <a:chExt cx="715" cy="647"/>
            </a:xfrm>
          </p:grpSpPr>
          <p:sp>
            <p:nvSpPr>
              <p:cNvPr id="9231" name="自由曲线 79"/>
              <p:cNvSpPr/>
              <p:nvPr/>
            </p:nvSpPr>
            <p:spPr bwMode="auto">
              <a:xfrm>
                <a:off x="0" y="0"/>
                <a:ext cx="149" cy="307"/>
              </a:xfrm>
              <a:custGeom>
                <a:avLst/>
                <a:gdLst/>
                <a:ahLst/>
                <a:cxnLst>
                  <a:cxn ang="0">
                    <a:pos x="10147" y="0"/>
                  </a:cxn>
                  <a:cxn ang="0">
                    <a:pos x="20440" y="8302"/>
                  </a:cxn>
                  <a:cxn ang="0">
                    <a:pos x="17106" y="16604"/>
                  </a:cxn>
                  <a:cxn ang="0">
                    <a:pos x="0" y="21600"/>
                  </a:cxn>
                </a:cxnLst>
                <a:rect l="0" t="0" r="r" b="b"/>
                <a:pathLst>
                  <a:path w="21600" h="21600">
                    <a:moveTo>
                      <a:pt x="10147" y="0"/>
                    </a:moveTo>
                    <a:cubicBezTo>
                      <a:pt x="11887" y="1407"/>
                      <a:pt x="19280" y="5558"/>
                      <a:pt x="20440" y="8302"/>
                    </a:cubicBezTo>
                    <a:cubicBezTo>
                      <a:pt x="21600" y="11046"/>
                      <a:pt x="20440" y="14423"/>
                      <a:pt x="17106" y="16604"/>
                    </a:cubicBezTo>
                    <a:cubicBezTo>
                      <a:pt x="13771" y="18785"/>
                      <a:pt x="2899" y="20755"/>
                      <a:pt x="0" y="2160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>
                <a:off x="171" y="71"/>
                <a:ext cx="545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8</a:t>
                </a:r>
              </a:p>
            </p:txBody>
          </p:sp>
        </p:grpSp>
        <p:grpSp>
          <p:nvGrpSpPr>
            <p:cNvPr id="9233" name="Group 17"/>
            <p:cNvGrpSpPr/>
            <p:nvPr/>
          </p:nvGrpSpPr>
          <p:grpSpPr bwMode="auto">
            <a:xfrm>
              <a:off x="567" y="0"/>
              <a:ext cx="488" cy="576"/>
              <a:chOff x="0" y="0"/>
              <a:chExt cx="488" cy="576"/>
            </a:xfrm>
          </p:grpSpPr>
          <p:sp>
            <p:nvSpPr>
              <p:cNvPr id="9234" name="自由曲线 70"/>
              <p:cNvSpPr/>
              <p:nvPr/>
            </p:nvSpPr>
            <p:spPr bwMode="auto">
              <a:xfrm>
                <a:off x="23" y="449"/>
                <a:ext cx="237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754" y="7097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822" y="1234"/>
                      <a:pt x="7200" y="3394"/>
                      <a:pt x="10754" y="7097"/>
                    </a:cubicBezTo>
                    <a:cubicBezTo>
                      <a:pt x="14308" y="10800"/>
                      <a:pt x="19777" y="19131"/>
                      <a:pt x="21600" y="2160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5" name="Text Box 1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8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  <p:grpSp>
          <p:nvGrpSpPr>
            <p:cNvPr id="9236" name="Group 20"/>
            <p:cNvGrpSpPr/>
            <p:nvPr/>
          </p:nvGrpSpPr>
          <p:grpSpPr bwMode="auto">
            <a:xfrm>
              <a:off x="0" y="178"/>
              <a:ext cx="519" cy="625"/>
              <a:chOff x="0" y="0"/>
              <a:chExt cx="519" cy="625"/>
            </a:xfrm>
          </p:grpSpPr>
          <p:sp>
            <p:nvSpPr>
              <p:cNvPr id="9237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8" name="Text Box 2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</p:grpSp>
      <p:grpSp>
        <p:nvGrpSpPr>
          <p:cNvPr id="9239" name="Group 23"/>
          <p:cNvGrpSpPr/>
          <p:nvPr/>
        </p:nvGrpSpPr>
        <p:grpSpPr bwMode="auto">
          <a:xfrm>
            <a:off x="466725" y="3068638"/>
            <a:ext cx="3240088" cy="2163762"/>
            <a:chOff x="0" y="0"/>
            <a:chExt cx="5102" cy="3406"/>
          </a:xfrm>
        </p:grpSpPr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3959" y="1735"/>
              <a:ext cx="692" cy="91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grpSp>
          <p:nvGrpSpPr>
            <p:cNvPr id="9241" name="Group 25"/>
            <p:cNvGrpSpPr/>
            <p:nvPr/>
          </p:nvGrpSpPr>
          <p:grpSpPr bwMode="auto">
            <a:xfrm>
              <a:off x="0" y="0"/>
              <a:ext cx="5103" cy="3407"/>
              <a:chOff x="0" y="0"/>
              <a:chExt cx="5103" cy="3407"/>
            </a:xfrm>
          </p:grpSpPr>
          <p:sp>
            <p:nvSpPr>
              <p:cNvPr id="9242" name="Text Box 26"/>
              <p:cNvSpPr txBox="1">
                <a:spLocks noChangeArrowheads="1"/>
              </p:cNvSpPr>
              <p:nvPr/>
            </p:nvSpPr>
            <p:spPr bwMode="auto">
              <a:xfrm>
                <a:off x="0" y="2495"/>
                <a:ext cx="1070" cy="9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9243" name="Line 27"/>
              <p:cNvSpPr>
                <a:spLocks noChangeShapeType="1"/>
              </p:cNvSpPr>
              <p:nvPr/>
            </p:nvSpPr>
            <p:spPr bwMode="auto">
              <a:xfrm flipV="1">
                <a:off x="681" y="906"/>
                <a:ext cx="3970" cy="2039"/>
              </a:xfrm>
              <a:prstGeom prst="line">
                <a:avLst/>
              </a:prstGeom>
              <a:noFill/>
              <a:ln w="57150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44" name="Text Box 28"/>
              <p:cNvSpPr txBox="1">
                <a:spLocks noChangeArrowheads="1"/>
              </p:cNvSpPr>
              <p:nvPr/>
            </p:nvSpPr>
            <p:spPr bwMode="auto">
              <a:xfrm>
                <a:off x="4523" y="0"/>
                <a:ext cx="580" cy="9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zh-CN" altLang="en-US" sz="1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717776" y="5429264"/>
            <a:ext cx="35402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325438" y="188913"/>
            <a:ext cx="2232025" cy="647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</a:rPr>
              <a:t>复习回顾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04825" y="5878513"/>
            <a:ext cx="22669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/>
              <a:t>三线八角图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925513" y="873125"/>
            <a:ext cx="982662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截线</a:t>
            </a:r>
          </a:p>
        </p:txBody>
      </p:sp>
      <p:grpSp>
        <p:nvGrpSpPr>
          <p:cNvPr id="9249" name="Group 33"/>
          <p:cNvGrpSpPr/>
          <p:nvPr/>
        </p:nvGrpSpPr>
        <p:grpSpPr bwMode="auto">
          <a:xfrm>
            <a:off x="179388" y="2924175"/>
            <a:ext cx="1657350" cy="2701925"/>
            <a:chOff x="0" y="0"/>
            <a:chExt cx="2609" cy="4253"/>
          </a:xfrm>
        </p:grpSpPr>
        <p:sp>
          <p:nvSpPr>
            <p:cNvPr id="9250" name="Text Box 34"/>
            <p:cNvSpPr txBox="1">
              <a:spLocks noChangeArrowheads="1"/>
            </p:cNvSpPr>
            <p:nvPr/>
          </p:nvSpPr>
          <p:spPr bwMode="auto">
            <a:xfrm>
              <a:off x="0" y="0"/>
              <a:ext cx="1815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</a:rPr>
                <a:t>被截线</a:t>
              </a:r>
            </a:p>
          </p:txBody>
        </p:sp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467" y="3629"/>
              <a:ext cx="2143" cy="6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</a:rPr>
                <a:t>被截线</a:t>
              </a:r>
            </a:p>
          </p:txBody>
        </p:sp>
      </p:grp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914900" y="893763"/>
            <a:ext cx="198804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构成四个角</a:t>
            </a:r>
          </a:p>
        </p:txBody>
      </p:sp>
      <p:grpSp>
        <p:nvGrpSpPr>
          <p:cNvPr id="9253" name="Group 37"/>
          <p:cNvGrpSpPr/>
          <p:nvPr/>
        </p:nvGrpSpPr>
        <p:grpSpPr bwMode="auto">
          <a:xfrm>
            <a:off x="1298575" y="1458913"/>
            <a:ext cx="7435075" cy="1804035"/>
            <a:chOff x="0" y="0"/>
            <a:chExt cx="11711" cy="2840"/>
          </a:xfrm>
        </p:grpSpPr>
        <p:sp>
          <p:nvSpPr>
            <p:cNvPr id="9254" name="Text Box 38"/>
            <p:cNvSpPr txBox="1">
              <a:spLocks noChangeArrowheads="1"/>
            </p:cNvSpPr>
            <p:nvPr/>
          </p:nvSpPr>
          <p:spPr bwMode="auto">
            <a:xfrm>
              <a:off x="3909" y="0"/>
              <a:ext cx="7802" cy="8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</a:rPr>
                <a:t>分别记为</a:t>
              </a:r>
              <a:r>
                <a:rPr lang="zh-CN" altLang="en-US" b="1" dirty="0">
                  <a:solidFill>
                    <a:srgbClr val="FF0000"/>
                  </a:solidFill>
                  <a:sym typeface="仿宋" panose="02010609060101010101" pitchFamily="49" charset="-122"/>
                </a:rPr>
                <a:t>∠1、∠2、∠3、∠4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9255" name="Group 39"/>
            <p:cNvGrpSpPr/>
            <p:nvPr/>
          </p:nvGrpSpPr>
          <p:grpSpPr bwMode="auto">
            <a:xfrm>
              <a:off x="0" y="1437"/>
              <a:ext cx="662" cy="659"/>
              <a:chOff x="0" y="0"/>
              <a:chExt cx="662" cy="659"/>
            </a:xfrm>
          </p:grpSpPr>
          <p:sp>
            <p:nvSpPr>
              <p:cNvPr id="9256" name="自由曲线 46"/>
              <p:cNvSpPr/>
              <p:nvPr/>
            </p:nvSpPr>
            <p:spPr bwMode="auto">
              <a:xfrm>
                <a:off x="450" y="353"/>
                <a:ext cx="213" cy="307"/>
              </a:xfrm>
              <a:custGeom>
                <a:avLst/>
                <a:gdLst/>
                <a:ahLst/>
                <a:cxnLst>
                  <a:cxn ang="0">
                    <a:pos x="0" y="21600"/>
                  </a:cxn>
                  <a:cxn ang="0">
                    <a:pos x="2433" y="13297"/>
                  </a:cxn>
                  <a:cxn ang="0">
                    <a:pos x="9633" y="4995"/>
                  </a:cxn>
                  <a:cxn ang="0">
                    <a:pos x="21600" y="0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405" y="20192"/>
                      <a:pt x="811" y="16041"/>
                      <a:pt x="2433" y="13297"/>
                    </a:cubicBezTo>
                    <a:cubicBezTo>
                      <a:pt x="4056" y="10553"/>
                      <a:pt x="6490" y="7176"/>
                      <a:pt x="9633" y="4995"/>
                    </a:cubicBezTo>
                    <a:cubicBezTo>
                      <a:pt x="12777" y="2814"/>
                      <a:pt x="19571" y="844"/>
                      <a:pt x="21600" y="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90" cy="5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9258" name="Group 42"/>
            <p:cNvGrpSpPr/>
            <p:nvPr/>
          </p:nvGrpSpPr>
          <p:grpSpPr bwMode="auto">
            <a:xfrm>
              <a:off x="333" y="2145"/>
              <a:ext cx="659" cy="695"/>
              <a:chOff x="0" y="0"/>
              <a:chExt cx="659" cy="695"/>
            </a:xfrm>
          </p:grpSpPr>
          <p:sp>
            <p:nvSpPr>
              <p:cNvPr id="9259" name="自由曲线 59"/>
              <p:cNvSpPr/>
              <p:nvPr/>
            </p:nvSpPr>
            <p:spPr bwMode="auto">
              <a:xfrm>
                <a:off x="187" y="0"/>
                <a:ext cx="473" cy="2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00" y="7174"/>
                  </a:cxn>
                  <a:cxn ang="0">
                    <a:pos x="10800" y="12593"/>
                  </a:cxn>
                  <a:cxn ang="0">
                    <a:pos x="16200" y="16180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915" y="1221"/>
                      <a:pt x="3615" y="5113"/>
                      <a:pt x="5400" y="7174"/>
                    </a:cubicBezTo>
                    <a:cubicBezTo>
                      <a:pt x="7184" y="9235"/>
                      <a:pt x="9015" y="11067"/>
                      <a:pt x="10800" y="12593"/>
                    </a:cubicBezTo>
                    <a:cubicBezTo>
                      <a:pt x="12584" y="14120"/>
                      <a:pt x="14415" y="14654"/>
                      <a:pt x="16200" y="16180"/>
                    </a:cubicBezTo>
                    <a:cubicBezTo>
                      <a:pt x="17984" y="17707"/>
                      <a:pt x="20684" y="20684"/>
                      <a:pt x="21600" y="2160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0" y="117"/>
                <a:ext cx="487" cy="5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grpSp>
          <p:nvGrpSpPr>
            <p:cNvPr id="9261" name="Group 45"/>
            <p:cNvGrpSpPr/>
            <p:nvPr/>
          </p:nvGrpSpPr>
          <p:grpSpPr bwMode="auto">
            <a:xfrm>
              <a:off x="1088" y="2145"/>
              <a:ext cx="710" cy="626"/>
              <a:chOff x="0" y="0"/>
              <a:chExt cx="710" cy="626"/>
            </a:xfrm>
          </p:grpSpPr>
          <p:sp>
            <p:nvSpPr>
              <p:cNvPr id="9262" name="自由曲线 58"/>
              <p:cNvSpPr/>
              <p:nvPr/>
            </p:nvSpPr>
            <p:spPr bwMode="auto">
              <a:xfrm>
                <a:off x="0" y="0"/>
                <a:ext cx="170" cy="212"/>
              </a:xfrm>
              <a:custGeom>
                <a:avLst/>
                <a:gdLst/>
                <a:ahLst/>
                <a:cxnLst>
                  <a:cxn ang="0">
                    <a:pos x="21088" y="0"/>
                  </a:cxn>
                  <a:cxn ang="0">
                    <a:pos x="18149" y="12022"/>
                  </a:cxn>
                  <a:cxn ang="0">
                    <a:pos x="0" y="21600"/>
                  </a:cxn>
                </a:cxnLst>
                <a:rect l="0" t="0" r="r" b="b"/>
                <a:pathLst>
                  <a:path w="21600" h="21600">
                    <a:moveTo>
                      <a:pt x="21088" y="0"/>
                    </a:moveTo>
                    <a:cubicBezTo>
                      <a:pt x="20577" y="2037"/>
                      <a:pt x="21600" y="8456"/>
                      <a:pt x="18149" y="12022"/>
                    </a:cubicBezTo>
                    <a:cubicBezTo>
                      <a:pt x="14698" y="15588"/>
                      <a:pt x="3067" y="19969"/>
                      <a:pt x="0" y="2160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3" name="Text Box 47"/>
              <p:cNvSpPr txBox="1">
                <a:spLocks noChangeArrowheads="1"/>
              </p:cNvSpPr>
              <p:nvPr/>
            </p:nvSpPr>
            <p:spPr bwMode="auto">
              <a:xfrm>
                <a:off x="222" y="50"/>
                <a:ext cx="488" cy="57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  <p:grpSp>
          <p:nvGrpSpPr>
            <p:cNvPr id="9264" name="Group 48"/>
            <p:cNvGrpSpPr/>
            <p:nvPr/>
          </p:nvGrpSpPr>
          <p:grpSpPr bwMode="auto">
            <a:xfrm>
              <a:off x="805" y="1460"/>
              <a:ext cx="699" cy="574"/>
              <a:chOff x="0" y="0"/>
              <a:chExt cx="699" cy="574"/>
            </a:xfrm>
          </p:grpSpPr>
          <p:sp>
            <p:nvSpPr>
              <p:cNvPr id="9265" name="自由曲线 45"/>
              <p:cNvSpPr/>
              <p:nvPr/>
            </p:nvSpPr>
            <p:spPr bwMode="auto">
              <a:xfrm>
                <a:off x="0" y="370"/>
                <a:ext cx="355" cy="150"/>
              </a:xfrm>
              <a:custGeom>
                <a:avLst/>
                <a:gdLst/>
                <a:ahLst/>
                <a:cxnLst>
                  <a:cxn ang="0">
                    <a:pos x="0" y="1152"/>
                  </a:cxn>
                  <a:cxn ang="0">
                    <a:pos x="7200" y="1152"/>
                  </a:cxn>
                  <a:cxn ang="0">
                    <a:pos x="14400" y="8064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1152"/>
                    </a:moveTo>
                    <a:cubicBezTo>
                      <a:pt x="1220" y="1152"/>
                      <a:pt x="4820" y="0"/>
                      <a:pt x="7200" y="1152"/>
                    </a:cubicBezTo>
                    <a:cubicBezTo>
                      <a:pt x="9579" y="2304"/>
                      <a:pt x="12020" y="4608"/>
                      <a:pt x="14400" y="8064"/>
                    </a:cubicBezTo>
                    <a:cubicBezTo>
                      <a:pt x="16779" y="11520"/>
                      <a:pt x="20379" y="19296"/>
                      <a:pt x="21600" y="2160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6" name="Text Box 50"/>
              <p:cNvSpPr txBox="1">
                <a:spLocks noChangeArrowheads="1"/>
              </p:cNvSpPr>
              <p:nvPr/>
            </p:nvSpPr>
            <p:spPr bwMode="auto">
              <a:xfrm>
                <a:off x="213" y="0"/>
                <a:ext cx="487" cy="5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3708400" y="2060575"/>
            <a:ext cx="5516563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sym typeface="仿宋" panose="02010609060101010101" pitchFamily="49" charset="-122"/>
              </a:rPr>
              <a:t>每两个角之间有怎样的位置关系？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bldLvl="0" animBg="1" autoUpdateAnimBg="0"/>
      <p:bldP spid="9247" grpId="0" bldLvl="0" autoUpdateAnimBg="0"/>
      <p:bldP spid="9248" grpId="0" bldLvl="0" autoUpdateAnimBg="0"/>
      <p:bldP spid="9252" grpId="0" bldLvl="0" autoUpdateAnimBg="0"/>
      <p:bldP spid="9267" grpId="0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/>
          </p:cNvSpPr>
          <p:nvPr/>
        </p:nvSpPr>
        <p:spPr bwMode="auto">
          <a:xfrm>
            <a:off x="1331913" y="836712"/>
            <a:ext cx="6172200" cy="2362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 cmpd="sng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请谈谈你的收获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267744" y="2348880"/>
            <a:ext cx="4608512" cy="274003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zh-CN" sz="3000" b="1" dirty="0">
                <a:solidFill>
                  <a:srgbClr val="0000FF"/>
                </a:solidFill>
              </a:rPr>
              <a:t>你学会了</a:t>
            </a:r>
            <a:r>
              <a:rPr lang="zh-CN" altLang="zh-CN" sz="3000" b="1" dirty="0">
                <a:solidFill>
                  <a:srgbClr val="0000FF"/>
                </a:solidFill>
              </a:rPr>
              <a:t>……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zh-CN" sz="3000" b="1" dirty="0">
                <a:solidFill>
                  <a:srgbClr val="0000FF"/>
                </a:solidFill>
              </a:rPr>
              <a:t>你体会最深的是</a:t>
            </a:r>
            <a:r>
              <a:rPr lang="zh-CN" altLang="zh-CN" sz="3000" b="1" dirty="0">
                <a:solidFill>
                  <a:srgbClr val="0000FF"/>
                </a:solidFill>
              </a:rPr>
              <a:t>……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zh-CN" sz="3000" b="1" dirty="0">
                <a:solidFill>
                  <a:srgbClr val="0000FF"/>
                </a:solidFill>
              </a:rPr>
              <a:t>你还有什么的疑问吗？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zh-CN" sz="3000" b="1" dirty="0">
                <a:solidFill>
                  <a:srgbClr val="0000FF"/>
                </a:solidFill>
              </a:rPr>
              <a:t>我们一起交流一下</a:t>
            </a:r>
            <a:r>
              <a:rPr lang="zh-CN" sz="3000" b="1" dirty="0" smtClean="0">
                <a:solidFill>
                  <a:srgbClr val="0000FF"/>
                </a:solidFill>
              </a:rPr>
              <a:t>吧</a:t>
            </a:r>
            <a:r>
              <a:rPr lang="zh-CN" altLang="en-US" sz="3000" b="1" dirty="0" smtClean="0">
                <a:solidFill>
                  <a:srgbClr val="0000FF"/>
                </a:solidFill>
              </a:rPr>
              <a:t>！</a:t>
            </a:r>
            <a:endParaRPr lang="zh-CN" sz="3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0013" y="2349500"/>
            <a:ext cx="3683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43" name="Group 3"/>
          <p:cNvGrpSpPr/>
          <p:nvPr/>
        </p:nvGrpSpPr>
        <p:grpSpPr bwMode="auto">
          <a:xfrm>
            <a:off x="466725" y="825500"/>
            <a:ext cx="3249613" cy="4764088"/>
            <a:chOff x="0" y="0"/>
            <a:chExt cx="5118" cy="7503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3080"/>
              <a:ext cx="4535" cy="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1023" y="813"/>
              <a:ext cx="3287" cy="6690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55" y="0"/>
              <a:ext cx="1208" cy="91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070" y="1493"/>
              <a:ext cx="655" cy="92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0248" name="自由曲线 45"/>
            <p:cNvSpPr/>
            <p:nvPr/>
          </p:nvSpPr>
          <p:spPr bwMode="auto">
            <a:xfrm>
              <a:off x="2070" y="2828"/>
              <a:ext cx="355" cy="150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200" y="1152"/>
                </a:cxn>
                <a:cxn ang="0">
                  <a:pos x="14400" y="8064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1152"/>
                  </a:moveTo>
                  <a:cubicBezTo>
                    <a:pt x="1220" y="1152"/>
                    <a:pt x="4820" y="0"/>
                    <a:pt x="7200" y="1152"/>
                  </a:cubicBezTo>
                  <a:cubicBezTo>
                    <a:pt x="9579" y="2304"/>
                    <a:pt x="12020" y="4608"/>
                    <a:pt x="14400" y="8064"/>
                  </a:cubicBezTo>
                  <a:cubicBezTo>
                    <a:pt x="16779" y="11520"/>
                    <a:pt x="20379" y="19296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49" name="自由曲线 46"/>
            <p:cNvSpPr/>
            <p:nvPr/>
          </p:nvSpPr>
          <p:spPr bwMode="auto">
            <a:xfrm>
              <a:off x="1715" y="2788"/>
              <a:ext cx="213" cy="307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433" y="13297"/>
                </a:cxn>
                <a:cxn ang="0">
                  <a:pos x="9633" y="499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405" y="20192"/>
                    <a:pt x="811" y="16041"/>
                    <a:pt x="2433" y="13297"/>
                  </a:cubicBezTo>
                  <a:cubicBezTo>
                    <a:pt x="4056" y="10553"/>
                    <a:pt x="6490" y="7176"/>
                    <a:pt x="9633" y="4995"/>
                  </a:cubicBezTo>
                  <a:cubicBezTo>
                    <a:pt x="12777" y="2814"/>
                    <a:pt x="19571" y="844"/>
                    <a:pt x="2160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50" name="自由曲线 58"/>
            <p:cNvSpPr/>
            <p:nvPr/>
          </p:nvSpPr>
          <p:spPr bwMode="auto">
            <a:xfrm>
              <a:off x="2353" y="3143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51" name="自由曲线 59"/>
            <p:cNvSpPr/>
            <p:nvPr/>
          </p:nvSpPr>
          <p:spPr bwMode="auto">
            <a:xfrm>
              <a:off x="1785" y="3143"/>
              <a:ext cx="473" cy="2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0" y="7174"/>
                </a:cxn>
                <a:cxn ang="0">
                  <a:pos x="10800" y="12593"/>
                </a:cxn>
                <a:cxn ang="0">
                  <a:pos x="16200" y="1618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15" y="1221"/>
                    <a:pt x="3615" y="5113"/>
                    <a:pt x="5400" y="7174"/>
                  </a:cubicBezTo>
                  <a:cubicBezTo>
                    <a:pt x="7184" y="9235"/>
                    <a:pt x="9015" y="11067"/>
                    <a:pt x="10800" y="12593"/>
                  </a:cubicBezTo>
                  <a:cubicBezTo>
                    <a:pt x="12584" y="14120"/>
                    <a:pt x="14415" y="14654"/>
                    <a:pt x="16200" y="16180"/>
                  </a:cubicBezTo>
                  <a:cubicBezTo>
                    <a:pt x="17984" y="17707"/>
                    <a:pt x="20684" y="20684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265" y="2435"/>
              <a:ext cx="490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1598" y="3260"/>
              <a:ext cx="487" cy="57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575" y="3193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283" y="2458"/>
              <a:ext cx="487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538" y="2173"/>
              <a:ext cx="580" cy="92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57" name="Group 17"/>
            <p:cNvGrpSpPr/>
            <p:nvPr/>
          </p:nvGrpSpPr>
          <p:grpSpPr bwMode="auto">
            <a:xfrm>
              <a:off x="0" y="3533"/>
              <a:ext cx="5103" cy="3416"/>
              <a:chOff x="0" y="0"/>
              <a:chExt cx="5103" cy="3416"/>
            </a:xfrm>
          </p:grpSpPr>
          <p:grpSp>
            <p:nvGrpSpPr>
              <p:cNvPr id="10258" name="Group 18"/>
              <p:cNvGrpSpPr/>
              <p:nvPr/>
            </p:nvGrpSpPr>
            <p:grpSpPr bwMode="auto">
              <a:xfrm>
                <a:off x="0" y="907"/>
                <a:ext cx="4651" cy="2509"/>
                <a:chOff x="0" y="0"/>
                <a:chExt cx="4650" cy="2510"/>
              </a:xfrm>
            </p:grpSpPr>
            <p:sp>
              <p:nvSpPr>
                <p:cNvPr id="1025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0" y="1589"/>
                  <a:ext cx="1070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zh-CN" alt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6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9" y="829"/>
                  <a:ext cx="691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</a:p>
              </p:txBody>
            </p:sp>
            <p:grpSp>
              <p:nvGrpSpPr>
                <p:cNvPr id="10261" name="Group 21"/>
                <p:cNvGrpSpPr/>
                <p:nvPr/>
              </p:nvGrpSpPr>
              <p:grpSpPr bwMode="auto">
                <a:xfrm>
                  <a:off x="681" y="0"/>
                  <a:ext cx="3969" cy="2041"/>
                  <a:chOff x="0" y="0"/>
                  <a:chExt cx="3969" cy="2041"/>
                </a:xfrm>
              </p:grpSpPr>
              <p:grpSp>
                <p:nvGrpSpPr>
                  <p:cNvPr id="10262" name="Group 22"/>
                  <p:cNvGrpSpPr/>
                  <p:nvPr/>
                </p:nvGrpSpPr>
                <p:grpSpPr bwMode="auto">
                  <a:xfrm>
                    <a:off x="0" y="0"/>
                    <a:ext cx="3969" cy="2041"/>
                    <a:chOff x="0" y="0"/>
                    <a:chExt cx="3969" cy="2041"/>
                  </a:xfrm>
                </p:grpSpPr>
                <p:grpSp>
                  <p:nvGrpSpPr>
                    <p:cNvPr id="10263" name="Group 23"/>
                    <p:cNvGrpSpPr/>
                    <p:nvPr/>
                  </p:nvGrpSpPr>
                  <p:grpSpPr bwMode="auto">
                    <a:xfrm>
                      <a:off x="1813" y="228"/>
                      <a:ext cx="520" cy="625"/>
                      <a:chOff x="0" y="0"/>
                      <a:chExt cx="520" cy="625"/>
                    </a:xfrm>
                  </p:grpSpPr>
                  <p:sp>
                    <p:nvSpPr>
                      <p:cNvPr id="10264" name="自由曲线 69"/>
                      <p:cNvSpPr/>
                      <p:nvPr/>
                    </p:nvSpPr>
                    <p:spPr bwMode="auto">
                      <a:xfrm>
                        <a:off x="437" y="271"/>
                        <a:ext cx="83" cy="3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600" y="0"/>
                          </a:cxn>
                          <a:cxn ang="0">
                            <a:pos x="3122" y="7200"/>
                          </a:cxn>
                          <a:cxn ang="0">
                            <a:pos x="3122" y="14400"/>
                          </a:cxn>
                          <a:cxn ang="0">
                            <a:pos x="9108" y="21600"/>
                          </a:cxn>
                        </a:cxnLst>
                        <a:rect l="0" t="0" r="r" b="b"/>
                        <a:pathLst>
                          <a:path w="21600" h="21600">
                            <a:moveTo>
                              <a:pt x="21600" y="0"/>
                            </a:moveTo>
                            <a:cubicBezTo>
                              <a:pt x="18477" y="1220"/>
                              <a:pt x="6245" y="4820"/>
                              <a:pt x="3122" y="7200"/>
                            </a:cubicBezTo>
                            <a:cubicBezTo>
                              <a:pt x="0" y="9579"/>
                              <a:pt x="2081" y="12020"/>
                              <a:pt x="3122" y="14400"/>
                            </a:cubicBezTo>
                            <a:cubicBezTo>
                              <a:pt x="4163" y="16779"/>
                              <a:pt x="8067" y="20379"/>
                              <a:pt x="9108" y="21600"/>
                            </a:cubicBezTo>
                          </a:path>
                        </a:pathLst>
                      </a:custGeom>
                      <a:noFill/>
                      <a:ln w="9525" cmpd="sng">
                        <a:solidFill>
                          <a:schemeClr val="tx1"/>
                        </a:solidFill>
                        <a:round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265" name="Text Box 2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228" cy="5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zh-CN" altLang="en-US" sz="180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5</a:t>
                        </a:r>
                      </a:p>
                    </p:txBody>
                  </p:sp>
                </p:grpSp>
                <p:grpSp>
                  <p:nvGrpSpPr>
                    <p:cNvPr id="10266" name="Group 26"/>
                    <p:cNvGrpSpPr/>
                    <p:nvPr/>
                  </p:nvGrpSpPr>
                  <p:grpSpPr bwMode="auto">
                    <a:xfrm>
                      <a:off x="0" y="0"/>
                      <a:ext cx="3969" cy="2041"/>
                      <a:chOff x="0" y="0"/>
                      <a:chExt cx="3969" cy="2041"/>
                    </a:xfrm>
                  </p:grpSpPr>
                  <p:sp>
                    <p:nvSpPr>
                      <p:cNvPr id="1026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0" y="0"/>
                        <a:ext cx="3969" cy="2041"/>
                      </a:xfrm>
                      <a:prstGeom prst="line">
                        <a:avLst/>
                      </a:prstGeom>
                      <a:noFill/>
                      <a:ln w="57150" cap="flat" cmpd="sng">
                        <a:solidFill>
                          <a:schemeClr val="tx1"/>
                        </a:solidFill>
                        <a:round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10268" name="Group 28"/>
                      <p:cNvGrpSpPr/>
                      <p:nvPr/>
                    </p:nvGrpSpPr>
                    <p:grpSpPr bwMode="auto">
                      <a:xfrm>
                        <a:off x="1837" y="50"/>
                        <a:ext cx="1543" cy="1645"/>
                        <a:chOff x="0" y="0"/>
                        <a:chExt cx="1543" cy="1645"/>
                      </a:xfrm>
                    </p:grpSpPr>
                    <p:grpSp>
                      <p:nvGrpSpPr>
                        <p:cNvPr id="10269" name="Group 29"/>
                        <p:cNvGrpSpPr/>
                        <p:nvPr/>
                      </p:nvGrpSpPr>
                      <p:grpSpPr bwMode="auto">
                        <a:xfrm>
                          <a:off x="283" y="874"/>
                          <a:ext cx="488" cy="771"/>
                          <a:chOff x="0" y="0"/>
                          <a:chExt cx="488" cy="771"/>
                        </a:xfrm>
                      </p:grpSpPr>
                      <p:sp>
                        <p:nvSpPr>
                          <p:cNvPr id="10270" name="自由曲线 76"/>
                          <p:cNvSpPr/>
                          <p:nvPr/>
                        </p:nvSpPr>
                        <p:spPr bwMode="auto">
                          <a:xfrm>
                            <a:off x="165" y="0"/>
                            <a:ext cx="284" cy="236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3650" y="10800"/>
                              </a:cxn>
                              <a:cxn ang="0">
                                <a:pos x="12625" y="19494"/>
                              </a:cxn>
                              <a:cxn ang="0">
                                <a:pos x="21600" y="21600"/>
                              </a:cxn>
                            </a:cxnLst>
                            <a:rect l="0" t="0" r="r" b="b"/>
                            <a:pathLst>
                              <a:path w="21600" h="21600">
                                <a:moveTo>
                                  <a:pt x="0" y="0"/>
                                </a:moveTo>
                                <a:cubicBezTo>
                                  <a:pt x="608" y="1830"/>
                                  <a:pt x="1521" y="7596"/>
                                  <a:pt x="3650" y="10800"/>
                                </a:cubicBezTo>
                                <a:cubicBezTo>
                                  <a:pt x="5780" y="14003"/>
                                  <a:pt x="9659" y="17664"/>
                                  <a:pt x="12625" y="19494"/>
                                </a:cubicBezTo>
                                <a:cubicBezTo>
                                  <a:pt x="15591" y="21325"/>
                                  <a:pt x="20078" y="21233"/>
                                  <a:pt x="21600" y="21600"/>
                                </a:cubicBezTo>
                              </a:path>
                            </a:pathLst>
                          </a:custGeom>
                          <a:noFill/>
                          <a:ln w="9525" cmpd="sng">
                            <a:solidFill>
                              <a:schemeClr val="tx1"/>
                            </a:solidFill>
                            <a:rou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zh-CN" altLang="en-US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10271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189"/>
                            <a:ext cx="488" cy="58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</a:ln>
                          <a:effectLst/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r>
                              <a:rPr lang="zh-CN" altLang="en-US" sz="1800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7</a:t>
                            </a:r>
                          </a:p>
                        </p:txBody>
                      </p:sp>
                    </p:grpSp>
                    <p:grpSp>
                      <p:nvGrpSpPr>
                        <p:cNvPr id="10272" name="Group 32"/>
                        <p:cNvGrpSpPr/>
                        <p:nvPr/>
                      </p:nvGrpSpPr>
                      <p:grpSpPr bwMode="auto">
                        <a:xfrm>
                          <a:off x="827" y="638"/>
                          <a:ext cx="716" cy="653"/>
                          <a:chOff x="0" y="0"/>
                          <a:chExt cx="716" cy="653"/>
                        </a:xfrm>
                      </p:grpSpPr>
                      <p:sp>
                        <p:nvSpPr>
                          <p:cNvPr id="10273" name="自由曲线 79"/>
                          <p:cNvSpPr/>
                          <p:nvPr/>
                        </p:nvSpPr>
                        <p:spPr bwMode="auto">
                          <a:xfrm>
                            <a:off x="0" y="0"/>
                            <a:ext cx="149" cy="307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10147" y="0"/>
                              </a:cxn>
                              <a:cxn ang="0">
                                <a:pos x="20440" y="8302"/>
                              </a:cxn>
                              <a:cxn ang="0">
                                <a:pos x="17106" y="16604"/>
                              </a:cxn>
                              <a:cxn ang="0">
                                <a:pos x="0" y="21600"/>
                              </a:cxn>
                            </a:cxnLst>
                            <a:rect l="0" t="0" r="r" b="b"/>
                            <a:pathLst>
                              <a:path w="21600" h="21600">
                                <a:moveTo>
                                  <a:pt x="10147" y="0"/>
                                </a:moveTo>
                                <a:cubicBezTo>
                                  <a:pt x="11887" y="1407"/>
                                  <a:pt x="19280" y="5558"/>
                                  <a:pt x="20440" y="8302"/>
                                </a:cubicBezTo>
                                <a:cubicBezTo>
                                  <a:pt x="21600" y="11046"/>
                                  <a:pt x="20440" y="14423"/>
                                  <a:pt x="17106" y="16604"/>
                                </a:cubicBezTo>
                                <a:cubicBezTo>
                                  <a:pt x="13771" y="18785"/>
                                  <a:pt x="2899" y="20755"/>
                                  <a:pt x="0" y="21600"/>
                                </a:cubicBezTo>
                              </a:path>
                            </a:pathLst>
                          </a:custGeom>
                          <a:noFill/>
                          <a:ln w="9525" cmpd="sng">
                            <a:solidFill>
                              <a:schemeClr val="tx1"/>
                            </a:solidFill>
                            <a:rou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zh-CN" altLang="en-US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10274" name="Text Box 3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71" y="71"/>
                            <a:ext cx="545" cy="58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</a:ln>
                          <a:effectLst/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r>
                              <a:rPr lang="zh-CN" altLang="en-US" sz="1800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8</a:t>
                            </a:r>
                          </a:p>
                        </p:txBody>
                      </p:sp>
                    </p:grpSp>
                    <p:grpSp>
                      <p:nvGrpSpPr>
                        <p:cNvPr id="10275" name="Group 35"/>
                        <p:cNvGrpSpPr/>
                        <p:nvPr/>
                      </p:nvGrpSpPr>
                      <p:grpSpPr bwMode="auto">
                        <a:xfrm>
                          <a:off x="567" y="0"/>
                          <a:ext cx="488" cy="582"/>
                          <a:chOff x="0" y="0"/>
                          <a:chExt cx="488" cy="582"/>
                        </a:xfrm>
                      </p:grpSpPr>
                      <p:sp>
                        <p:nvSpPr>
                          <p:cNvPr id="10276" name="自由曲线 70"/>
                          <p:cNvSpPr/>
                          <p:nvPr/>
                        </p:nvSpPr>
                        <p:spPr bwMode="auto">
                          <a:xfrm>
                            <a:off x="23" y="449"/>
                            <a:ext cx="237" cy="70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0"/>
                              </a:cxn>
                              <a:cxn ang="0">
                                <a:pos x="10754" y="7097"/>
                              </a:cxn>
                              <a:cxn ang="0">
                                <a:pos x="21600" y="21600"/>
                              </a:cxn>
                            </a:cxnLst>
                            <a:rect l="0" t="0" r="r" b="b"/>
                            <a:pathLst>
                              <a:path w="21600" h="21600">
                                <a:moveTo>
                                  <a:pt x="0" y="0"/>
                                </a:moveTo>
                                <a:cubicBezTo>
                                  <a:pt x="1822" y="1234"/>
                                  <a:pt x="7200" y="3394"/>
                                  <a:pt x="10754" y="7097"/>
                                </a:cubicBezTo>
                                <a:cubicBezTo>
                                  <a:pt x="14308" y="10800"/>
                                  <a:pt x="19777" y="19131"/>
                                  <a:pt x="21600" y="21600"/>
                                </a:cubicBezTo>
                              </a:path>
                            </a:pathLst>
                          </a:custGeom>
                          <a:noFill/>
                          <a:ln w="9525" cmpd="sng">
                            <a:solidFill>
                              <a:schemeClr val="tx1"/>
                            </a:solidFill>
                            <a:rou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zh-CN" altLang="en-US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10277" name="Text Box 3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488" cy="58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</a:ln>
                          <a:effectLst/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r>
                              <a:rPr lang="zh-CN" altLang="en-US" sz="1800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6</a:t>
                            </a:r>
                          </a:p>
                        </p:txBody>
                      </p:sp>
                    </p:grpSp>
                    <p:grpSp>
                      <p:nvGrpSpPr>
                        <p:cNvPr id="10278" name="Group 38"/>
                        <p:cNvGrpSpPr/>
                        <p:nvPr/>
                      </p:nvGrpSpPr>
                      <p:grpSpPr bwMode="auto">
                        <a:xfrm>
                          <a:off x="0" y="178"/>
                          <a:ext cx="520" cy="625"/>
                          <a:chOff x="0" y="0"/>
                          <a:chExt cx="520" cy="625"/>
                        </a:xfrm>
                      </p:grpSpPr>
                      <p:sp>
                        <p:nvSpPr>
                          <p:cNvPr id="10279" name="自由曲线 69"/>
                          <p:cNvSpPr/>
                          <p:nvPr/>
                        </p:nvSpPr>
                        <p:spPr bwMode="auto">
                          <a:xfrm>
                            <a:off x="437" y="271"/>
                            <a:ext cx="83" cy="354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21600" y="0"/>
                              </a:cxn>
                              <a:cxn ang="0">
                                <a:pos x="3122" y="7200"/>
                              </a:cxn>
                              <a:cxn ang="0">
                                <a:pos x="3122" y="14400"/>
                              </a:cxn>
                              <a:cxn ang="0">
                                <a:pos x="9108" y="21600"/>
                              </a:cxn>
                            </a:cxnLst>
                            <a:rect l="0" t="0" r="r" b="b"/>
                            <a:pathLst>
                              <a:path w="21600" h="21600">
                                <a:moveTo>
                                  <a:pt x="21600" y="0"/>
                                </a:moveTo>
                                <a:cubicBezTo>
                                  <a:pt x="18477" y="1220"/>
                                  <a:pt x="6245" y="4820"/>
                                  <a:pt x="3122" y="7200"/>
                                </a:cubicBezTo>
                                <a:cubicBezTo>
                                  <a:pt x="0" y="9579"/>
                                  <a:pt x="2081" y="12020"/>
                                  <a:pt x="3122" y="14400"/>
                                </a:cubicBezTo>
                                <a:cubicBezTo>
                                  <a:pt x="4163" y="16779"/>
                                  <a:pt x="8067" y="20379"/>
                                  <a:pt x="9108" y="21600"/>
                                </a:cubicBezTo>
                              </a:path>
                            </a:pathLst>
                          </a:custGeom>
                          <a:noFill/>
                          <a:ln w="9525" cap="flat" cmpd="sng">
                            <a:solidFill>
                              <a:schemeClr val="tx1"/>
                            </a:solidFill>
                            <a:rou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zh-CN" altLang="en-US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  <p:sp>
                        <p:nvSpPr>
                          <p:cNvPr id="10280" name="Text Box 4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228" cy="58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</a:ln>
                          <a:effectLst/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r>
                              <a:rPr lang="zh-CN" altLang="en-US" sz="1800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5</a:t>
                            </a:r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0281" name="Group 41"/>
                  <p:cNvGrpSpPr/>
                  <p:nvPr/>
                </p:nvGrpSpPr>
                <p:grpSpPr bwMode="auto">
                  <a:xfrm>
                    <a:off x="2428" y="50"/>
                    <a:ext cx="488" cy="582"/>
                    <a:chOff x="0" y="0"/>
                    <a:chExt cx="488" cy="582"/>
                  </a:xfrm>
                </p:grpSpPr>
                <p:sp>
                  <p:nvSpPr>
                    <p:cNvPr id="10282" name="自由曲线 70"/>
                    <p:cNvSpPr/>
                    <p:nvPr/>
                  </p:nvSpPr>
                  <p:spPr bwMode="auto">
                    <a:xfrm>
                      <a:off x="23" y="449"/>
                      <a:ext cx="237" cy="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0754" y="7097"/>
                        </a:cxn>
                        <a:cxn ang="0">
                          <a:pos x="21600" y="21600"/>
                        </a:cxn>
                      </a:cxnLst>
                      <a:rect l="0" t="0" r="r" b="b"/>
                      <a:pathLst>
                        <a:path w="21600" h="21600">
                          <a:moveTo>
                            <a:pt x="0" y="0"/>
                          </a:moveTo>
                          <a:cubicBezTo>
                            <a:pt x="1822" y="1234"/>
                            <a:pt x="7200" y="3394"/>
                            <a:pt x="10754" y="7097"/>
                          </a:cubicBezTo>
                          <a:cubicBezTo>
                            <a:pt x="14308" y="10800"/>
                            <a:pt x="19777" y="19131"/>
                            <a:pt x="21600" y="2160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283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488" cy="58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p:txBody>
                </p:sp>
              </p:grpSp>
            </p:grpSp>
          </p:grpSp>
          <p:sp>
            <p:nvSpPr>
              <p:cNvPr id="10284" name="Text Box 44"/>
              <p:cNvSpPr txBox="1">
                <a:spLocks noChangeArrowheads="1"/>
              </p:cNvSpPr>
              <p:nvPr/>
            </p:nvSpPr>
            <p:spPr bwMode="auto">
              <a:xfrm>
                <a:off x="4523" y="0"/>
                <a:ext cx="580" cy="9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zh-CN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2628900" y="5357826"/>
            <a:ext cx="3683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3786182" y="688975"/>
            <a:ext cx="500066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b="1" dirty="0"/>
              <a:t>观察、思考：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        ∠</a:t>
            </a:r>
            <a:r>
              <a:rPr lang="zh-CN" altLang="en-US" b="1" dirty="0">
                <a:solidFill>
                  <a:srgbClr val="FF0000"/>
                </a:solidFill>
                <a:sym typeface="仿宋" panose="02010609060101010101" pitchFamily="49" charset="-122"/>
              </a:rPr>
              <a:t>1</a:t>
            </a:r>
            <a:r>
              <a:rPr lang="zh-CN" altLang="en-US" b="1" dirty="0">
                <a:sym typeface="仿宋" panose="02010609060101010101" pitchFamily="49" charset="-122"/>
              </a:rPr>
              <a:t>与</a:t>
            </a:r>
            <a:r>
              <a:rPr lang="zh-CN" altLang="en-US" b="1" dirty="0">
                <a:solidFill>
                  <a:srgbClr val="FF0000"/>
                </a:solidFill>
                <a:sym typeface="仿宋" panose="02010609060101010101" pitchFamily="49" charset="-122"/>
              </a:rPr>
              <a:t>∠5</a:t>
            </a:r>
            <a:r>
              <a:rPr lang="zh-CN" altLang="en-US" b="1" dirty="0">
                <a:sym typeface="仿宋" panose="02010609060101010101" pitchFamily="49" charset="-122"/>
              </a:rPr>
              <a:t>之间有怎样的位置关系呢？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504825" y="5878513"/>
            <a:ext cx="22669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/>
              <a:t>三线八角图</a:t>
            </a:r>
          </a:p>
        </p:txBody>
      </p:sp>
      <p:grpSp>
        <p:nvGrpSpPr>
          <p:cNvPr id="10288" name="Group 48"/>
          <p:cNvGrpSpPr/>
          <p:nvPr/>
        </p:nvGrpSpPr>
        <p:grpSpPr bwMode="auto">
          <a:xfrm>
            <a:off x="841375" y="995363"/>
            <a:ext cx="1651000" cy="3702050"/>
            <a:chOff x="0" y="0"/>
            <a:chExt cx="2600" cy="5831"/>
          </a:xfrm>
        </p:grpSpPr>
        <p:sp>
          <p:nvSpPr>
            <p:cNvPr id="10289" name="Line 49"/>
            <p:cNvSpPr>
              <a:spLocks noChangeAspect="1" noChangeShapeType="1"/>
            </p:cNvSpPr>
            <p:nvPr/>
          </p:nvSpPr>
          <p:spPr bwMode="auto">
            <a:xfrm>
              <a:off x="0" y="2800"/>
              <a:ext cx="1529" cy="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0" name="Line 50"/>
            <p:cNvSpPr>
              <a:spLocks noChangeAspect="1" noChangeShapeType="1"/>
            </p:cNvSpPr>
            <p:nvPr/>
          </p:nvSpPr>
          <p:spPr bwMode="auto">
            <a:xfrm>
              <a:off x="184" y="0"/>
              <a:ext cx="2392" cy="4975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1" name="自由曲线 46"/>
            <p:cNvSpPr/>
            <p:nvPr/>
          </p:nvSpPr>
          <p:spPr bwMode="auto">
            <a:xfrm>
              <a:off x="1134" y="2510"/>
              <a:ext cx="212" cy="305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433" y="13297"/>
                </a:cxn>
                <a:cxn ang="0">
                  <a:pos x="9633" y="499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405" y="20192"/>
                    <a:pt x="811" y="16041"/>
                    <a:pt x="2433" y="13297"/>
                  </a:cubicBezTo>
                  <a:cubicBezTo>
                    <a:pt x="4056" y="10553"/>
                    <a:pt x="6490" y="7176"/>
                    <a:pt x="9633" y="4995"/>
                  </a:cubicBezTo>
                  <a:cubicBezTo>
                    <a:pt x="12777" y="2814"/>
                    <a:pt x="19571" y="844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2" name="Text Box 52"/>
            <p:cNvSpPr txBox="1">
              <a:spLocks noChangeArrowheads="1"/>
            </p:cNvSpPr>
            <p:nvPr/>
          </p:nvSpPr>
          <p:spPr bwMode="auto">
            <a:xfrm>
              <a:off x="684" y="2155"/>
              <a:ext cx="490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1</a:t>
              </a:r>
            </a:p>
          </p:txBody>
        </p:sp>
        <p:grpSp>
          <p:nvGrpSpPr>
            <p:cNvPr id="10293" name="Group 53"/>
            <p:cNvGrpSpPr/>
            <p:nvPr/>
          </p:nvGrpSpPr>
          <p:grpSpPr bwMode="auto">
            <a:xfrm>
              <a:off x="1914" y="4388"/>
              <a:ext cx="517" cy="625"/>
              <a:chOff x="0" y="0"/>
              <a:chExt cx="519" cy="625"/>
            </a:xfrm>
          </p:grpSpPr>
          <p:sp>
            <p:nvSpPr>
              <p:cNvPr id="10294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5" name="Text Box 5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grpSp>
          <p:nvGrpSpPr>
            <p:cNvPr id="10296" name="Group 56"/>
            <p:cNvGrpSpPr/>
            <p:nvPr/>
          </p:nvGrpSpPr>
          <p:grpSpPr bwMode="auto">
            <a:xfrm>
              <a:off x="1936" y="4388"/>
              <a:ext cx="520" cy="625"/>
              <a:chOff x="0" y="0"/>
              <a:chExt cx="519" cy="625"/>
            </a:xfrm>
          </p:grpSpPr>
          <p:sp>
            <p:nvSpPr>
              <p:cNvPr id="10297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8" name="Text Box 5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0299" name="Line 59"/>
            <p:cNvSpPr>
              <a:spLocks noChangeAspect="1" noChangeShapeType="1"/>
            </p:cNvSpPr>
            <p:nvPr/>
          </p:nvSpPr>
          <p:spPr bwMode="auto">
            <a:xfrm flipV="1">
              <a:off x="782" y="4879"/>
              <a:ext cx="1818" cy="952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3781425" y="2060575"/>
            <a:ext cx="5148293" cy="22467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        ∠</a:t>
            </a:r>
            <a:r>
              <a:rPr lang="zh-CN" altLang="en-US" b="1" dirty="0">
                <a:solidFill>
                  <a:srgbClr val="FF0000"/>
                </a:solidFill>
                <a:sym typeface="仿宋" panose="02010609060101010101" pitchFamily="49" charset="-122"/>
              </a:rPr>
              <a:t>1</a:t>
            </a:r>
            <a:r>
              <a:rPr lang="zh-CN" altLang="en-US" b="1" dirty="0">
                <a:sym typeface="仿宋" panose="02010609060101010101" pitchFamily="49" charset="-122"/>
              </a:rPr>
              <a:t>与</a:t>
            </a:r>
            <a:r>
              <a:rPr lang="zh-CN" altLang="en-US" b="1" dirty="0">
                <a:solidFill>
                  <a:srgbClr val="FF0000"/>
                </a:solidFill>
                <a:sym typeface="仿宋" panose="02010609060101010101" pitchFamily="49" charset="-122"/>
              </a:rPr>
              <a:t>∠5</a:t>
            </a:r>
            <a:r>
              <a:rPr lang="zh-CN" altLang="en-US" b="1" dirty="0">
                <a:sym typeface="仿宋" panose="02010609060101010101" pitchFamily="49" charset="-122"/>
              </a:rPr>
              <a:t>分别在直线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b="1" dirty="0">
                <a:sym typeface="仿宋" panose="02010609060101010101" pitchFamily="49" charset="-122"/>
              </a:rPr>
              <a:t>与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CD</a:t>
            </a:r>
            <a:r>
              <a:rPr lang="zh-CN" altLang="en-US" b="1" dirty="0">
                <a:sym typeface="仿宋" panose="02010609060101010101" pitchFamily="49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sym typeface="仿宋" panose="02010609060101010101" pitchFamily="49" charset="-122"/>
              </a:rPr>
              <a:t>同</a:t>
            </a:r>
            <a:r>
              <a:rPr lang="zh-CN" altLang="en-US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侧</a:t>
            </a:r>
            <a:r>
              <a:rPr lang="zh-CN" altLang="en-US" b="1" dirty="0" smtClean="0">
                <a:sym typeface="仿宋" panose="02010609060101010101" pitchFamily="49" charset="-122"/>
              </a:rPr>
              <a:t>，并且</a:t>
            </a:r>
            <a:r>
              <a:rPr lang="zh-CN" altLang="en-US" b="1" dirty="0">
                <a:sym typeface="仿宋" panose="02010609060101010101" pitchFamily="49" charset="-122"/>
              </a:rPr>
              <a:t>都在直线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EF</a:t>
            </a:r>
            <a:r>
              <a:rPr lang="zh-CN" altLang="en-US" b="1" dirty="0">
                <a:sym typeface="仿宋" panose="02010609060101010101" pitchFamily="49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sym typeface="仿宋" panose="02010609060101010101" pitchFamily="49" charset="-122"/>
              </a:rPr>
              <a:t>同</a:t>
            </a:r>
            <a:r>
              <a:rPr lang="zh-CN" altLang="en-US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旁</a:t>
            </a:r>
            <a:r>
              <a:rPr lang="zh-CN" altLang="en-US" b="1" dirty="0" smtClean="0">
                <a:sym typeface="仿宋" panose="02010609060101010101" pitchFamily="49" charset="-122"/>
              </a:rPr>
              <a:t>，具有</a:t>
            </a:r>
            <a:r>
              <a:rPr lang="zh-CN" altLang="en-US" b="1" dirty="0">
                <a:sym typeface="仿宋" panose="02010609060101010101" pitchFamily="49" charset="-122"/>
              </a:rPr>
              <a:t>这种位置关系的一对角叫做</a:t>
            </a:r>
            <a:r>
              <a:rPr lang="zh-CN" altLang="en-US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同位角</a:t>
            </a:r>
            <a:r>
              <a:rPr lang="zh-CN" altLang="en-US" b="1" dirty="0" smtClean="0">
                <a:sym typeface="仿宋" panose="02010609060101010101" pitchFamily="49" charset="-122"/>
              </a:rPr>
              <a:t>。</a:t>
            </a:r>
            <a:endParaRPr lang="zh-CN" altLang="en-US" b="1" dirty="0">
              <a:sym typeface="仿宋" panose="0201060906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10301" name="WordArt 61"/>
          <p:cNvSpPr>
            <a:spLocks noChangeArrowheads="1" noChangeShapeType="1"/>
          </p:cNvSpPr>
          <p:nvPr/>
        </p:nvSpPr>
        <p:spPr bwMode="auto">
          <a:xfrm>
            <a:off x="4284663" y="4149725"/>
            <a:ext cx="3960812" cy="11318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zh-CN" altLang="en-US" sz="3600" dirty="0">
                <a:ln w="9525" cap="flat" cmpd="sng">
                  <a:solidFill>
                    <a:srgbClr val="FF00FF"/>
                  </a:solidFill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图中还有其它同位角吗？</a:t>
            </a:r>
          </a:p>
        </p:txBody>
      </p:sp>
      <p:grpSp>
        <p:nvGrpSpPr>
          <p:cNvPr id="10302" name="Group 62"/>
          <p:cNvGrpSpPr/>
          <p:nvPr/>
        </p:nvGrpSpPr>
        <p:grpSpPr bwMode="auto">
          <a:xfrm>
            <a:off x="3781425" y="5445125"/>
            <a:ext cx="5072131" cy="594299"/>
            <a:chOff x="0" y="0"/>
            <a:chExt cx="5761" cy="934"/>
          </a:xfrm>
        </p:grpSpPr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0" y="112"/>
              <a:ext cx="2347" cy="82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∠4与∠6、</a:t>
              </a:r>
            </a:p>
          </p:txBody>
        </p:sp>
        <p:sp>
          <p:nvSpPr>
            <p:cNvPr id="10304" name="Text Box 64"/>
            <p:cNvSpPr txBox="1">
              <a:spLocks noChangeArrowheads="1"/>
            </p:cNvSpPr>
            <p:nvPr/>
          </p:nvSpPr>
          <p:spPr bwMode="auto">
            <a:xfrm>
              <a:off x="1927" y="57"/>
              <a:ext cx="2347" cy="82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∠2与∠7、</a:t>
              </a:r>
            </a:p>
          </p:txBody>
        </p:sp>
        <p:sp>
          <p:nvSpPr>
            <p:cNvPr id="10305" name="Text Box 65"/>
            <p:cNvSpPr txBox="1">
              <a:spLocks noChangeArrowheads="1"/>
            </p:cNvSpPr>
            <p:nvPr/>
          </p:nvSpPr>
          <p:spPr bwMode="auto">
            <a:xfrm>
              <a:off x="3822" y="0"/>
              <a:ext cx="1939" cy="82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∠3与∠8</a:t>
              </a:r>
            </a:p>
          </p:txBody>
        </p:sp>
      </p:grpSp>
      <p:sp>
        <p:nvSpPr>
          <p:cNvPr id="10306" name="WordArt 66"/>
          <p:cNvSpPr>
            <a:spLocks noChangeArrowheads="1" noChangeShapeType="1"/>
          </p:cNvSpPr>
          <p:nvPr/>
        </p:nvSpPr>
        <p:spPr bwMode="auto">
          <a:xfrm>
            <a:off x="180975" y="188913"/>
            <a:ext cx="15843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72 0.042963 L 0.467292 0.124907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0" grpId="0" bldLvl="0" autoUpdateAnimBg="0"/>
      <p:bldP spid="103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466725" y="1339850"/>
            <a:ext cx="2879725" cy="4248150"/>
            <a:chOff x="0" y="0"/>
            <a:chExt cx="4535" cy="6690"/>
          </a:xfrm>
        </p:grpSpPr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>
              <a:off x="0" y="2267"/>
              <a:ext cx="4535" cy="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1023" y="0"/>
              <a:ext cx="3287" cy="6690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9" name="自由曲线 45"/>
            <p:cNvSpPr/>
            <p:nvPr/>
          </p:nvSpPr>
          <p:spPr bwMode="auto">
            <a:xfrm>
              <a:off x="2070" y="2015"/>
              <a:ext cx="355" cy="150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200" y="1152"/>
                </a:cxn>
                <a:cxn ang="0">
                  <a:pos x="14400" y="8064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1152"/>
                  </a:moveTo>
                  <a:cubicBezTo>
                    <a:pt x="1220" y="1152"/>
                    <a:pt x="4820" y="0"/>
                    <a:pt x="7200" y="1152"/>
                  </a:cubicBezTo>
                  <a:cubicBezTo>
                    <a:pt x="9579" y="2304"/>
                    <a:pt x="12020" y="4608"/>
                    <a:pt x="14400" y="8064"/>
                  </a:cubicBezTo>
                  <a:cubicBezTo>
                    <a:pt x="16779" y="11520"/>
                    <a:pt x="20379" y="19296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0" name="自由曲线 46"/>
            <p:cNvSpPr/>
            <p:nvPr/>
          </p:nvSpPr>
          <p:spPr bwMode="auto">
            <a:xfrm>
              <a:off x="1715" y="1975"/>
              <a:ext cx="213" cy="307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433" y="13297"/>
                </a:cxn>
                <a:cxn ang="0">
                  <a:pos x="9633" y="499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405" y="20192"/>
                    <a:pt x="811" y="16041"/>
                    <a:pt x="2433" y="13297"/>
                  </a:cubicBezTo>
                  <a:cubicBezTo>
                    <a:pt x="4056" y="10553"/>
                    <a:pt x="6490" y="7176"/>
                    <a:pt x="9633" y="4995"/>
                  </a:cubicBezTo>
                  <a:cubicBezTo>
                    <a:pt x="12777" y="2814"/>
                    <a:pt x="19571" y="844"/>
                    <a:pt x="2160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1" name="自由曲线 58"/>
            <p:cNvSpPr/>
            <p:nvPr/>
          </p:nvSpPr>
          <p:spPr bwMode="auto">
            <a:xfrm>
              <a:off x="2353" y="2330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2" name="自由曲线 59"/>
            <p:cNvSpPr/>
            <p:nvPr/>
          </p:nvSpPr>
          <p:spPr bwMode="auto">
            <a:xfrm>
              <a:off x="1785" y="2330"/>
              <a:ext cx="473" cy="2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0" y="7174"/>
                </a:cxn>
                <a:cxn ang="0">
                  <a:pos x="10800" y="12593"/>
                </a:cxn>
                <a:cxn ang="0">
                  <a:pos x="16200" y="1618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15" y="1221"/>
                    <a:pt x="3615" y="5113"/>
                    <a:pt x="5400" y="7174"/>
                  </a:cubicBezTo>
                  <a:cubicBezTo>
                    <a:pt x="7184" y="9235"/>
                    <a:pt x="9015" y="11067"/>
                    <a:pt x="10800" y="12593"/>
                  </a:cubicBezTo>
                  <a:cubicBezTo>
                    <a:pt x="12584" y="14120"/>
                    <a:pt x="14415" y="14654"/>
                    <a:pt x="16200" y="16180"/>
                  </a:cubicBezTo>
                  <a:cubicBezTo>
                    <a:pt x="17984" y="17707"/>
                    <a:pt x="20684" y="20684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1265" y="1622"/>
              <a:ext cx="490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598" y="2447"/>
              <a:ext cx="487" cy="57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2575" y="2380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283" y="1645"/>
              <a:ext cx="487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4</a:t>
              </a:r>
            </a:p>
          </p:txBody>
        </p:sp>
        <p:grpSp>
          <p:nvGrpSpPr>
            <p:cNvPr id="11277" name="Group 13"/>
            <p:cNvGrpSpPr/>
            <p:nvPr/>
          </p:nvGrpSpPr>
          <p:grpSpPr bwMode="auto">
            <a:xfrm>
              <a:off x="2495" y="3855"/>
              <a:ext cx="518" cy="625"/>
              <a:chOff x="0" y="0"/>
              <a:chExt cx="519" cy="625"/>
            </a:xfrm>
          </p:grpSpPr>
          <p:sp>
            <p:nvSpPr>
              <p:cNvPr id="11278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9" name="Text Box 1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565" y="3742"/>
              <a:ext cx="3970" cy="204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281" name="Group 17"/>
            <p:cNvGrpSpPr/>
            <p:nvPr/>
          </p:nvGrpSpPr>
          <p:grpSpPr bwMode="auto">
            <a:xfrm>
              <a:off x="2518" y="3677"/>
              <a:ext cx="1542" cy="1638"/>
              <a:chOff x="0" y="0"/>
              <a:chExt cx="1541" cy="1638"/>
            </a:xfrm>
          </p:grpSpPr>
          <p:grpSp>
            <p:nvGrpSpPr>
              <p:cNvPr id="11282" name="Group 18"/>
              <p:cNvGrpSpPr/>
              <p:nvPr/>
            </p:nvGrpSpPr>
            <p:grpSpPr bwMode="auto">
              <a:xfrm>
                <a:off x="283" y="874"/>
                <a:ext cx="488" cy="765"/>
                <a:chOff x="0" y="0"/>
                <a:chExt cx="488" cy="765"/>
              </a:xfrm>
            </p:grpSpPr>
            <p:sp>
              <p:nvSpPr>
                <p:cNvPr id="11283" name="自由曲线 76"/>
                <p:cNvSpPr/>
                <p:nvPr/>
              </p:nvSpPr>
              <p:spPr bwMode="auto">
                <a:xfrm>
                  <a:off x="165" y="0"/>
                  <a:ext cx="284" cy="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50" y="10800"/>
                    </a:cxn>
                    <a:cxn ang="0">
                      <a:pos x="12625" y="19494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608" y="1830"/>
                        <a:pt x="1521" y="7596"/>
                        <a:pt x="3650" y="10800"/>
                      </a:cubicBezTo>
                      <a:cubicBezTo>
                        <a:pt x="5780" y="14003"/>
                        <a:pt x="9659" y="17664"/>
                        <a:pt x="12625" y="19494"/>
                      </a:cubicBezTo>
                      <a:cubicBezTo>
                        <a:pt x="15591" y="21325"/>
                        <a:pt x="20078" y="21233"/>
                        <a:pt x="21600" y="2160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0" y="189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7</a:t>
                  </a:r>
                </a:p>
              </p:txBody>
            </p:sp>
          </p:grpSp>
          <p:grpSp>
            <p:nvGrpSpPr>
              <p:cNvPr id="11285" name="Group 21"/>
              <p:cNvGrpSpPr/>
              <p:nvPr/>
            </p:nvGrpSpPr>
            <p:grpSpPr bwMode="auto">
              <a:xfrm>
                <a:off x="827" y="638"/>
                <a:ext cx="715" cy="647"/>
                <a:chOff x="0" y="0"/>
                <a:chExt cx="715" cy="647"/>
              </a:xfrm>
            </p:grpSpPr>
            <p:sp>
              <p:nvSpPr>
                <p:cNvPr id="11286" name="自由曲线 79"/>
                <p:cNvSpPr/>
                <p:nvPr/>
              </p:nvSpPr>
              <p:spPr bwMode="auto">
                <a:xfrm>
                  <a:off x="0" y="0"/>
                  <a:ext cx="149" cy="307"/>
                </a:xfrm>
                <a:custGeom>
                  <a:avLst/>
                  <a:gdLst/>
                  <a:ahLst/>
                  <a:cxnLst>
                    <a:cxn ang="0">
                      <a:pos x="10147" y="0"/>
                    </a:cxn>
                    <a:cxn ang="0">
                      <a:pos x="20440" y="8302"/>
                    </a:cxn>
                    <a:cxn ang="0">
                      <a:pos x="17106" y="16604"/>
                    </a:cxn>
                    <a:cxn ang="0">
                      <a:pos x="0" y="21600"/>
                    </a:cxn>
                  </a:cxnLst>
                  <a:rect l="0" t="0" r="r" b="b"/>
                  <a:pathLst>
                    <a:path w="21600" h="21600">
                      <a:moveTo>
                        <a:pt x="10147" y="0"/>
                      </a:moveTo>
                      <a:cubicBezTo>
                        <a:pt x="11887" y="1407"/>
                        <a:pt x="19280" y="5558"/>
                        <a:pt x="20440" y="8302"/>
                      </a:cubicBezTo>
                      <a:cubicBezTo>
                        <a:pt x="21600" y="11046"/>
                        <a:pt x="20440" y="14423"/>
                        <a:pt x="17106" y="16604"/>
                      </a:cubicBezTo>
                      <a:cubicBezTo>
                        <a:pt x="13771" y="18785"/>
                        <a:pt x="2899" y="20755"/>
                        <a:pt x="0" y="2160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8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71" y="71"/>
                  <a:ext cx="545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8</a:t>
                  </a:r>
                </a:p>
              </p:txBody>
            </p:sp>
          </p:grpSp>
          <p:grpSp>
            <p:nvGrpSpPr>
              <p:cNvPr id="11288" name="Group 24"/>
              <p:cNvGrpSpPr/>
              <p:nvPr/>
            </p:nvGrpSpPr>
            <p:grpSpPr bwMode="auto">
              <a:xfrm>
                <a:off x="567" y="0"/>
                <a:ext cx="488" cy="576"/>
                <a:chOff x="0" y="0"/>
                <a:chExt cx="488" cy="576"/>
              </a:xfrm>
            </p:grpSpPr>
            <p:sp>
              <p:nvSpPr>
                <p:cNvPr id="11289" name="自由曲线 70"/>
                <p:cNvSpPr/>
                <p:nvPr/>
              </p:nvSpPr>
              <p:spPr bwMode="auto">
                <a:xfrm>
                  <a:off x="23" y="449"/>
                  <a:ext cx="237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54" y="7097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822" y="1234"/>
                        <a:pt x="7200" y="3394"/>
                        <a:pt x="10754" y="7097"/>
                      </a:cubicBezTo>
                      <a:cubicBezTo>
                        <a:pt x="14308" y="10800"/>
                        <a:pt x="19777" y="19131"/>
                        <a:pt x="21600" y="2160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6</a:t>
                  </a:r>
                </a:p>
              </p:txBody>
            </p:sp>
          </p:grpSp>
          <p:grpSp>
            <p:nvGrpSpPr>
              <p:cNvPr id="11291" name="Group 27"/>
              <p:cNvGrpSpPr/>
              <p:nvPr/>
            </p:nvGrpSpPr>
            <p:grpSpPr bwMode="auto">
              <a:xfrm>
                <a:off x="0" y="178"/>
                <a:ext cx="519" cy="625"/>
                <a:chOff x="0" y="0"/>
                <a:chExt cx="519" cy="625"/>
              </a:xfrm>
            </p:grpSpPr>
            <p:sp>
              <p:nvSpPr>
                <p:cNvPr id="11292" name="自由曲线 69"/>
                <p:cNvSpPr/>
                <p:nvPr/>
              </p:nvSpPr>
              <p:spPr bwMode="auto">
                <a:xfrm>
                  <a:off x="437" y="271"/>
                  <a:ext cx="83" cy="354"/>
                </a:xfrm>
                <a:custGeom>
                  <a:avLst/>
                  <a:gdLst/>
                  <a:ahLst/>
                  <a:cxnLst>
                    <a:cxn ang="0">
                      <a:pos x="21600" y="0"/>
                    </a:cxn>
                    <a:cxn ang="0">
                      <a:pos x="3122" y="7200"/>
                    </a:cxn>
                    <a:cxn ang="0">
                      <a:pos x="3122" y="14400"/>
                    </a:cxn>
                    <a:cxn ang="0">
                      <a:pos x="9108" y="21600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8477" y="1220"/>
                        <a:pt x="6245" y="4820"/>
                        <a:pt x="3122" y="7200"/>
                      </a:cubicBezTo>
                      <a:cubicBezTo>
                        <a:pt x="0" y="9579"/>
                        <a:pt x="2081" y="12020"/>
                        <a:pt x="3122" y="14400"/>
                      </a:cubicBezTo>
                      <a:cubicBezTo>
                        <a:pt x="4163" y="16779"/>
                        <a:pt x="8067" y="20379"/>
                        <a:pt x="9108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5</a:t>
                  </a:r>
                </a:p>
              </p:txBody>
            </p:sp>
          </p:grpSp>
        </p:grpSp>
        <p:grpSp>
          <p:nvGrpSpPr>
            <p:cNvPr id="11294" name="Group 30"/>
            <p:cNvGrpSpPr/>
            <p:nvPr/>
          </p:nvGrpSpPr>
          <p:grpSpPr bwMode="auto">
            <a:xfrm>
              <a:off x="3110" y="3677"/>
              <a:ext cx="488" cy="575"/>
              <a:chOff x="0" y="0"/>
              <a:chExt cx="488" cy="576"/>
            </a:xfrm>
          </p:grpSpPr>
          <p:sp>
            <p:nvSpPr>
              <p:cNvPr id="11295" name="自由曲线 70"/>
              <p:cNvSpPr/>
              <p:nvPr/>
            </p:nvSpPr>
            <p:spPr bwMode="auto">
              <a:xfrm>
                <a:off x="23" y="449"/>
                <a:ext cx="237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754" y="7097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822" y="1234"/>
                      <a:pt x="7200" y="3394"/>
                      <a:pt x="10754" y="7097"/>
                    </a:cubicBezTo>
                    <a:cubicBezTo>
                      <a:pt x="14308" y="10800"/>
                      <a:pt x="19777" y="19131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6" name="Text Box 3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8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</p:grpSp>
      <p:grpSp>
        <p:nvGrpSpPr>
          <p:cNvPr id="11297" name="Group 33"/>
          <p:cNvGrpSpPr/>
          <p:nvPr/>
        </p:nvGrpSpPr>
        <p:grpSpPr bwMode="auto">
          <a:xfrm>
            <a:off x="828675" y="993775"/>
            <a:ext cx="1651000" cy="3760788"/>
            <a:chOff x="0" y="0"/>
            <a:chExt cx="2601" cy="5923"/>
          </a:xfrm>
        </p:grpSpPr>
        <p:sp>
          <p:nvSpPr>
            <p:cNvPr id="11298" name="Line 34"/>
            <p:cNvSpPr>
              <a:spLocks noChangeAspect="1" noChangeShapeType="1"/>
            </p:cNvSpPr>
            <p:nvPr/>
          </p:nvSpPr>
          <p:spPr bwMode="auto">
            <a:xfrm>
              <a:off x="0" y="2800"/>
              <a:ext cx="1530" cy="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9" name="Line 35"/>
            <p:cNvSpPr>
              <a:spLocks noChangeAspect="1" noChangeShapeType="1"/>
            </p:cNvSpPr>
            <p:nvPr/>
          </p:nvSpPr>
          <p:spPr bwMode="auto">
            <a:xfrm>
              <a:off x="185" y="0"/>
              <a:ext cx="2392" cy="4975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0" name="自由曲线 46"/>
            <p:cNvSpPr/>
            <p:nvPr/>
          </p:nvSpPr>
          <p:spPr bwMode="auto">
            <a:xfrm>
              <a:off x="1135" y="2510"/>
              <a:ext cx="212" cy="305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433" y="13297"/>
                </a:cxn>
                <a:cxn ang="0">
                  <a:pos x="9633" y="499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405" y="20192"/>
                    <a:pt x="811" y="16041"/>
                    <a:pt x="2433" y="13297"/>
                  </a:cubicBezTo>
                  <a:cubicBezTo>
                    <a:pt x="4056" y="10553"/>
                    <a:pt x="6490" y="7176"/>
                    <a:pt x="9633" y="4995"/>
                  </a:cubicBezTo>
                  <a:cubicBezTo>
                    <a:pt x="12777" y="2814"/>
                    <a:pt x="19571" y="844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685" y="2155"/>
              <a:ext cx="490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1</a:t>
              </a:r>
            </a:p>
          </p:txBody>
        </p:sp>
        <p:grpSp>
          <p:nvGrpSpPr>
            <p:cNvPr id="11302" name="Group 38"/>
            <p:cNvGrpSpPr/>
            <p:nvPr/>
          </p:nvGrpSpPr>
          <p:grpSpPr bwMode="auto">
            <a:xfrm>
              <a:off x="1915" y="4388"/>
              <a:ext cx="517" cy="625"/>
              <a:chOff x="0" y="0"/>
              <a:chExt cx="519" cy="625"/>
            </a:xfrm>
          </p:grpSpPr>
          <p:sp>
            <p:nvSpPr>
              <p:cNvPr id="11303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4" name="Text Box 4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grpSp>
          <p:nvGrpSpPr>
            <p:cNvPr id="11305" name="Group 41"/>
            <p:cNvGrpSpPr/>
            <p:nvPr/>
          </p:nvGrpSpPr>
          <p:grpSpPr bwMode="auto">
            <a:xfrm>
              <a:off x="1937" y="4388"/>
              <a:ext cx="520" cy="625"/>
              <a:chOff x="0" y="0"/>
              <a:chExt cx="519" cy="625"/>
            </a:xfrm>
          </p:grpSpPr>
          <p:sp>
            <p:nvSpPr>
              <p:cNvPr id="11306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7" name="Text Box 4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1308" name="Line 44"/>
            <p:cNvSpPr>
              <a:spLocks noChangeAspect="1" noChangeShapeType="1"/>
            </p:cNvSpPr>
            <p:nvPr/>
          </p:nvSpPr>
          <p:spPr bwMode="auto">
            <a:xfrm flipV="1">
              <a:off x="783" y="4971"/>
              <a:ext cx="1819" cy="952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09" name="Group 45"/>
          <p:cNvGrpSpPr/>
          <p:nvPr/>
        </p:nvGrpSpPr>
        <p:grpSpPr bwMode="auto">
          <a:xfrm>
            <a:off x="1374775" y="1892300"/>
            <a:ext cx="1733550" cy="2271713"/>
            <a:chOff x="0" y="0"/>
            <a:chExt cx="2731" cy="3576"/>
          </a:xfrm>
        </p:grpSpPr>
        <p:sp>
          <p:nvSpPr>
            <p:cNvPr id="11310" name="Line 46"/>
            <p:cNvSpPr>
              <a:spLocks noChangeAspect="1" noChangeShapeType="1"/>
            </p:cNvSpPr>
            <p:nvPr/>
          </p:nvSpPr>
          <p:spPr bwMode="auto">
            <a:xfrm flipV="1">
              <a:off x="1769" y="3075"/>
              <a:ext cx="963" cy="494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311" name="Group 47"/>
            <p:cNvGrpSpPr/>
            <p:nvPr/>
          </p:nvGrpSpPr>
          <p:grpSpPr bwMode="auto">
            <a:xfrm>
              <a:off x="0" y="0"/>
              <a:ext cx="2551" cy="3576"/>
              <a:chOff x="0" y="0"/>
              <a:chExt cx="2551" cy="3576"/>
            </a:xfrm>
          </p:grpSpPr>
          <p:sp>
            <p:nvSpPr>
              <p:cNvPr id="11312" name="Line 48"/>
              <p:cNvSpPr>
                <a:spLocks noChangeAspect="1" noChangeShapeType="1"/>
              </p:cNvSpPr>
              <p:nvPr/>
            </p:nvSpPr>
            <p:spPr bwMode="auto">
              <a:xfrm>
                <a:off x="681" y="1426"/>
                <a:ext cx="1870" cy="1"/>
              </a:xfrm>
              <a:prstGeom prst="line">
                <a:avLst/>
              </a:prstGeom>
              <a:noFill/>
              <a:ln w="57150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3" name="Line 49"/>
              <p:cNvSpPr>
                <a:spLocks noChangeAspect="1" noChangeShapeType="1"/>
              </p:cNvSpPr>
              <p:nvPr/>
            </p:nvSpPr>
            <p:spPr bwMode="auto">
              <a:xfrm>
                <a:off x="0" y="0"/>
                <a:ext cx="1757" cy="3576"/>
              </a:xfrm>
              <a:prstGeom prst="line">
                <a:avLst/>
              </a:prstGeom>
              <a:noFill/>
              <a:ln w="57150" cap="flat" cmpd="sng">
                <a:solidFill>
                  <a:srgbClr val="333399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4" name="自由曲线 45"/>
              <p:cNvSpPr/>
              <p:nvPr/>
            </p:nvSpPr>
            <p:spPr bwMode="auto">
              <a:xfrm>
                <a:off x="629" y="1151"/>
                <a:ext cx="355" cy="150"/>
              </a:xfrm>
              <a:custGeom>
                <a:avLst/>
                <a:gdLst/>
                <a:ahLst/>
                <a:cxnLst>
                  <a:cxn ang="0">
                    <a:pos x="0" y="1152"/>
                  </a:cxn>
                  <a:cxn ang="0">
                    <a:pos x="7200" y="1152"/>
                  </a:cxn>
                  <a:cxn ang="0">
                    <a:pos x="14400" y="8064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1152"/>
                    </a:moveTo>
                    <a:cubicBezTo>
                      <a:pt x="1220" y="1152"/>
                      <a:pt x="4820" y="0"/>
                      <a:pt x="7200" y="1152"/>
                    </a:cubicBezTo>
                    <a:cubicBezTo>
                      <a:pt x="9579" y="2304"/>
                      <a:pt x="12020" y="4608"/>
                      <a:pt x="14400" y="8064"/>
                    </a:cubicBezTo>
                    <a:cubicBezTo>
                      <a:pt x="16779" y="11520"/>
                      <a:pt x="20379" y="19296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>
                <a:off x="842" y="781"/>
                <a:ext cx="487" cy="5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4</a:t>
                </a:r>
              </a:p>
            </p:txBody>
          </p:sp>
          <p:grpSp>
            <p:nvGrpSpPr>
              <p:cNvPr id="11316" name="Group 52"/>
              <p:cNvGrpSpPr/>
              <p:nvPr/>
            </p:nvGrpSpPr>
            <p:grpSpPr bwMode="auto">
              <a:xfrm>
                <a:off x="1669" y="2813"/>
                <a:ext cx="488" cy="575"/>
                <a:chOff x="0" y="0"/>
                <a:chExt cx="488" cy="576"/>
              </a:xfrm>
            </p:grpSpPr>
            <p:sp>
              <p:nvSpPr>
                <p:cNvPr id="11317" name="自由曲线 70"/>
                <p:cNvSpPr/>
                <p:nvPr/>
              </p:nvSpPr>
              <p:spPr bwMode="auto">
                <a:xfrm>
                  <a:off x="23" y="449"/>
                  <a:ext cx="237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54" y="7097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822" y="1234"/>
                        <a:pt x="7200" y="3394"/>
                        <a:pt x="10754" y="7097"/>
                      </a:cubicBezTo>
                      <a:cubicBezTo>
                        <a:pt x="14308" y="10800"/>
                        <a:pt x="19777" y="19131"/>
                        <a:pt x="2160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6</a:t>
                  </a:r>
                </a:p>
              </p:txBody>
            </p:sp>
          </p:grpSp>
        </p:grpSp>
      </p:grpSp>
      <p:grpSp>
        <p:nvGrpSpPr>
          <p:cNvPr id="11319" name="Group 55"/>
          <p:cNvGrpSpPr/>
          <p:nvPr/>
        </p:nvGrpSpPr>
        <p:grpSpPr bwMode="auto">
          <a:xfrm>
            <a:off x="827088" y="2755900"/>
            <a:ext cx="2173287" cy="2416175"/>
            <a:chOff x="0" y="0"/>
            <a:chExt cx="3423" cy="3806"/>
          </a:xfrm>
        </p:grpSpPr>
        <p:sp>
          <p:nvSpPr>
            <p:cNvPr id="11320" name="Line 56"/>
            <p:cNvSpPr>
              <a:spLocks noChangeAspect="1" noChangeShapeType="1"/>
            </p:cNvSpPr>
            <p:nvPr/>
          </p:nvSpPr>
          <p:spPr bwMode="auto">
            <a:xfrm>
              <a:off x="0" y="27"/>
              <a:ext cx="1587" cy="1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1" name="Line 57"/>
            <p:cNvSpPr>
              <a:spLocks noChangeAspect="1" noChangeShapeType="1"/>
            </p:cNvSpPr>
            <p:nvPr/>
          </p:nvSpPr>
          <p:spPr bwMode="auto">
            <a:xfrm>
              <a:off x="1553" y="0"/>
              <a:ext cx="1870" cy="3807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322" name="Group 58"/>
            <p:cNvGrpSpPr/>
            <p:nvPr/>
          </p:nvGrpSpPr>
          <p:grpSpPr bwMode="auto">
            <a:xfrm>
              <a:off x="1031" y="90"/>
              <a:ext cx="659" cy="695"/>
              <a:chOff x="0" y="0"/>
              <a:chExt cx="659" cy="695"/>
            </a:xfrm>
          </p:grpSpPr>
          <p:sp>
            <p:nvSpPr>
              <p:cNvPr id="11323" name="自由曲线 59"/>
              <p:cNvSpPr/>
              <p:nvPr/>
            </p:nvSpPr>
            <p:spPr bwMode="auto">
              <a:xfrm>
                <a:off x="187" y="0"/>
                <a:ext cx="473" cy="2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00" y="7174"/>
                  </a:cxn>
                  <a:cxn ang="0">
                    <a:pos x="10800" y="12593"/>
                  </a:cxn>
                  <a:cxn ang="0">
                    <a:pos x="16200" y="16180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915" y="1221"/>
                      <a:pt x="3615" y="5113"/>
                      <a:pt x="5400" y="7174"/>
                    </a:cubicBezTo>
                    <a:cubicBezTo>
                      <a:pt x="7184" y="9235"/>
                      <a:pt x="9015" y="11067"/>
                      <a:pt x="10800" y="12593"/>
                    </a:cubicBezTo>
                    <a:cubicBezTo>
                      <a:pt x="12584" y="14120"/>
                      <a:pt x="14415" y="14654"/>
                      <a:pt x="16200" y="16180"/>
                    </a:cubicBezTo>
                    <a:cubicBezTo>
                      <a:pt x="17984" y="17707"/>
                      <a:pt x="20684" y="20684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4" name="Text Box 60"/>
              <p:cNvSpPr txBox="1">
                <a:spLocks noChangeArrowheads="1"/>
              </p:cNvSpPr>
              <p:nvPr/>
            </p:nvSpPr>
            <p:spPr bwMode="auto">
              <a:xfrm>
                <a:off x="0" y="117"/>
                <a:ext cx="487" cy="5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11325" name="Line 61"/>
            <p:cNvSpPr>
              <a:spLocks noChangeAspect="1" noChangeShapeType="1"/>
            </p:cNvSpPr>
            <p:nvPr/>
          </p:nvSpPr>
          <p:spPr bwMode="auto">
            <a:xfrm flipV="1">
              <a:off x="817" y="2176"/>
              <a:ext cx="1814" cy="932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326" name="Group 62"/>
            <p:cNvGrpSpPr/>
            <p:nvPr/>
          </p:nvGrpSpPr>
          <p:grpSpPr bwMode="auto">
            <a:xfrm>
              <a:off x="2234" y="2311"/>
              <a:ext cx="488" cy="765"/>
              <a:chOff x="0" y="0"/>
              <a:chExt cx="488" cy="765"/>
            </a:xfrm>
          </p:grpSpPr>
          <p:sp>
            <p:nvSpPr>
              <p:cNvPr id="11327" name="自由曲线 76"/>
              <p:cNvSpPr/>
              <p:nvPr/>
            </p:nvSpPr>
            <p:spPr bwMode="auto">
              <a:xfrm>
                <a:off x="165" y="0"/>
                <a:ext cx="284" cy="2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50" y="10800"/>
                  </a:cxn>
                  <a:cxn ang="0">
                    <a:pos x="12625" y="19494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608" y="1830"/>
                      <a:pt x="1521" y="7596"/>
                      <a:pt x="3650" y="10800"/>
                    </a:cubicBezTo>
                    <a:cubicBezTo>
                      <a:pt x="5780" y="14003"/>
                      <a:pt x="9659" y="17664"/>
                      <a:pt x="12625" y="19494"/>
                    </a:cubicBezTo>
                    <a:cubicBezTo>
                      <a:pt x="15591" y="21325"/>
                      <a:pt x="20078" y="21233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8" name="Text Box 64"/>
              <p:cNvSpPr txBox="1">
                <a:spLocks noChangeArrowheads="1"/>
              </p:cNvSpPr>
              <p:nvPr/>
            </p:nvSpPr>
            <p:spPr bwMode="auto">
              <a:xfrm>
                <a:off x="0" y="189"/>
                <a:ext cx="48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7</a:t>
                </a:r>
              </a:p>
            </p:txBody>
          </p:sp>
        </p:grpSp>
      </p:grpSp>
      <p:grpSp>
        <p:nvGrpSpPr>
          <p:cNvPr id="11329" name="Group 65"/>
          <p:cNvGrpSpPr/>
          <p:nvPr/>
        </p:nvGrpSpPr>
        <p:grpSpPr bwMode="auto">
          <a:xfrm>
            <a:off x="1792288" y="2781300"/>
            <a:ext cx="1462087" cy="2416175"/>
            <a:chOff x="0" y="0"/>
            <a:chExt cx="2303" cy="3806"/>
          </a:xfrm>
        </p:grpSpPr>
        <p:sp>
          <p:nvSpPr>
            <p:cNvPr id="11330" name="Line 66"/>
            <p:cNvSpPr>
              <a:spLocks noChangeAspect="1" noChangeShapeType="1"/>
            </p:cNvSpPr>
            <p:nvPr/>
          </p:nvSpPr>
          <p:spPr bwMode="auto">
            <a:xfrm>
              <a:off x="0" y="25"/>
              <a:ext cx="1247" cy="1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1" name="Line 67"/>
            <p:cNvSpPr>
              <a:spLocks noChangeAspect="1" noChangeShapeType="1"/>
            </p:cNvSpPr>
            <p:nvPr/>
          </p:nvSpPr>
          <p:spPr bwMode="auto">
            <a:xfrm>
              <a:off x="58" y="0"/>
              <a:ext cx="1870" cy="3807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2" name="自由曲线 58"/>
            <p:cNvSpPr/>
            <p:nvPr/>
          </p:nvSpPr>
          <p:spPr bwMode="auto">
            <a:xfrm>
              <a:off x="266" y="65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3" name="Text Box 69"/>
            <p:cNvSpPr txBox="1">
              <a:spLocks noChangeArrowheads="1"/>
            </p:cNvSpPr>
            <p:nvPr/>
          </p:nvSpPr>
          <p:spPr bwMode="auto">
            <a:xfrm>
              <a:off x="488" y="115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1334" name="Line 70"/>
            <p:cNvSpPr>
              <a:spLocks noChangeAspect="1" noChangeShapeType="1"/>
            </p:cNvSpPr>
            <p:nvPr/>
          </p:nvSpPr>
          <p:spPr bwMode="auto">
            <a:xfrm flipV="1">
              <a:off x="1113" y="1574"/>
              <a:ext cx="1190" cy="611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335" name="Group 71"/>
            <p:cNvGrpSpPr/>
            <p:nvPr/>
          </p:nvGrpSpPr>
          <p:grpSpPr bwMode="auto">
            <a:xfrm>
              <a:off x="1258" y="2050"/>
              <a:ext cx="716" cy="647"/>
              <a:chOff x="0" y="0"/>
              <a:chExt cx="715" cy="647"/>
            </a:xfrm>
          </p:grpSpPr>
          <p:sp>
            <p:nvSpPr>
              <p:cNvPr id="11336" name="自由曲线 79"/>
              <p:cNvSpPr/>
              <p:nvPr/>
            </p:nvSpPr>
            <p:spPr bwMode="auto">
              <a:xfrm>
                <a:off x="0" y="0"/>
                <a:ext cx="149" cy="307"/>
              </a:xfrm>
              <a:custGeom>
                <a:avLst/>
                <a:gdLst/>
                <a:ahLst/>
                <a:cxnLst>
                  <a:cxn ang="0">
                    <a:pos x="10147" y="0"/>
                  </a:cxn>
                  <a:cxn ang="0">
                    <a:pos x="20440" y="8302"/>
                  </a:cxn>
                  <a:cxn ang="0">
                    <a:pos x="17106" y="16604"/>
                  </a:cxn>
                  <a:cxn ang="0">
                    <a:pos x="0" y="21600"/>
                  </a:cxn>
                </a:cxnLst>
                <a:rect l="0" t="0" r="r" b="b"/>
                <a:pathLst>
                  <a:path w="21600" h="21600">
                    <a:moveTo>
                      <a:pt x="10147" y="0"/>
                    </a:moveTo>
                    <a:cubicBezTo>
                      <a:pt x="11887" y="1407"/>
                      <a:pt x="19280" y="5558"/>
                      <a:pt x="20440" y="8302"/>
                    </a:cubicBezTo>
                    <a:cubicBezTo>
                      <a:pt x="21600" y="11046"/>
                      <a:pt x="20440" y="14423"/>
                      <a:pt x="17106" y="16604"/>
                    </a:cubicBezTo>
                    <a:cubicBezTo>
                      <a:pt x="13771" y="18785"/>
                      <a:pt x="2899" y="20755"/>
                      <a:pt x="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37" name="Text Box 73"/>
              <p:cNvSpPr txBox="1">
                <a:spLocks noChangeArrowheads="1"/>
              </p:cNvSpPr>
              <p:nvPr/>
            </p:nvSpPr>
            <p:spPr bwMode="auto">
              <a:xfrm>
                <a:off x="171" y="71"/>
                <a:ext cx="545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8</a:t>
                </a:r>
              </a:p>
            </p:txBody>
          </p:sp>
        </p:grpSp>
      </p:grpSp>
      <p:sp>
        <p:nvSpPr>
          <p:cNvPr id="11338" name="WordArt 74"/>
          <p:cNvSpPr>
            <a:spLocks noChangeArrowheads="1" noChangeShapeType="1"/>
          </p:cNvSpPr>
          <p:nvPr/>
        </p:nvSpPr>
        <p:spPr bwMode="auto">
          <a:xfrm>
            <a:off x="180975" y="188913"/>
            <a:ext cx="15843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ap="flat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014 0.007407 L 0.319097 -0.139537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39 -0.014907 L 0.487569 -0.256481 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750 -0.008148 L 0.231944 0.191296 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425278 0.272963 " pathEditMode="relative" rAng="0" ptsTypes="">
                                      <p:cBhvr>
                                        <p:cTn id="18" dur="20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466725" y="2781300"/>
            <a:ext cx="2879725" cy="0"/>
          </a:xfrm>
          <a:prstGeom prst="line">
            <a:avLst/>
          </a:prstGeom>
          <a:noFill/>
          <a:ln w="5715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0013" y="2349500"/>
            <a:ext cx="3683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116013" y="1341438"/>
            <a:ext cx="2087562" cy="4248150"/>
          </a:xfrm>
          <a:prstGeom prst="line">
            <a:avLst/>
          </a:prstGeom>
          <a:noFill/>
          <a:ln w="57150" cap="flat" cmpd="sng">
            <a:solidFill>
              <a:srgbClr val="333399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65150" y="825500"/>
            <a:ext cx="76676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781175" y="1773238"/>
            <a:ext cx="4159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2295" name="自由曲线 45"/>
          <p:cNvSpPr/>
          <p:nvPr/>
        </p:nvSpPr>
        <p:spPr bwMode="auto">
          <a:xfrm>
            <a:off x="1781175" y="2620963"/>
            <a:ext cx="225425" cy="9525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7200" y="1152"/>
              </a:cxn>
              <a:cxn ang="0">
                <a:pos x="14400" y="8064"/>
              </a:cxn>
              <a:cxn ang="0">
                <a:pos x="21600" y="21600"/>
              </a:cxn>
            </a:cxnLst>
            <a:rect l="0" t="0" r="r" b="b"/>
            <a:pathLst>
              <a:path w="21600" h="21600">
                <a:moveTo>
                  <a:pt x="0" y="1152"/>
                </a:moveTo>
                <a:cubicBezTo>
                  <a:pt x="1220" y="1152"/>
                  <a:pt x="4820" y="0"/>
                  <a:pt x="7200" y="1152"/>
                </a:cubicBezTo>
                <a:cubicBezTo>
                  <a:pt x="9579" y="2304"/>
                  <a:pt x="12020" y="4608"/>
                  <a:pt x="14400" y="8064"/>
                </a:cubicBezTo>
                <a:cubicBezTo>
                  <a:pt x="16779" y="11520"/>
                  <a:pt x="20379" y="19296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6" name="自由曲线 46"/>
          <p:cNvSpPr/>
          <p:nvPr/>
        </p:nvSpPr>
        <p:spPr bwMode="auto">
          <a:xfrm>
            <a:off x="1555750" y="2595563"/>
            <a:ext cx="134938" cy="195262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433" y="13297"/>
              </a:cxn>
              <a:cxn ang="0">
                <a:pos x="9633" y="4995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405" y="20192"/>
                  <a:pt x="811" y="16041"/>
                  <a:pt x="2433" y="13297"/>
                </a:cubicBezTo>
                <a:cubicBezTo>
                  <a:pt x="4056" y="10553"/>
                  <a:pt x="6490" y="7176"/>
                  <a:pt x="9633" y="4995"/>
                </a:cubicBezTo>
                <a:cubicBezTo>
                  <a:pt x="12777" y="2814"/>
                  <a:pt x="19571" y="844"/>
                  <a:pt x="21600" y="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7" name="自由曲线 58"/>
          <p:cNvSpPr/>
          <p:nvPr/>
        </p:nvSpPr>
        <p:spPr bwMode="auto">
          <a:xfrm>
            <a:off x="1960563" y="2820988"/>
            <a:ext cx="107950" cy="134937"/>
          </a:xfrm>
          <a:custGeom>
            <a:avLst/>
            <a:gdLst/>
            <a:ahLst/>
            <a:cxnLst>
              <a:cxn ang="0">
                <a:pos x="21088" y="0"/>
              </a:cxn>
              <a:cxn ang="0">
                <a:pos x="18149" y="12022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088" y="0"/>
                </a:moveTo>
                <a:cubicBezTo>
                  <a:pt x="20577" y="2037"/>
                  <a:pt x="21600" y="8456"/>
                  <a:pt x="18149" y="12022"/>
                </a:cubicBezTo>
                <a:cubicBezTo>
                  <a:pt x="14698" y="15588"/>
                  <a:pt x="3067" y="19969"/>
                  <a:pt x="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8" name="自由曲线 59"/>
          <p:cNvSpPr/>
          <p:nvPr/>
        </p:nvSpPr>
        <p:spPr bwMode="auto">
          <a:xfrm>
            <a:off x="1600200" y="2820988"/>
            <a:ext cx="300038" cy="179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00" y="7174"/>
              </a:cxn>
              <a:cxn ang="0">
                <a:pos x="10800" y="12593"/>
              </a:cxn>
              <a:cxn ang="0">
                <a:pos x="16200" y="16180"/>
              </a:cxn>
              <a:cxn ang="0">
                <a:pos x="21600" y="21600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915" y="1221"/>
                  <a:pt x="3615" y="5113"/>
                  <a:pt x="5400" y="7174"/>
                </a:cubicBezTo>
                <a:cubicBezTo>
                  <a:pt x="7184" y="9235"/>
                  <a:pt x="9015" y="11067"/>
                  <a:pt x="10800" y="12593"/>
                </a:cubicBezTo>
                <a:cubicBezTo>
                  <a:pt x="12584" y="14120"/>
                  <a:pt x="14415" y="14654"/>
                  <a:pt x="16200" y="16180"/>
                </a:cubicBezTo>
                <a:cubicBezTo>
                  <a:pt x="17984" y="17707"/>
                  <a:pt x="20684" y="20684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70000" y="2371725"/>
            <a:ext cx="31115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481138" y="2895600"/>
            <a:ext cx="309562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101850" y="2852738"/>
            <a:ext cx="309563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916113" y="2386013"/>
            <a:ext cx="309562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348038" y="2205038"/>
            <a:ext cx="3683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304" name="Group 16"/>
          <p:cNvGrpSpPr/>
          <p:nvPr/>
        </p:nvGrpSpPr>
        <p:grpSpPr bwMode="auto">
          <a:xfrm>
            <a:off x="466725" y="3068638"/>
            <a:ext cx="3240088" cy="2169478"/>
            <a:chOff x="0" y="0"/>
            <a:chExt cx="5103" cy="3416"/>
          </a:xfrm>
        </p:grpSpPr>
        <p:grpSp>
          <p:nvGrpSpPr>
            <p:cNvPr id="12305" name="Group 17"/>
            <p:cNvGrpSpPr/>
            <p:nvPr/>
          </p:nvGrpSpPr>
          <p:grpSpPr bwMode="auto">
            <a:xfrm>
              <a:off x="0" y="907"/>
              <a:ext cx="4651" cy="2509"/>
              <a:chOff x="0" y="0"/>
              <a:chExt cx="4650" cy="2510"/>
            </a:xfrm>
          </p:grpSpPr>
          <p:sp>
            <p:nvSpPr>
              <p:cNvPr id="12306" name="Text Box 18"/>
              <p:cNvSpPr txBox="1">
                <a:spLocks noChangeArrowheads="1"/>
              </p:cNvSpPr>
              <p:nvPr/>
            </p:nvSpPr>
            <p:spPr bwMode="auto">
              <a:xfrm>
                <a:off x="0" y="1589"/>
                <a:ext cx="1070" cy="9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3959" y="829"/>
                <a:ext cx="691" cy="9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12308" name="Group 20"/>
              <p:cNvGrpSpPr/>
              <p:nvPr/>
            </p:nvGrpSpPr>
            <p:grpSpPr bwMode="auto">
              <a:xfrm>
                <a:off x="681" y="0"/>
                <a:ext cx="3969" cy="2041"/>
                <a:chOff x="0" y="0"/>
                <a:chExt cx="3969" cy="2041"/>
              </a:xfrm>
            </p:grpSpPr>
            <p:grpSp>
              <p:nvGrpSpPr>
                <p:cNvPr id="12309" name="Group 21"/>
                <p:cNvGrpSpPr/>
                <p:nvPr/>
              </p:nvGrpSpPr>
              <p:grpSpPr bwMode="auto">
                <a:xfrm>
                  <a:off x="0" y="0"/>
                  <a:ext cx="3969" cy="2041"/>
                  <a:chOff x="0" y="0"/>
                  <a:chExt cx="3969" cy="2041"/>
                </a:xfrm>
              </p:grpSpPr>
              <p:grpSp>
                <p:nvGrpSpPr>
                  <p:cNvPr id="12310" name="Group 22"/>
                  <p:cNvGrpSpPr/>
                  <p:nvPr/>
                </p:nvGrpSpPr>
                <p:grpSpPr bwMode="auto">
                  <a:xfrm>
                    <a:off x="1813" y="228"/>
                    <a:ext cx="520" cy="625"/>
                    <a:chOff x="0" y="0"/>
                    <a:chExt cx="520" cy="625"/>
                  </a:xfrm>
                </p:grpSpPr>
                <p:sp>
                  <p:nvSpPr>
                    <p:cNvPr id="12311" name="自由曲线 69"/>
                    <p:cNvSpPr/>
                    <p:nvPr/>
                  </p:nvSpPr>
                  <p:spPr bwMode="auto">
                    <a:xfrm>
                      <a:off x="437" y="271"/>
                      <a:ext cx="83" cy="354"/>
                    </a:xfrm>
                    <a:custGeom>
                      <a:avLst/>
                      <a:gdLst/>
                      <a:ahLst/>
                      <a:cxnLst>
                        <a:cxn ang="0">
                          <a:pos x="21600" y="0"/>
                        </a:cxn>
                        <a:cxn ang="0">
                          <a:pos x="3122" y="7200"/>
                        </a:cxn>
                        <a:cxn ang="0">
                          <a:pos x="3122" y="14400"/>
                        </a:cxn>
                        <a:cxn ang="0">
                          <a:pos x="9108" y="21600"/>
                        </a:cxn>
                      </a:cxnLst>
                      <a:rect l="0" t="0" r="r" b="b"/>
                      <a:pathLst>
                        <a:path w="21600" h="21600">
                          <a:moveTo>
                            <a:pt x="21600" y="0"/>
                          </a:moveTo>
                          <a:cubicBezTo>
                            <a:pt x="18477" y="1220"/>
                            <a:pt x="6245" y="4820"/>
                            <a:pt x="3122" y="7200"/>
                          </a:cubicBezTo>
                          <a:cubicBezTo>
                            <a:pt x="0" y="9579"/>
                            <a:pt x="2081" y="12020"/>
                            <a:pt x="3122" y="14400"/>
                          </a:cubicBezTo>
                          <a:cubicBezTo>
                            <a:pt x="4163" y="16779"/>
                            <a:pt x="8067" y="20379"/>
                            <a:pt x="9108" y="21600"/>
                          </a:cubicBezTo>
                        </a:path>
                      </a:pathLst>
                    </a:cu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312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28" cy="58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p:txBody>
                </p:sp>
              </p:grpSp>
              <p:grpSp>
                <p:nvGrpSpPr>
                  <p:cNvPr id="12313" name="Group 25"/>
                  <p:cNvGrpSpPr/>
                  <p:nvPr/>
                </p:nvGrpSpPr>
                <p:grpSpPr bwMode="auto">
                  <a:xfrm>
                    <a:off x="0" y="0"/>
                    <a:ext cx="3969" cy="2041"/>
                    <a:chOff x="0" y="0"/>
                    <a:chExt cx="3969" cy="2041"/>
                  </a:xfrm>
                </p:grpSpPr>
                <p:sp>
                  <p:nvSpPr>
                    <p:cNvPr id="12314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0" y="0"/>
                      <a:ext cx="3969" cy="2041"/>
                    </a:xfrm>
                    <a:prstGeom prst="line">
                      <a:avLst/>
                    </a:prstGeom>
                    <a:noFill/>
                    <a:ln w="57150" cap="flat" cmpd="sng">
                      <a:solidFill>
                        <a:schemeClr val="tx1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endParaRPr lang="zh-CN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2315" name="Group 27"/>
                    <p:cNvGrpSpPr/>
                    <p:nvPr/>
                  </p:nvGrpSpPr>
                  <p:grpSpPr bwMode="auto">
                    <a:xfrm>
                      <a:off x="1837" y="50"/>
                      <a:ext cx="1543" cy="1645"/>
                      <a:chOff x="0" y="0"/>
                      <a:chExt cx="1543" cy="1645"/>
                    </a:xfrm>
                  </p:grpSpPr>
                  <p:grpSp>
                    <p:nvGrpSpPr>
                      <p:cNvPr id="12316" name="Group 28"/>
                      <p:cNvGrpSpPr/>
                      <p:nvPr/>
                    </p:nvGrpSpPr>
                    <p:grpSpPr bwMode="auto">
                      <a:xfrm>
                        <a:off x="283" y="874"/>
                        <a:ext cx="488" cy="771"/>
                        <a:chOff x="0" y="0"/>
                        <a:chExt cx="488" cy="771"/>
                      </a:xfrm>
                    </p:grpSpPr>
                    <p:sp>
                      <p:nvSpPr>
                        <p:cNvPr id="12317" name="自由曲线 76"/>
                        <p:cNvSpPr/>
                        <p:nvPr/>
                      </p:nvSpPr>
                      <p:spPr bwMode="auto">
                        <a:xfrm>
                          <a:off x="165" y="0"/>
                          <a:ext cx="284" cy="23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3650" y="10800"/>
                            </a:cxn>
                            <a:cxn ang="0">
                              <a:pos x="12625" y="19494"/>
                            </a:cxn>
                            <a:cxn ang="0">
                              <a:pos x="21600" y="21600"/>
                            </a:cxn>
                          </a:cxnLst>
                          <a:rect l="0" t="0" r="r" b="b"/>
                          <a:pathLst>
                            <a:path w="21600" h="21600">
                              <a:moveTo>
                                <a:pt x="0" y="0"/>
                              </a:moveTo>
                              <a:cubicBezTo>
                                <a:pt x="608" y="1830"/>
                                <a:pt x="1521" y="7596"/>
                                <a:pt x="3650" y="10800"/>
                              </a:cubicBezTo>
                              <a:cubicBezTo>
                                <a:pt x="5780" y="14003"/>
                                <a:pt x="9659" y="17664"/>
                                <a:pt x="12625" y="19494"/>
                              </a:cubicBezTo>
                              <a:cubicBezTo>
                                <a:pt x="15591" y="21325"/>
                                <a:pt x="20078" y="21233"/>
                                <a:pt x="21600" y="21600"/>
                              </a:cubicBezTo>
                            </a:path>
                          </a:pathLst>
                        </a:custGeom>
                        <a:noFill/>
                        <a:ln w="9525" cmpd="sng">
                          <a:solidFill>
                            <a:schemeClr val="tx1"/>
                          </a:solidFill>
                          <a:rou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2318" name="Text 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189"/>
                          <a:ext cx="488" cy="58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zh-CN" altLang="en-US" sz="18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</a:p>
                      </p:txBody>
                    </p:sp>
                  </p:grpSp>
                  <p:grpSp>
                    <p:nvGrpSpPr>
                      <p:cNvPr id="12319" name="Group 31"/>
                      <p:cNvGrpSpPr/>
                      <p:nvPr/>
                    </p:nvGrpSpPr>
                    <p:grpSpPr bwMode="auto">
                      <a:xfrm>
                        <a:off x="827" y="638"/>
                        <a:ext cx="716" cy="653"/>
                        <a:chOff x="0" y="0"/>
                        <a:chExt cx="716" cy="653"/>
                      </a:xfrm>
                    </p:grpSpPr>
                    <p:sp>
                      <p:nvSpPr>
                        <p:cNvPr id="12320" name="自由曲线 79"/>
                        <p:cNvSpPr/>
                        <p:nvPr/>
                      </p:nvSpPr>
                      <p:spPr bwMode="auto">
                        <a:xfrm>
                          <a:off x="0" y="0"/>
                          <a:ext cx="149" cy="307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0147" y="0"/>
                            </a:cxn>
                            <a:cxn ang="0">
                              <a:pos x="20440" y="8302"/>
                            </a:cxn>
                            <a:cxn ang="0">
                              <a:pos x="17106" y="16604"/>
                            </a:cxn>
                            <a:cxn ang="0">
                              <a:pos x="0" y="21600"/>
                            </a:cxn>
                          </a:cxnLst>
                          <a:rect l="0" t="0" r="r" b="b"/>
                          <a:pathLst>
                            <a:path w="21600" h="21600">
                              <a:moveTo>
                                <a:pt x="10147" y="0"/>
                              </a:moveTo>
                              <a:cubicBezTo>
                                <a:pt x="11887" y="1407"/>
                                <a:pt x="19280" y="5558"/>
                                <a:pt x="20440" y="8302"/>
                              </a:cubicBezTo>
                              <a:cubicBezTo>
                                <a:pt x="21600" y="11046"/>
                                <a:pt x="20440" y="14423"/>
                                <a:pt x="17106" y="16604"/>
                              </a:cubicBezTo>
                              <a:cubicBezTo>
                                <a:pt x="13771" y="18785"/>
                                <a:pt x="2899" y="20755"/>
                                <a:pt x="0" y="21600"/>
                              </a:cubicBezTo>
                            </a:path>
                          </a:pathLst>
                        </a:custGeom>
                        <a:noFill/>
                        <a:ln w="9525" cmpd="sng">
                          <a:solidFill>
                            <a:schemeClr val="tx1"/>
                          </a:solidFill>
                          <a:rou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2321" name="Text Box 3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1" y="71"/>
                          <a:ext cx="545" cy="58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zh-CN" altLang="en-US" sz="18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</a:p>
                      </p:txBody>
                    </p:sp>
                  </p:grpSp>
                  <p:grpSp>
                    <p:nvGrpSpPr>
                      <p:cNvPr id="12322" name="Group 34"/>
                      <p:cNvGrpSpPr/>
                      <p:nvPr/>
                    </p:nvGrpSpPr>
                    <p:grpSpPr bwMode="auto">
                      <a:xfrm>
                        <a:off x="567" y="0"/>
                        <a:ext cx="488" cy="582"/>
                        <a:chOff x="0" y="0"/>
                        <a:chExt cx="488" cy="582"/>
                      </a:xfrm>
                    </p:grpSpPr>
                    <p:sp>
                      <p:nvSpPr>
                        <p:cNvPr id="12323" name="自由曲线 70"/>
                        <p:cNvSpPr/>
                        <p:nvPr/>
                      </p:nvSpPr>
                      <p:spPr bwMode="auto">
                        <a:xfrm>
                          <a:off x="23" y="449"/>
                          <a:ext cx="237" cy="7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10754" y="7097"/>
                            </a:cxn>
                            <a:cxn ang="0">
                              <a:pos x="21600" y="21600"/>
                            </a:cxn>
                          </a:cxnLst>
                          <a:rect l="0" t="0" r="r" b="b"/>
                          <a:pathLst>
                            <a:path w="21600" h="21600">
                              <a:moveTo>
                                <a:pt x="0" y="0"/>
                              </a:moveTo>
                              <a:cubicBezTo>
                                <a:pt x="1822" y="1234"/>
                                <a:pt x="7200" y="3394"/>
                                <a:pt x="10754" y="7097"/>
                              </a:cubicBezTo>
                              <a:cubicBezTo>
                                <a:pt x="14308" y="10800"/>
                                <a:pt x="19777" y="19131"/>
                                <a:pt x="21600" y="21600"/>
                              </a:cubicBezTo>
                            </a:path>
                          </a:pathLst>
                        </a:custGeom>
                        <a:noFill/>
                        <a:ln w="9525" cmpd="sng">
                          <a:solidFill>
                            <a:schemeClr val="tx1"/>
                          </a:solidFill>
                          <a:rou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2324" name="Text Box 3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488" cy="58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zh-CN" altLang="en-US" sz="18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</a:p>
                      </p:txBody>
                    </p:sp>
                  </p:grpSp>
                  <p:grpSp>
                    <p:nvGrpSpPr>
                      <p:cNvPr id="12325" name="Group 37"/>
                      <p:cNvGrpSpPr/>
                      <p:nvPr/>
                    </p:nvGrpSpPr>
                    <p:grpSpPr bwMode="auto">
                      <a:xfrm>
                        <a:off x="0" y="178"/>
                        <a:ext cx="520" cy="625"/>
                        <a:chOff x="0" y="0"/>
                        <a:chExt cx="520" cy="625"/>
                      </a:xfrm>
                    </p:grpSpPr>
                    <p:sp>
                      <p:nvSpPr>
                        <p:cNvPr id="12326" name="自由曲线 69"/>
                        <p:cNvSpPr/>
                        <p:nvPr/>
                      </p:nvSpPr>
                      <p:spPr bwMode="auto">
                        <a:xfrm>
                          <a:off x="437" y="271"/>
                          <a:ext cx="83" cy="35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1600" y="0"/>
                            </a:cxn>
                            <a:cxn ang="0">
                              <a:pos x="3122" y="7200"/>
                            </a:cxn>
                            <a:cxn ang="0">
                              <a:pos x="3122" y="14400"/>
                            </a:cxn>
                            <a:cxn ang="0">
                              <a:pos x="9108" y="21600"/>
                            </a:cxn>
                          </a:cxnLst>
                          <a:rect l="0" t="0" r="r" b="b"/>
                          <a:pathLst>
                            <a:path w="21600" h="21600">
                              <a:moveTo>
                                <a:pt x="21600" y="0"/>
                              </a:moveTo>
                              <a:cubicBezTo>
                                <a:pt x="18477" y="1220"/>
                                <a:pt x="6245" y="4820"/>
                                <a:pt x="3122" y="7200"/>
                              </a:cubicBezTo>
                              <a:cubicBezTo>
                                <a:pt x="0" y="9579"/>
                                <a:pt x="2081" y="12020"/>
                                <a:pt x="3122" y="14400"/>
                              </a:cubicBezTo>
                              <a:cubicBezTo>
                                <a:pt x="4163" y="16779"/>
                                <a:pt x="8067" y="20379"/>
                                <a:pt x="9108" y="21600"/>
                              </a:cubicBezTo>
                            </a:path>
                          </a:pathLst>
                        </a:custGeom>
                        <a:noFill/>
                        <a:ln w="9525" cap="flat" cmpd="sng">
                          <a:solidFill>
                            <a:schemeClr val="tx1"/>
                          </a:solidFill>
                          <a:rou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2327" name="Text Box 3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228" cy="58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zh-CN" altLang="en-US" sz="18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</a:p>
                      </p:txBody>
                    </p:sp>
                  </p:grpSp>
                </p:grpSp>
              </p:grpSp>
            </p:grpSp>
            <p:grpSp>
              <p:nvGrpSpPr>
                <p:cNvPr id="12328" name="Group 40"/>
                <p:cNvGrpSpPr/>
                <p:nvPr/>
              </p:nvGrpSpPr>
              <p:grpSpPr bwMode="auto">
                <a:xfrm>
                  <a:off x="2428" y="50"/>
                  <a:ext cx="488" cy="582"/>
                  <a:chOff x="0" y="0"/>
                  <a:chExt cx="488" cy="582"/>
                </a:xfrm>
              </p:grpSpPr>
              <p:sp>
                <p:nvSpPr>
                  <p:cNvPr id="12329" name="自由曲线 70"/>
                  <p:cNvSpPr/>
                  <p:nvPr/>
                </p:nvSpPr>
                <p:spPr bwMode="auto">
                  <a:xfrm>
                    <a:off x="23" y="449"/>
                    <a:ext cx="237" cy="7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754" y="7097"/>
                      </a:cxn>
                      <a:cxn ang="0">
                        <a:pos x="21600" y="21600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cubicBezTo>
                          <a:pt x="1822" y="1234"/>
                          <a:pt x="7200" y="3394"/>
                          <a:pt x="10754" y="7097"/>
                        </a:cubicBezTo>
                        <a:cubicBezTo>
                          <a:pt x="14308" y="10800"/>
                          <a:pt x="19777" y="19131"/>
                          <a:pt x="21600" y="2160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330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88" cy="58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zh-CN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</a:p>
                </p:txBody>
              </p:sp>
            </p:grpSp>
          </p:grpSp>
        </p:grpSp>
        <p:sp>
          <p:nvSpPr>
            <p:cNvPr id="12331" name="Text Box 43"/>
            <p:cNvSpPr txBox="1">
              <a:spLocks noChangeArrowheads="1"/>
            </p:cNvSpPr>
            <p:nvPr/>
          </p:nvSpPr>
          <p:spPr bwMode="auto">
            <a:xfrm>
              <a:off x="4523" y="0"/>
              <a:ext cx="580" cy="91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CN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2628900" y="5589588"/>
            <a:ext cx="3683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/>
              <a:t>F</a:t>
            </a:r>
            <a:endParaRPr lang="zh-CN" altLang="en-US" sz="1800"/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504825" y="5878513"/>
            <a:ext cx="22669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/>
              <a:t>三线八角图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635375" y="333375"/>
            <a:ext cx="5045075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b="1" dirty="0"/>
              <a:t>观察、思考：</a:t>
            </a:r>
          </a:p>
          <a:p>
            <a:r>
              <a:rPr lang="zh-CN" altLang="en-US" b="1" dirty="0" smtClean="0">
                <a:sym typeface="仿宋" panose="02010609060101010101" pitchFamily="49" charset="-122"/>
              </a:rPr>
              <a:t>        ∠</a:t>
            </a:r>
            <a:r>
              <a:rPr lang="zh-CN" altLang="en-US" b="1" dirty="0">
                <a:sym typeface="仿宋" panose="02010609060101010101" pitchFamily="49" charset="-122"/>
              </a:rPr>
              <a:t>2与∠6之间有怎样的位置关系呢？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3781425" y="2060575"/>
            <a:ext cx="5472113" cy="17986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b="1" dirty="0">
                <a:sym typeface="仿宋" panose="02010609060101010101" pitchFamily="49" charset="-122"/>
              </a:rPr>
              <a:t>∠2与∠6分别在直线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b="1" dirty="0">
                <a:sym typeface="仿宋" panose="02010609060101010101" pitchFamily="49" charset="-122"/>
              </a:rPr>
              <a:t>、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CD</a:t>
            </a:r>
            <a:r>
              <a:rPr lang="zh-CN" altLang="en-US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之间</a:t>
            </a:r>
            <a:r>
              <a:rPr lang="zh-CN" altLang="en-US" b="1" dirty="0" smtClean="0">
                <a:sym typeface="仿宋" panose="02010609060101010101" pitchFamily="49" charset="-122"/>
              </a:rPr>
              <a:t>，并且</a:t>
            </a:r>
            <a:r>
              <a:rPr lang="zh-CN" altLang="en-US" b="1" dirty="0">
                <a:sym typeface="仿宋" panose="02010609060101010101" pitchFamily="49" charset="-122"/>
              </a:rPr>
              <a:t>都在直线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EF</a:t>
            </a:r>
            <a:r>
              <a:rPr lang="zh-CN" altLang="en-US" b="1" dirty="0">
                <a:sym typeface="仿宋" panose="02010609060101010101" pitchFamily="49" charset="-122"/>
              </a:rPr>
              <a:t>的</a:t>
            </a:r>
            <a:r>
              <a:rPr lang="zh-CN" altLang="en-US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两旁</a:t>
            </a:r>
            <a:r>
              <a:rPr lang="zh-CN" altLang="en-US" b="1" dirty="0" smtClean="0">
                <a:sym typeface="仿宋" panose="02010609060101010101" pitchFamily="49" charset="-122"/>
              </a:rPr>
              <a:t>，具有</a:t>
            </a:r>
            <a:r>
              <a:rPr lang="zh-CN" altLang="en-US" b="1" dirty="0">
                <a:sym typeface="仿宋" panose="02010609060101010101" pitchFamily="49" charset="-122"/>
              </a:rPr>
              <a:t>这种位置关系的一对角叫做</a:t>
            </a:r>
            <a:r>
              <a:rPr lang="zh-CN" altLang="en-US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内错角。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336" name="WordArt 48"/>
          <p:cNvSpPr>
            <a:spLocks noChangeArrowheads="1" noChangeShapeType="1"/>
          </p:cNvSpPr>
          <p:nvPr/>
        </p:nvSpPr>
        <p:spPr bwMode="auto">
          <a:xfrm>
            <a:off x="4211638" y="3860800"/>
            <a:ext cx="3960812" cy="11334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zh-CN" altLang="en-US" sz="3600" dirty="0">
                <a:ln w="9525" cap="flat" cmpd="sng">
                  <a:solidFill>
                    <a:srgbClr val="FF00FF"/>
                  </a:solidFill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图中还有其它内错角吗？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5148263" y="5302250"/>
            <a:ext cx="192552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∠3与∠5</a:t>
            </a:r>
          </a:p>
        </p:txBody>
      </p:sp>
      <p:sp>
        <p:nvSpPr>
          <p:cNvPr id="12338" name="WordArt 50"/>
          <p:cNvSpPr>
            <a:spLocks noChangeArrowheads="1" noChangeShapeType="1"/>
          </p:cNvSpPr>
          <p:nvPr/>
        </p:nvSpPr>
        <p:spPr bwMode="auto">
          <a:xfrm>
            <a:off x="180975" y="188913"/>
            <a:ext cx="15843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ap="flat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5" grpId="0" bldLvl="0" autoUpdateAnimBg="0"/>
      <p:bldP spid="12336" grpId="0" animBg="1"/>
      <p:bldP spid="1233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>
            <a:off x="593725" y="1468438"/>
            <a:ext cx="2879725" cy="4248150"/>
            <a:chOff x="0" y="0"/>
            <a:chExt cx="4536" cy="6690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2267"/>
              <a:ext cx="4535" cy="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1023" y="0"/>
              <a:ext cx="3287" cy="6690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7" name="自由曲线 45"/>
            <p:cNvSpPr/>
            <p:nvPr/>
          </p:nvSpPr>
          <p:spPr bwMode="auto">
            <a:xfrm>
              <a:off x="2070" y="2015"/>
              <a:ext cx="355" cy="150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200" y="1152"/>
                </a:cxn>
                <a:cxn ang="0">
                  <a:pos x="14400" y="8064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1152"/>
                  </a:moveTo>
                  <a:cubicBezTo>
                    <a:pt x="1220" y="1152"/>
                    <a:pt x="4820" y="0"/>
                    <a:pt x="7200" y="1152"/>
                  </a:cubicBezTo>
                  <a:cubicBezTo>
                    <a:pt x="9579" y="2304"/>
                    <a:pt x="12020" y="4608"/>
                    <a:pt x="14400" y="8064"/>
                  </a:cubicBezTo>
                  <a:cubicBezTo>
                    <a:pt x="16779" y="11520"/>
                    <a:pt x="20379" y="19296"/>
                    <a:pt x="2160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8" name="自由曲线 46"/>
            <p:cNvSpPr/>
            <p:nvPr/>
          </p:nvSpPr>
          <p:spPr bwMode="auto">
            <a:xfrm>
              <a:off x="1715" y="1975"/>
              <a:ext cx="213" cy="307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433" y="13297"/>
                </a:cxn>
                <a:cxn ang="0">
                  <a:pos x="9633" y="499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405" y="20192"/>
                    <a:pt x="811" y="16041"/>
                    <a:pt x="2433" y="13297"/>
                  </a:cubicBezTo>
                  <a:cubicBezTo>
                    <a:pt x="4056" y="10553"/>
                    <a:pt x="6490" y="7176"/>
                    <a:pt x="9633" y="4995"/>
                  </a:cubicBezTo>
                  <a:cubicBezTo>
                    <a:pt x="12777" y="2814"/>
                    <a:pt x="19571" y="844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9" name="自由曲线 58"/>
            <p:cNvSpPr/>
            <p:nvPr/>
          </p:nvSpPr>
          <p:spPr bwMode="auto">
            <a:xfrm>
              <a:off x="2353" y="2330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0" name="自由曲线 59"/>
            <p:cNvSpPr/>
            <p:nvPr/>
          </p:nvSpPr>
          <p:spPr bwMode="auto">
            <a:xfrm>
              <a:off x="1785" y="2330"/>
              <a:ext cx="473" cy="2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0" y="7174"/>
                </a:cxn>
                <a:cxn ang="0">
                  <a:pos x="10800" y="12593"/>
                </a:cxn>
                <a:cxn ang="0">
                  <a:pos x="16200" y="1618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15" y="1221"/>
                    <a:pt x="3615" y="5113"/>
                    <a:pt x="5400" y="7174"/>
                  </a:cubicBezTo>
                  <a:cubicBezTo>
                    <a:pt x="7184" y="9235"/>
                    <a:pt x="9015" y="11067"/>
                    <a:pt x="10800" y="12593"/>
                  </a:cubicBezTo>
                  <a:cubicBezTo>
                    <a:pt x="12584" y="14120"/>
                    <a:pt x="14415" y="14654"/>
                    <a:pt x="16200" y="16180"/>
                  </a:cubicBezTo>
                  <a:cubicBezTo>
                    <a:pt x="17984" y="17707"/>
                    <a:pt x="20684" y="20684"/>
                    <a:pt x="2160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265" y="1622"/>
              <a:ext cx="490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598" y="2447"/>
              <a:ext cx="487" cy="57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575" y="2380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2283" y="1645"/>
              <a:ext cx="487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4</a:t>
              </a:r>
            </a:p>
          </p:txBody>
        </p:sp>
        <p:grpSp>
          <p:nvGrpSpPr>
            <p:cNvPr id="13325" name="Group 13"/>
            <p:cNvGrpSpPr/>
            <p:nvPr/>
          </p:nvGrpSpPr>
          <p:grpSpPr bwMode="auto">
            <a:xfrm>
              <a:off x="2494" y="3854"/>
              <a:ext cx="519" cy="625"/>
              <a:chOff x="0" y="0"/>
              <a:chExt cx="519" cy="625"/>
            </a:xfrm>
          </p:grpSpPr>
          <p:sp>
            <p:nvSpPr>
              <p:cNvPr id="13326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7" name="Text Box 1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V="1">
              <a:off x="566" y="3742"/>
              <a:ext cx="3970" cy="2039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329" name="Group 17"/>
            <p:cNvGrpSpPr/>
            <p:nvPr/>
          </p:nvGrpSpPr>
          <p:grpSpPr bwMode="auto">
            <a:xfrm>
              <a:off x="2518" y="3676"/>
              <a:ext cx="1541" cy="1638"/>
              <a:chOff x="0" y="0"/>
              <a:chExt cx="1541" cy="1638"/>
            </a:xfrm>
          </p:grpSpPr>
          <p:grpSp>
            <p:nvGrpSpPr>
              <p:cNvPr id="13330" name="Group 18"/>
              <p:cNvGrpSpPr/>
              <p:nvPr/>
            </p:nvGrpSpPr>
            <p:grpSpPr bwMode="auto">
              <a:xfrm>
                <a:off x="283" y="874"/>
                <a:ext cx="488" cy="765"/>
                <a:chOff x="0" y="0"/>
                <a:chExt cx="488" cy="765"/>
              </a:xfrm>
            </p:grpSpPr>
            <p:sp>
              <p:nvSpPr>
                <p:cNvPr id="13331" name="自由曲线 76"/>
                <p:cNvSpPr/>
                <p:nvPr/>
              </p:nvSpPr>
              <p:spPr bwMode="auto">
                <a:xfrm>
                  <a:off x="165" y="0"/>
                  <a:ext cx="284" cy="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50" y="10800"/>
                    </a:cxn>
                    <a:cxn ang="0">
                      <a:pos x="12625" y="19494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608" y="1830"/>
                        <a:pt x="1521" y="7596"/>
                        <a:pt x="3650" y="10800"/>
                      </a:cubicBezTo>
                      <a:cubicBezTo>
                        <a:pt x="5780" y="14003"/>
                        <a:pt x="9659" y="17664"/>
                        <a:pt x="12625" y="19494"/>
                      </a:cubicBezTo>
                      <a:cubicBezTo>
                        <a:pt x="15591" y="21325"/>
                        <a:pt x="20078" y="21233"/>
                        <a:pt x="2160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0" y="189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7</a:t>
                  </a:r>
                </a:p>
              </p:txBody>
            </p:sp>
          </p:grpSp>
          <p:grpSp>
            <p:nvGrpSpPr>
              <p:cNvPr id="13333" name="Group 21"/>
              <p:cNvGrpSpPr/>
              <p:nvPr/>
            </p:nvGrpSpPr>
            <p:grpSpPr bwMode="auto">
              <a:xfrm>
                <a:off x="827" y="638"/>
                <a:ext cx="715" cy="647"/>
                <a:chOff x="0" y="0"/>
                <a:chExt cx="715" cy="647"/>
              </a:xfrm>
            </p:grpSpPr>
            <p:sp>
              <p:nvSpPr>
                <p:cNvPr id="13334" name="自由曲线 79"/>
                <p:cNvSpPr/>
                <p:nvPr/>
              </p:nvSpPr>
              <p:spPr bwMode="auto">
                <a:xfrm>
                  <a:off x="0" y="0"/>
                  <a:ext cx="149" cy="307"/>
                </a:xfrm>
                <a:custGeom>
                  <a:avLst/>
                  <a:gdLst/>
                  <a:ahLst/>
                  <a:cxnLst>
                    <a:cxn ang="0">
                      <a:pos x="10147" y="0"/>
                    </a:cxn>
                    <a:cxn ang="0">
                      <a:pos x="20440" y="8302"/>
                    </a:cxn>
                    <a:cxn ang="0">
                      <a:pos x="17106" y="16604"/>
                    </a:cxn>
                    <a:cxn ang="0">
                      <a:pos x="0" y="21600"/>
                    </a:cxn>
                  </a:cxnLst>
                  <a:rect l="0" t="0" r="r" b="b"/>
                  <a:pathLst>
                    <a:path w="21600" h="21600">
                      <a:moveTo>
                        <a:pt x="10147" y="0"/>
                      </a:moveTo>
                      <a:cubicBezTo>
                        <a:pt x="11887" y="1407"/>
                        <a:pt x="19280" y="5558"/>
                        <a:pt x="20440" y="8302"/>
                      </a:cubicBezTo>
                      <a:cubicBezTo>
                        <a:pt x="21600" y="11046"/>
                        <a:pt x="20440" y="14423"/>
                        <a:pt x="17106" y="16604"/>
                      </a:cubicBezTo>
                      <a:cubicBezTo>
                        <a:pt x="13771" y="18785"/>
                        <a:pt x="2899" y="20755"/>
                        <a:pt x="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71" y="71"/>
                  <a:ext cx="545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8</a:t>
                  </a:r>
                </a:p>
              </p:txBody>
            </p:sp>
          </p:grpSp>
          <p:grpSp>
            <p:nvGrpSpPr>
              <p:cNvPr id="13336" name="Group 24"/>
              <p:cNvGrpSpPr/>
              <p:nvPr/>
            </p:nvGrpSpPr>
            <p:grpSpPr bwMode="auto">
              <a:xfrm>
                <a:off x="567" y="0"/>
                <a:ext cx="488" cy="576"/>
                <a:chOff x="0" y="0"/>
                <a:chExt cx="488" cy="576"/>
              </a:xfrm>
            </p:grpSpPr>
            <p:sp>
              <p:nvSpPr>
                <p:cNvPr id="13337" name="自由曲线 70"/>
                <p:cNvSpPr/>
                <p:nvPr/>
              </p:nvSpPr>
              <p:spPr bwMode="auto">
                <a:xfrm>
                  <a:off x="23" y="449"/>
                  <a:ext cx="237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54" y="7097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822" y="1234"/>
                        <a:pt x="7200" y="3394"/>
                        <a:pt x="10754" y="7097"/>
                      </a:cubicBezTo>
                      <a:cubicBezTo>
                        <a:pt x="14308" y="10800"/>
                        <a:pt x="19777" y="19131"/>
                        <a:pt x="2160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6</a:t>
                  </a:r>
                </a:p>
              </p:txBody>
            </p:sp>
          </p:grpSp>
          <p:grpSp>
            <p:nvGrpSpPr>
              <p:cNvPr id="13339" name="Group 27"/>
              <p:cNvGrpSpPr/>
              <p:nvPr/>
            </p:nvGrpSpPr>
            <p:grpSpPr bwMode="auto">
              <a:xfrm>
                <a:off x="0" y="178"/>
                <a:ext cx="519" cy="625"/>
                <a:chOff x="0" y="0"/>
                <a:chExt cx="519" cy="625"/>
              </a:xfrm>
            </p:grpSpPr>
            <p:sp>
              <p:nvSpPr>
                <p:cNvPr id="13340" name="自由曲线 69"/>
                <p:cNvSpPr/>
                <p:nvPr/>
              </p:nvSpPr>
              <p:spPr bwMode="auto">
                <a:xfrm>
                  <a:off x="437" y="271"/>
                  <a:ext cx="83" cy="354"/>
                </a:xfrm>
                <a:custGeom>
                  <a:avLst/>
                  <a:gdLst/>
                  <a:ahLst/>
                  <a:cxnLst>
                    <a:cxn ang="0">
                      <a:pos x="21600" y="0"/>
                    </a:cxn>
                    <a:cxn ang="0">
                      <a:pos x="3122" y="7200"/>
                    </a:cxn>
                    <a:cxn ang="0">
                      <a:pos x="3122" y="14400"/>
                    </a:cxn>
                    <a:cxn ang="0">
                      <a:pos x="9108" y="21600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8477" y="1220"/>
                        <a:pt x="6245" y="4820"/>
                        <a:pt x="3122" y="7200"/>
                      </a:cubicBezTo>
                      <a:cubicBezTo>
                        <a:pt x="0" y="9579"/>
                        <a:pt x="2081" y="12020"/>
                        <a:pt x="3122" y="14400"/>
                      </a:cubicBezTo>
                      <a:cubicBezTo>
                        <a:pt x="4163" y="16779"/>
                        <a:pt x="8067" y="20379"/>
                        <a:pt x="9108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5</a:t>
                  </a:r>
                </a:p>
              </p:txBody>
            </p:sp>
          </p:grpSp>
        </p:grpSp>
        <p:grpSp>
          <p:nvGrpSpPr>
            <p:cNvPr id="13342" name="Group 30"/>
            <p:cNvGrpSpPr/>
            <p:nvPr/>
          </p:nvGrpSpPr>
          <p:grpSpPr bwMode="auto">
            <a:xfrm>
              <a:off x="3109" y="3676"/>
              <a:ext cx="488" cy="576"/>
              <a:chOff x="0" y="0"/>
              <a:chExt cx="488" cy="576"/>
            </a:xfrm>
          </p:grpSpPr>
          <p:sp>
            <p:nvSpPr>
              <p:cNvPr id="13343" name="自由曲线 70"/>
              <p:cNvSpPr/>
              <p:nvPr/>
            </p:nvSpPr>
            <p:spPr bwMode="auto">
              <a:xfrm>
                <a:off x="23" y="449"/>
                <a:ext cx="237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754" y="7097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822" y="1234"/>
                      <a:pt x="7200" y="3394"/>
                      <a:pt x="10754" y="7097"/>
                    </a:cubicBezTo>
                    <a:cubicBezTo>
                      <a:pt x="14308" y="10800"/>
                      <a:pt x="19777" y="19131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4" name="Text Box 3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8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</p:grpSp>
      <p:grpSp>
        <p:nvGrpSpPr>
          <p:cNvPr id="13345" name="Group 33"/>
          <p:cNvGrpSpPr/>
          <p:nvPr/>
        </p:nvGrpSpPr>
        <p:grpSpPr bwMode="auto">
          <a:xfrm>
            <a:off x="625475" y="2905125"/>
            <a:ext cx="2794000" cy="1373188"/>
            <a:chOff x="0" y="0"/>
            <a:chExt cx="4399" cy="2163"/>
          </a:xfrm>
        </p:grpSpPr>
        <p:grpSp>
          <p:nvGrpSpPr>
            <p:cNvPr id="13346" name="Group 34"/>
            <p:cNvGrpSpPr/>
            <p:nvPr/>
          </p:nvGrpSpPr>
          <p:grpSpPr bwMode="auto">
            <a:xfrm>
              <a:off x="0" y="0"/>
              <a:ext cx="2187" cy="757"/>
              <a:chOff x="0" y="0"/>
              <a:chExt cx="2187" cy="757"/>
            </a:xfrm>
          </p:grpSpPr>
          <p:sp>
            <p:nvSpPr>
              <p:cNvPr id="13347" name="Line 35"/>
              <p:cNvSpPr>
                <a:spLocks noChangeAspect="1" noChangeShapeType="1"/>
              </p:cNvSpPr>
              <p:nvPr/>
            </p:nvSpPr>
            <p:spPr bwMode="auto">
              <a:xfrm>
                <a:off x="0" y="0"/>
                <a:ext cx="2040" cy="1"/>
              </a:xfrm>
              <a:prstGeom prst="line">
                <a:avLst/>
              </a:prstGeom>
              <a:noFill/>
              <a:ln w="57150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3348" name="Group 36"/>
              <p:cNvGrpSpPr/>
              <p:nvPr/>
            </p:nvGrpSpPr>
            <p:grpSpPr bwMode="auto">
              <a:xfrm>
                <a:off x="1529" y="63"/>
                <a:ext cx="659" cy="695"/>
                <a:chOff x="0" y="0"/>
                <a:chExt cx="659" cy="695"/>
              </a:xfrm>
            </p:grpSpPr>
            <p:sp>
              <p:nvSpPr>
                <p:cNvPr id="13349" name="自由曲线 59"/>
                <p:cNvSpPr/>
                <p:nvPr/>
              </p:nvSpPr>
              <p:spPr bwMode="auto">
                <a:xfrm>
                  <a:off x="187" y="0"/>
                  <a:ext cx="473" cy="28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00" y="7174"/>
                    </a:cxn>
                    <a:cxn ang="0">
                      <a:pos x="10800" y="12593"/>
                    </a:cxn>
                    <a:cxn ang="0">
                      <a:pos x="16200" y="16180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915" y="1221"/>
                        <a:pt x="3615" y="5113"/>
                        <a:pt x="5400" y="7174"/>
                      </a:cubicBezTo>
                      <a:cubicBezTo>
                        <a:pt x="7184" y="9235"/>
                        <a:pt x="9015" y="11067"/>
                        <a:pt x="10800" y="12593"/>
                      </a:cubicBezTo>
                      <a:cubicBezTo>
                        <a:pt x="12584" y="14120"/>
                        <a:pt x="14415" y="14654"/>
                        <a:pt x="16200" y="16180"/>
                      </a:cubicBezTo>
                      <a:cubicBezTo>
                        <a:pt x="17984" y="17707"/>
                        <a:pt x="20684" y="20684"/>
                        <a:pt x="21600" y="2160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0" y="117"/>
                  <a:ext cx="487" cy="5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</p:grpSp>
        </p:grpSp>
        <p:grpSp>
          <p:nvGrpSpPr>
            <p:cNvPr id="13351" name="Group 39"/>
            <p:cNvGrpSpPr/>
            <p:nvPr/>
          </p:nvGrpSpPr>
          <p:grpSpPr bwMode="auto">
            <a:xfrm>
              <a:off x="3041" y="1429"/>
              <a:ext cx="1359" cy="734"/>
              <a:chOff x="0" y="0"/>
              <a:chExt cx="1359" cy="734"/>
            </a:xfrm>
          </p:grpSpPr>
          <p:sp>
            <p:nvSpPr>
              <p:cNvPr id="13352" name="Line 40"/>
              <p:cNvSpPr>
                <a:spLocks noChangeAspect="1" noChangeShapeType="1"/>
              </p:cNvSpPr>
              <p:nvPr/>
            </p:nvSpPr>
            <p:spPr bwMode="auto">
              <a:xfrm flipV="1">
                <a:off x="113" y="96"/>
                <a:ext cx="1247" cy="639"/>
              </a:xfrm>
              <a:prstGeom prst="line">
                <a:avLst/>
              </a:prstGeom>
              <a:noFill/>
              <a:ln w="57150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3353" name="Group 41"/>
              <p:cNvGrpSpPr/>
              <p:nvPr/>
            </p:nvGrpSpPr>
            <p:grpSpPr bwMode="auto">
              <a:xfrm>
                <a:off x="0" y="0"/>
                <a:ext cx="488" cy="576"/>
                <a:chOff x="0" y="0"/>
                <a:chExt cx="488" cy="576"/>
              </a:xfrm>
            </p:grpSpPr>
            <p:sp>
              <p:nvSpPr>
                <p:cNvPr id="13354" name="自由曲线 70"/>
                <p:cNvSpPr/>
                <p:nvPr/>
              </p:nvSpPr>
              <p:spPr bwMode="auto">
                <a:xfrm>
                  <a:off x="23" y="449"/>
                  <a:ext cx="237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54" y="7097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822" y="1234"/>
                        <a:pt x="7200" y="3394"/>
                        <a:pt x="10754" y="7097"/>
                      </a:cubicBezTo>
                      <a:cubicBezTo>
                        <a:pt x="14308" y="10800"/>
                        <a:pt x="19777" y="19131"/>
                        <a:pt x="2160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6</a:t>
                  </a:r>
                </a:p>
              </p:txBody>
            </p:sp>
          </p:grpSp>
        </p:grpSp>
        <p:cxnSp>
          <p:nvCxnSpPr>
            <p:cNvPr id="13356" name="AutoShape 44"/>
            <p:cNvCxnSpPr>
              <a:cxnSpLocks noChangeShapeType="1"/>
              <a:stCxn id="13347" idx="1"/>
              <a:endCxn id="13352" idx="0"/>
            </p:cNvCxnSpPr>
            <p:nvPr/>
          </p:nvCxnSpPr>
          <p:spPr bwMode="auto">
            <a:xfrm>
              <a:off x="2040" y="1"/>
              <a:ext cx="1114" cy="2162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round/>
            </a:ln>
            <a:effectLst/>
          </p:spPr>
        </p:cxnSp>
      </p:grpSp>
      <p:grpSp>
        <p:nvGrpSpPr>
          <p:cNvPr id="13357" name="Group 45"/>
          <p:cNvGrpSpPr/>
          <p:nvPr/>
        </p:nvGrpSpPr>
        <p:grpSpPr bwMode="auto">
          <a:xfrm>
            <a:off x="1360488" y="2909888"/>
            <a:ext cx="1851025" cy="2014537"/>
            <a:chOff x="0" y="0"/>
            <a:chExt cx="2914" cy="3173"/>
          </a:xfrm>
        </p:grpSpPr>
        <p:sp>
          <p:nvSpPr>
            <p:cNvPr id="13358" name="Line 46"/>
            <p:cNvSpPr>
              <a:spLocks noChangeAspect="1" noChangeShapeType="1"/>
            </p:cNvSpPr>
            <p:nvPr/>
          </p:nvSpPr>
          <p:spPr bwMode="auto">
            <a:xfrm>
              <a:off x="930" y="0"/>
              <a:ext cx="1984" cy="1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9" name="自由曲线 58"/>
            <p:cNvSpPr/>
            <p:nvPr/>
          </p:nvSpPr>
          <p:spPr bwMode="auto">
            <a:xfrm>
              <a:off x="1138" y="63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0" name="Text Box 48"/>
            <p:cNvSpPr txBox="1">
              <a:spLocks noChangeArrowheads="1"/>
            </p:cNvSpPr>
            <p:nvPr/>
          </p:nvSpPr>
          <p:spPr bwMode="auto">
            <a:xfrm>
              <a:off x="1360" y="113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3</a:t>
              </a:r>
            </a:p>
          </p:txBody>
        </p:sp>
        <p:grpSp>
          <p:nvGrpSpPr>
            <p:cNvPr id="13361" name="Group 49"/>
            <p:cNvGrpSpPr/>
            <p:nvPr/>
          </p:nvGrpSpPr>
          <p:grpSpPr bwMode="auto">
            <a:xfrm>
              <a:off x="1279" y="1587"/>
              <a:ext cx="519" cy="625"/>
              <a:chOff x="0" y="0"/>
              <a:chExt cx="519" cy="625"/>
            </a:xfrm>
          </p:grpSpPr>
          <p:sp>
            <p:nvSpPr>
              <p:cNvPr id="13362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3" name="Text Box 5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3364" name="Line 52"/>
            <p:cNvSpPr>
              <a:spLocks noChangeAspect="1" noChangeShapeType="1"/>
            </p:cNvSpPr>
            <p:nvPr/>
          </p:nvSpPr>
          <p:spPr bwMode="auto">
            <a:xfrm flipV="1">
              <a:off x="0" y="2155"/>
              <a:ext cx="1984" cy="1019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3365" name="AutoShape 53"/>
            <p:cNvCxnSpPr>
              <a:cxnSpLocks noChangeShapeType="1"/>
              <a:stCxn id="13358" idx="0"/>
              <a:endCxn id="13364" idx="1"/>
            </p:cNvCxnSpPr>
            <p:nvPr/>
          </p:nvCxnSpPr>
          <p:spPr bwMode="auto">
            <a:xfrm>
              <a:off x="930" y="0"/>
              <a:ext cx="1054" cy="2154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round/>
            </a:ln>
            <a:effectLst/>
          </p:spPr>
        </p:cxnSp>
      </p:grpSp>
      <p:sp>
        <p:nvSpPr>
          <p:cNvPr id="13366" name="WordArt 54"/>
          <p:cNvSpPr>
            <a:spLocks noChangeArrowheads="1" noChangeShapeType="1"/>
          </p:cNvSpPr>
          <p:nvPr/>
        </p:nvSpPr>
        <p:spPr bwMode="auto">
          <a:xfrm>
            <a:off x="180975" y="188913"/>
            <a:ext cx="15843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ap="flat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283542 -0.220463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62222 0.105000 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66725" y="2781300"/>
            <a:ext cx="2879725" cy="0"/>
          </a:xfrm>
          <a:prstGeom prst="line">
            <a:avLst/>
          </a:prstGeom>
          <a:noFill/>
          <a:ln w="57150" cap="flat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0013" y="2349500"/>
            <a:ext cx="3683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116013" y="1341438"/>
            <a:ext cx="2087562" cy="4248150"/>
          </a:xfrm>
          <a:prstGeom prst="line">
            <a:avLst/>
          </a:prstGeom>
          <a:noFill/>
          <a:ln w="57150" cap="flat" cmpd="sng">
            <a:solidFill>
              <a:srgbClr val="333399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65150" y="825500"/>
            <a:ext cx="76676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81175" y="1773238"/>
            <a:ext cx="4159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4343" name="自由曲线 45"/>
          <p:cNvSpPr/>
          <p:nvPr/>
        </p:nvSpPr>
        <p:spPr bwMode="auto">
          <a:xfrm>
            <a:off x="1781175" y="2620963"/>
            <a:ext cx="225425" cy="9525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7200" y="1152"/>
              </a:cxn>
              <a:cxn ang="0">
                <a:pos x="14400" y="8064"/>
              </a:cxn>
              <a:cxn ang="0">
                <a:pos x="21600" y="21600"/>
              </a:cxn>
            </a:cxnLst>
            <a:rect l="0" t="0" r="r" b="b"/>
            <a:pathLst>
              <a:path w="21600" h="21600">
                <a:moveTo>
                  <a:pt x="0" y="1152"/>
                </a:moveTo>
                <a:cubicBezTo>
                  <a:pt x="1220" y="1152"/>
                  <a:pt x="4820" y="0"/>
                  <a:pt x="7200" y="1152"/>
                </a:cubicBezTo>
                <a:cubicBezTo>
                  <a:pt x="9579" y="2304"/>
                  <a:pt x="12020" y="4608"/>
                  <a:pt x="14400" y="8064"/>
                </a:cubicBezTo>
                <a:cubicBezTo>
                  <a:pt x="16779" y="11520"/>
                  <a:pt x="20379" y="19296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44" name="自由曲线 46"/>
          <p:cNvSpPr/>
          <p:nvPr/>
        </p:nvSpPr>
        <p:spPr bwMode="auto">
          <a:xfrm>
            <a:off x="1555750" y="2595563"/>
            <a:ext cx="134938" cy="195262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433" y="13297"/>
              </a:cxn>
              <a:cxn ang="0">
                <a:pos x="9633" y="4995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405" y="20192"/>
                  <a:pt x="811" y="16041"/>
                  <a:pt x="2433" y="13297"/>
                </a:cubicBezTo>
                <a:cubicBezTo>
                  <a:pt x="4056" y="10553"/>
                  <a:pt x="6490" y="7176"/>
                  <a:pt x="9633" y="4995"/>
                </a:cubicBezTo>
                <a:cubicBezTo>
                  <a:pt x="12777" y="2814"/>
                  <a:pt x="19571" y="844"/>
                  <a:pt x="21600" y="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45" name="自由曲线 58"/>
          <p:cNvSpPr/>
          <p:nvPr/>
        </p:nvSpPr>
        <p:spPr bwMode="auto">
          <a:xfrm>
            <a:off x="1960563" y="2820988"/>
            <a:ext cx="107950" cy="134937"/>
          </a:xfrm>
          <a:custGeom>
            <a:avLst/>
            <a:gdLst/>
            <a:ahLst/>
            <a:cxnLst>
              <a:cxn ang="0">
                <a:pos x="21088" y="0"/>
              </a:cxn>
              <a:cxn ang="0">
                <a:pos x="18149" y="12022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088" y="0"/>
                </a:moveTo>
                <a:cubicBezTo>
                  <a:pt x="20577" y="2037"/>
                  <a:pt x="21600" y="8456"/>
                  <a:pt x="18149" y="12022"/>
                </a:cubicBezTo>
                <a:cubicBezTo>
                  <a:pt x="14698" y="15588"/>
                  <a:pt x="3067" y="19969"/>
                  <a:pt x="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46" name="自由曲线 59"/>
          <p:cNvSpPr/>
          <p:nvPr/>
        </p:nvSpPr>
        <p:spPr bwMode="auto">
          <a:xfrm>
            <a:off x="1600200" y="2820988"/>
            <a:ext cx="300038" cy="179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00" y="7174"/>
              </a:cxn>
              <a:cxn ang="0">
                <a:pos x="10800" y="12593"/>
              </a:cxn>
              <a:cxn ang="0">
                <a:pos x="16200" y="16180"/>
              </a:cxn>
              <a:cxn ang="0">
                <a:pos x="21600" y="21600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915" y="1221"/>
                  <a:pt x="3615" y="5113"/>
                  <a:pt x="5400" y="7174"/>
                </a:cubicBezTo>
                <a:cubicBezTo>
                  <a:pt x="7184" y="9235"/>
                  <a:pt x="9015" y="11067"/>
                  <a:pt x="10800" y="12593"/>
                </a:cubicBezTo>
                <a:cubicBezTo>
                  <a:pt x="12584" y="14120"/>
                  <a:pt x="14415" y="14654"/>
                  <a:pt x="16200" y="16180"/>
                </a:cubicBezTo>
                <a:cubicBezTo>
                  <a:pt x="17984" y="17707"/>
                  <a:pt x="20684" y="20684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270000" y="2371725"/>
            <a:ext cx="31115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481138" y="2895600"/>
            <a:ext cx="309562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101850" y="2852738"/>
            <a:ext cx="309563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916113" y="2386013"/>
            <a:ext cx="309562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348038" y="2205038"/>
            <a:ext cx="3683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352" name="Group 16"/>
          <p:cNvGrpSpPr/>
          <p:nvPr/>
        </p:nvGrpSpPr>
        <p:grpSpPr bwMode="auto">
          <a:xfrm>
            <a:off x="466725" y="3068638"/>
            <a:ext cx="3240088" cy="2169478"/>
            <a:chOff x="0" y="0"/>
            <a:chExt cx="5103" cy="3416"/>
          </a:xfrm>
        </p:grpSpPr>
        <p:grpSp>
          <p:nvGrpSpPr>
            <p:cNvPr id="14353" name="Group 17"/>
            <p:cNvGrpSpPr/>
            <p:nvPr/>
          </p:nvGrpSpPr>
          <p:grpSpPr bwMode="auto">
            <a:xfrm>
              <a:off x="0" y="907"/>
              <a:ext cx="4651" cy="2509"/>
              <a:chOff x="0" y="0"/>
              <a:chExt cx="4650" cy="2510"/>
            </a:xfrm>
          </p:grpSpPr>
          <p:sp>
            <p:nvSpPr>
              <p:cNvPr id="14354" name="Text Box 18"/>
              <p:cNvSpPr txBox="1">
                <a:spLocks noChangeArrowheads="1"/>
              </p:cNvSpPr>
              <p:nvPr/>
            </p:nvSpPr>
            <p:spPr bwMode="auto">
              <a:xfrm>
                <a:off x="0" y="1589"/>
                <a:ext cx="1070" cy="9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4355" name="Text Box 19"/>
              <p:cNvSpPr txBox="1">
                <a:spLocks noChangeArrowheads="1"/>
              </p:cNvSpPr>
              <p:nvPr/>
            </p:nvSpPr>
            <p:spPr bwMode="auto">
              <a:xfrm>
                <a:off x="3959" y="829"/>
                <a:ext cx="691" cy="9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grpSp>
            <p:nvGrpSpPr>
              <p:cNvPr id="14356" name="Group 20"/>
              <p:cNvGrpSpPr/>
              <p:nvPr/>
            </p:nvGrpSpPr>
            <p:grpSpPr bwMode="auto">
              <a:xfrm>
                <a:off x="681" y="0"/>
                <a:ext cx="3968" cy="2040"/>
                <a:chOff x="0" y="0"/>
                <a:chExt cx="3968" cy="2040"/>
              </a:xfrm>
            </p:grpSpPr>
            <p:grpSp>
              <p:nvGrpSpPr>
                <p:cNvPr id="14357" name="Group 21"/>
                <p:cNvGrpSpPr/>
                <p:nvPr/>
              </p:nvGrpSpPr>
              <p:grpSpPr bwMode="auto">
                <a:xfrm>
                  <a:off x="0" y="0"/>
                  <a:ext cx="3968" cy="2040"/>
                  <a:chOff x="0" y="0"/>
                  <a:chExt cx="3968" cy="2040"/>
                </a:xfrm>
              </p:grpSpPr>
              <p:grpSp>
                <p:nvGrpSpPr>
                  <p:cNvPr id="14358" name="Group 22"/>
                  <p:cNvGrpSpPr/>
                  <p:nvPr/>
                </p:nvGrpSpPr>
                <p:grpSpPr bwMode="auto">
                  <a:xfrm>
                    <a:off x="1813" y="228"/>
                    <a:ext cx="519" cy="625"/>
                    <a:chOff x="0" y="0"/>
                    <a:chExt cx="519" cy="625"/>
                  </a:xfrm>
                </p:grpSpPr>
                <p:sp>
                  <p:nvSpPr>
                    <p:cNvPr id="14359" name="自由曲线 69"/>
                    <p:cNvSpPr/>
                    <p:nvPr/>
                  </p:nvSpPr>
                  <p:spPr bwMode="auto">
                    <a:xfrm>
                      <a:off x="437" y="271"/>
                      <a:ext cx="83" cy="354"/>
                    </a:xfrm>
                    <a:custGeom>
                      <a:avLst/>
                      <a:gdLst/>
                      <a:ahLst/>
                      <a:cxnLst>
                        <a:cxn ang="0">
                          <a:pos x="21600" y="0"/>
                        </a:cxn>
                        <a:cxn ang="0">
                          <a:pos x="3122" y="7200"/>
                        </a:cxn>
                        <a:cxn ang="0">
                          <a:pos x="3122" y="14400"/>
                        </a:cxn>
                        <a:cxn ang="0">
                          <a:pos x="9108" y="21600"/>
                        </a:cxn>
                      </a:cxnLst>
                      <a:rect l="0" t="0" r="r" b="b"/>
                      <a:pathLst>
                        <a:path w="21600" h="21600">
                          <a:moveTo>
                            <a:pt x="21600" y="0"/>
                          </a:moveTo>
                          <a:cubicBezTo>
                            <a:pt x="18477" y="1220"/>
                            <a:pt x="6245" y="4820"/>
                            <a:pt x="3122" y="7200"/>
                          </a:cubicBezTo>
                          <a:cubicBezTo>
                            <a:pt x="0" y="9579"/>
                            <a:pt x="2081" y="12020"/>
                            <a:pt x="3122" y="14400"/>
                          </a:cubicBezTo>
                          <a:cubicBezTo>
                            <a:pt x="4163" y="16779"/>
                            <a:pt x="8067" y="20379"/>
                            <a:pt x="9108" y="21600"/>
                          </a:cubicBezTo>
                        </a:path>
                      </a:pathLst>
                    </a:custGeom>
                    <a:noFill/>
                    <a:ln w="9525" cmpd="sng">
                      <a:solidFill>
                        <a:schemeClr val="tx1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360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28" cy="57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zh-CN" altLang="en-US" sz="18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p:txBody>
                </p:sp>
              </p:grpSp>
              <p:grpSp>
                <p:nvGrpSpPr>
                  <p:cNvPr id="14361" name="Group 25"/>
                  <p:cNvGrpSpPr/>
                  <p:nvPr/>
                </p:nvGrpSpPr>
                <p:grpSpPr bwMode="auto">
                  <a:xfrm>
                    <a:off x="0" y="0"/>
                    <a:ext cx="3968" cy="2040"/>
                    <a:chOff x="0" y="0"/>
                    <a:chExt cx="3968" cy="2040"/>
                  </a:xfrm>
                </p:grpSpPr>
                <p:sp>
                  <p:nvSpPr>
                    <p:cNvPr id="14362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0" y="0"/>
                      <a:ext cx="3969" cy="2041"/>
                    </a:xfrm>
                    <a:prstGeom prst="line">
                      <a:avLst/>
                    </a:prstGeom>
                    <a:noFill/>
                    <a:ln w="57150" cap="flat" cmpd="sng">
                      <a:solidFill>
                        <a:schemeClr val="tx1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4363" name="Group 27"/>
                    <p:cNvGrpSpPr/>
                    <p:nvPr/>
                  </p:nvGrpSpPr>
                  <p:grpSpPr bwMode="auto">
                    <a:xfrm>
                      <a:off x="1837" y="50"/>
                      <a:ext cx="1541" cy="1638"/>
                      <a:chOff x="0" y="0"/>
                      <a:chExt cx="1541" cy="1638"/>
                    </a:xfrm>
                  </p:grpSpPr>
                  <p:grpSp>
                    <p:nvGrpSpPr>
                      <p:cNvPr id="14364" name="Group 28"/>
                      <p:cNvGrpSpPr/>
                      <p:nvPr/>
                    </p:nvGrpSpPr>
                    <p:grpSpPr bwMode="auto">
                      <a:xfrm>
                        <a:off x="283" y="874"/>
                        <a:ext cx="488" cy="765"/>
                        <a:chOff x="0" y="0"/>
                        <a:chExt cx="488" cy="765"/>
                      </a:xfrm>
                    </p:grpSpPr>
                    <p:sp>
                      <p:nvSpPr>
                        <p:cNvPr id="14365" name="自由曲线 76"/>
                        <p:cNvSpPr/>
                        <p:nvPr/>
                      </p:nvSpPr>
                      <p:spPr bwMode="auto">
                        <a:xfrm>
                          <a:off x="165" y="0"/>
                          <a:ext cx="284" cy="23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3650" y="10800"/>
                            </a:cxn>
                            <a:cxn ang="0">
                              <a:pos x="12625" y="19494"/>
                            </a:cxn>
                            <a:cxn ang="0">
                              <a:pos x="21600" y="21600"/>
                            </a:cxn>
                          </a:cxnLst>
                          <a:rect l="0" t="0" r="r" b="b"/>
                          <a:pathLst>
                            <a:path w="21600" h="21600">
                              <a:moveTo>
                                <a:pt x="0" y="0"/>
                              </a:moveTo>
                              <a:cubicBezTo>
                                <a:pt x="608" y="1830"/>
                                <a:pt x="1521" y="7596"/>
                                <a:pt x="3650" y="10800"/>
                              </a:cubicBezTo>
                              <a:cubicBezTo>
                                <a:pt x="5780" y="14003"/>
                                <a:pt x="9659" y="17664"/>
                                <a:pt x="12625" y="19494"/>
                              </a:cubicBezTo>
                              <a:cubicBezTo>
                                <a:pt x="15591" y="21325"/>
                                <a:pt x="20078" y="21233"/>
                                <a:pt x="21600" y="21600"/>
                              </a:cubicBezTo>
                            </a:path>
                          </a:pathLst>
                        </a:custGeom>
                        <a:noFill/>
                        <a:ln w="9525" cmpd="sng">
                          <a:solidFill>
                            <a:schemeClr val="tx1"/>
                          </a:solidFill>
                          <a:rou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366" name="Text 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189"/>
                          <a:ext cx="488" cy="57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zh-CN" altLang="en-US" sz="1800"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p:txBody>
                    </p:sp>
                  </p:grpSp>
                  <p:grpSp>
                    <p:nvGrpSpPr>
                      <p:cNvPr id="14367" name="Group 31"/>
                      <p:cNvGrpSpPr/>
                      <p:nvPr/>
                    </p:nvGrpSpPr>
                    <p:grpSpPr bwMode="auto">
                      <a:xfrm>
                        <a:off x="827" y="638"/>
                        <a:ext cx="715" cy="647"/>
                        <a:chOff x="0" y="0"/>
                        <a:chExt cx="715" cy="647"/>
                      </a:xfrm>
                    </p:grpSpPr>
                    <p:sp>
                      <p:nvSpPr>
                        <p:cNvPr id="14368" name="自由曲线 79"/>
                        <p:cNvSpPr/>
                        <p:nvPr/>
                      </p:nvSpPr>
                      <p:spPr bwMode="auto">
                        <a:xfrm>
                          <a:off x="0" y="0"/>
                          <a:ext cx="149" cy="307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0147" y="0"/>
                            </a:cxn>
                            <a:cxn ang="0">
                              <a:pos x="20440" y="8302"/>
                            </a:cxn>
                            <a:cxn ang="0">
                              <a:pos x="17106" y="16604"/>
                            </a:cxn>
                            <a:cxn ang="0">
                              <a:pos x="0" y="21600"/>
                            </a:cxn>
                          </a:cxnLst>
                          <a:rect l="0" t="0" r="r" b="b"/>
                          <a:pathLst>
                            <a:path w="21600" h="21600">
                              <a:moveTo>
                                <a:pt x="10147" y="0"/>
                              </a:moveTo>
                              <a:cubicBezTo>
                                <a:pt x="11887" y="1407"/>
                                <a:pt x="19280" y="5558"/>
                                <a:pt x="20440" y="8302"/>
                              </a:cubicBezTo>
                              <a:cubicBezTo>
                                <a:pt x="21600" y="11046"/>
                                <a:pt x="20440" y="14423"/>
                                <a:pt x="17106" y="16604"/>
                              </a:cubicBezTo>
                              <a:cubicBezTo>
                                <a:pt x="13771" y="18785"/>
                                <a:pt x="2899" y="20755"/>
                                <a:pt x="0" y="21600"/>
                              </a:cubicBezTo>
                            </a:path>
                          </a:pathLst>
                        </a:custGeom>
                        <a:noFill/>
                        <a:ln w="9525" cmpd="sng">
                          <a:solidFill>
                            <a:schemeClr val="tx1"/>
                          </a:solidFill>
                          <a:rou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369" name="Text Box 3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1" y="71"/>
                          <a:ext cx="545" cy="57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zh-CN" altLang="en-US" sz="180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p:txBody>
                    </p:sp>
                  </p:grpSp>
                  <p:grpSp>
                    <p:nvGrpSpPr>
                      <p:cNvPr id="14370" name="Group 34"/>
                      <p:cNvGrpSpPr/>
                      <p:nvPr/>
                    </p:nvGrpSpPr>
                    <p:grpSpPr bwMode="auto">
                      <a:xfrm>
                        <a:off x="567" y="0"/>
                        <a:ext cx="488" cy="576"/>
                        <a:chOff x="0" y="0"/>
                        <a:chExt cx="488" cy="576"/>
                      </a:xfrm>
                    </p:grpSpPr>
                    <p:sp>
                      <p:nvSpPr>
                        <p:cNvPr id="14371" name="自由曲线 70"/>
                        <p:cNvSpPr/>
                        <p:nvPr/>
                      </p:nvSpPr>
                      <p:spPr bwMode="auto">
                        <a:xfrm>
                          <a:off x="23" y="449"/>
                          <a:ext cx="237" cy="7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10754" y="7097"/>
                            </a:cxn>
                            <a:cxn ang="0">
                              <a:pos x="21600" y="21600"/>
                            </a:cxn>
                          </a:cxnLst>
                          <a:rect l="0" t="0" r="r" b="b"/>
                          <a:pathLst>
                            <a:path w="21600" h="21600">
                              <a:moveTo>
                                <a:pt x="0" y="0"/>
                              </a:moveTo>
                              <a:cubicBezTo>
                                <a:pt x="1822" y="1234"/>
                                <a:pt x="7200" y="3394"/>
                                <a:pt x="10754" y="7097"/>
                              </a:cubicBezTo>
                              <a:cubicBezTo>
                                <a:pt x="14308" y="10800"/>
                                <a:pt x="19777" y="19131"/>
                                <a:pt x="21600" y="21600"/>
                              </a:cubicBezTo>
                            </a:path>
                          </a:pathLst>
                        </a:custGeom>
                        <a:noFill/>
                        <a:ln w="9525" cmpd="sng">
                          <a:solidFill>
                            <a:schemeClr val="tx1"/>
                          </a:solidFill>
                          <a:rou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372" name="Text Box 3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488" cy="57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zh-CN" altLang="en-US" sz="180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p:txBody>
                    </p:sp>
                  </p:grpSp>
                  <p:grpSp>
                    <p:nvGrpSpPr>
                      <p:cNvPr id="14373" name="Group 37"/>
                      <p:cNvGrpSpPr/>
                      <p:nvPr/>
                    </p:nvGrpSpPr>
                    <p:grpSpPr bwMode="auto">
                      <a:xfrm>
                        <a:off x="0" y="178"/>
                        <a:ext cx="519" cy="625"/>
                        <a:chOff x="0" y="0"/>
                        <a:chExt cx="519" cy="625"/>
                      </a:xfrm>
                    </p:grpSpPr>
                    <p:sp>
                      <p:nvSpPr>
                        <p:cNvPr id="14374" name="自由曲线 69"/>
                        <p:cNvSpPr/>
                        <p:nvPr/>
                      </p:nvSpPr>
                      <p:spPr bwMode="auto">
                        <a:xfrm>
                          <a:off x="437" y="271"/>
                          <a:ext cx="83" cy="35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21600" y="0"/>
                            </a:cxn>
                            <a:cxn ang="0">
                              <a:pos x="3122" y="7200"/>
                            </a:cxn>
                            <a:cxn ang="0">
                              <a:pos x="3122" y="14400"/>
                            </a:cxn>
                            <a:cxn ang="0">
                              <a:pos x="9108" y="21600"/>
                            </a:cxn>
                          </a:cxnLst>
                          <a:rect l="0" t="0" r="r" b="b"/>
                          <a:pathLst>
                            <a:path w="21600" h="21600">
                              <a:moveTo>
                                <a:pt x="21600" y="0"/>
                              </a:moveTo>
                              <a:cubicBezTo>
                                <a:pt x="18477" y="1220"/>
                                <a:pt x="6245" y="4820"/>
                                <a:pt x="3122" y="7200"/>
                              </a:cubicBezTo>
                              <a:cubicBezTo>
                                <a:pt x="0" y="9579"/>
                                <a:pt x="2081" y="12020"/>
                                <a:pt x="3122" y="14400"/>
                              </a:cubicBezTo>
                              <a:cubicBezTo>
                                <a:pt x="4163" y="16779"/>
                                <a:pt x="8067" y="20379"/>
                                <a:pt x="9108" y="21600"/>
                              </a:cubicBezTo>
                            </a:path>
                          </a:pathLst>
                        </a:custGeom>
                        <a:noFill/>
                        <a:ln w="9525" cap="flat" cmpd="sng">
                          <a:solidFill>
                            <a:schemeClr val="tx1"/>
                          </a:solidFill>
                          <a:rou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4375" name="Text Box 3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228" cy="57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zh-CN" altLang="en-US" sz="180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p:txBody>
                    </p:sp>
                  </p:grpSp>
                </p:grpSp>
              </p:grpSp>
            </p:grpSp>
            <p:grpSp>
              <p:nvGrpSpPr>
                <p:cNvPr id="14376" name="Group 40"/>
                <p:cNvGrpSpPr/>
                <p:nvPr/>
              </p:nvGrpSpPr>
              <p:grpSpPr bwMode="auto">
                <a:xfrm>
                  <a:off x="2428" y="50"/>
                  <a:ext cx="488" cy="576"/>
                  <a:chOff x="0" y="0"/>
                  <a:chExt cx="488" cy="576"/>
                </a:xfrm>
              </p:grpSpPr>
              <p:sp>
                <p:nvSpPr>
                  <p:cNvPr id="14377" name="自由曲线 70"/>
                  <p:cNvSpPr/>
                  <p:nvPr/>
                </p:nvSpPr>
                <p:spPr bwMode="auto">
                  <a:xfrm>
                    <a:off x="23" y="449"/>
                    <a:ext cx="237" cy="7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754" y="7097"/>
                      </a:cxn>
                      <a:cxn ang="0">
                        <a:pos x="21600" y="21600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cubicBezTo>
                          <a:pt x="1822" y="1234"/>
                          <a:pt x="7200" y="3394"/>
                          <a:pt x="10754" y="7097"/>
                        </a:cubicBezTo>
                        <a:cubicBezTo>
                          <a:pt x="14308" y="10800"/>
                          <a:pt x="19777" y="19131"/>
                          <a:pt x="21600" y="2160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7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88" cy="5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zh-CN" altLang="en-US" sz="1800">
                        <a:solidFill>
                          <a:srgbClr val="FF0000"/>
                        </a:solidFill>
                      </a:rPr>
                      <a:t>6</a:t>
                    </a:r>
                  </a:p>
                </p:txBody>
              </p:sp>
            </p:grpSp>
          </p:grpSp>
        </p:grpSp>
        <p:sp>
          <p:nvSpPr>
            <p:cNvPr id="14379" name="Text Box 43"/>
            <p:cNvSpPr txBox="1">
              <a:spLocks noChangeArrowheads="1"/>
            </p:cNvSpPr>
            <p:nvPr/>
          </p:nvSpPr>
          <p:spPr bwMode="auto">
            <a:xfrm>
              <a:off x="4523" y="0"/>
              <a:ext cx="580" cy="91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2628900" y="5589588"/>
            <a:ext cx="3683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/>
              <a:t>F</a:t>
            </a:r>
            <a:endParaRPr lang="zh-CN" altLang="en-US" sz="1800"/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3635375" y="333375"/>
            <a:ext cx="5151467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b="1" dirty="0"/>
              <a:t>观察、思考：</a:t>
            </a:r>
          </a:p>
          <a:p>
            <a:r>
              <a:rPr lang="zh-CN" altLang="en-US" b="1" dirty="0" smtClean="0">
                <a:sym typeface="仿宋" panose="02010609060101010101" pitchFamily="49" charset="-122"/>
              </a:rPr>
              <a:t>       你</a:t>
            </a:r>
            <a:r>
              <a:rPr lang="zh-CN" altLang="en-US" b="1" dirty="0">
                <a:sym typeface="仿宋" panose="02010609060101010101" pitchFamily="49" charset="-122"/>
              </a:rPr>
              <a:t>能找到位于直线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AB</a:t>
            </a:r>
            <a:r>
              <a:rPr lang="zh-CN" altLang="en-US" b="1" dirty="0">
                <a:sym typeface="仿宋" panose="02010609060101010101" pitchFamily="49" charset="-122"/>
              </a:rPr>
              <a:t>、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CD</a:t>
            </a:r>
            <a:r>
              <a:rPr lang="zh-CN" altLang="en-US" b="1" dirty="0" smtClean="0">
                <a:solidFill>
                  <a:srgbClr val="FF0000"/>
                </a:solidFill>
                <a:sym typeface="仿宋" panose="02010609060101010101" pitchFamily="49" charset="-122"/>
              </a:rPr>
              <a:t>之间</a:t>
            </a:r>
            <a:r>
              <a:rPr lang="zh-CN" altLang="en-US" b="1" dirty="0" smtClean="0">
                <a:sym typeface="仿宋" panose="02010609060101010101" pitchFamily="49" charset="-122"/>
              </a:rPr>
              <a:t>，并且</a:t>
            </a:r>
            <a:r>
              <a:rPr lang="zh-CN" altLang="en-US" b="1" dirty="0">
                <a:sym typeface="仿宋" panose="02010609060101010101" pitchFamily="49" charset="-122"/>
              </a:rPr>
              <a:t>都在直线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仿宋" panose="02010609060101010101" pitchFamily="49" charset="-122"/>
              </a:rPr>
              <a:t>EF</a:t>
            </a:r>
            <a:r>
              <a:rPr lang="zh-CN" altLang="en-US" b="1" dirty="0">
                <a:sym typeface="仿宋" panose="02010609060101010101" pitchFamily="49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sym typeface="仿宋" panose="02010609060101010101" pitchFamily="49" charset="-122"/>
              </a:rPr>
              <a:t>同旁</a:t>
            </a:r>
            <a:r>
              <a:rPr lang="zh-CN" altLang="en-US" b="1" dirty="0">
                <a:sym typeface="仿宋" panose="02010609060101010101" pitchFamily="49" charset="-122"/>
              </a:rPr>
              <a:t>这种位置关系的两个角</a:t>
            </a:r>
            <a:r>
              <a:rPr lang="zh-CN" altLang="en-US" b="1" dirty="0" smtClean="0">
                <a:sym typeface="仿宋" panose="02010609060101010101" pitchFamily="49" charset="-122"/>
              </a:rPr>
              <a:t>吗？</a:t>
            </a:r>
            <a:endParaRPr lang="zh-CN" altLang="en-US" b="1" dirty="0">
              <a:sym typeface="仿宋" panose="02010609060101010101" pitchFamily="49" charset="-122"/>
            </a:endParaRPr>
          </a:p>
        </p:txBody>
      </p:sp>
      <p:grpSp>
        <p:nvGrpSpPr>
          <p:cNvPr id="14382" name="Group 46"/>
          <p:cNvGrpSpPr/>
          <p:nvPr/>
        </p:nvGrpSpPr>
        <p:grpSpPr bwMode="auto">
          <a:xfrm>
            <a:off x="4500563" y="2420938"/>
            <a:ext cx="3714756" cy="523248"/>
            <a:chOff x="0" y="0"/>
            <a:chExt cx="5848" cy="826"/>
          </a:xfrm>
        </p:grpSpPr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0" y="0"/>
              <a:ext cx="2688" cy="82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∠2与∠5</a:t>
              </a:r>
            </a:p>
          </p:txBody>
        </p:sp>
        <p:sp>
          <p:nvSpPr>
            <p:cNvPr id="14384" name="Text Box 48"/>
            <p:cNvSpPr txBox="1">
              <a:spLocks noChangeArrowheads="1"/>
            </p:cNvSpPr>
            <p:nvPr/>
          </p:nvSpPr>
          <p:spPr bwMode="auto">
            <a:xfrm>
              <a:off x="2595" y="0"/>
              <a:ext cx="3253" cy="82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、∠3与∠6</a:t>
              </a:r>
            </a:p>
          </p:txBody>
        </p:sp>
      </p:grp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4932363" y="3933825"/>
            <a:ext cx="2592387" cy="7191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同旁内角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504825" y="5878513"/>
            <a:ext cx="22669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/>
              <a:t>三线八角图</a:t>
            </a:r>
          </a:p>
        </p:txBody>
      </p:sp>
      <p:sp>
        <p:nvSpPr>
          <p:cNvPr id="14387" name="WordArt 51"/>
          <p:cNvSpPr>
            <a:spLocks noChangeArrowheads="1" noChangeShapeType="1"/>
          </p:cNvSpPr>
          <p:nvPr/>
        </p:nvSpPr>
        <p:spPr bwMode="auto">
          <a:xfrm>
            <a:off x="180975" y="188913"/>
            <a:ext cx="15843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ap="flat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5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466725" y="1341438"/>
            <a:ext cx="2952750" cy="4248150"/>
            <a:chOff x="0" y="0"/>
            <a:chExt cx="4649" cy="6690"/>
          </a:xfrm>
        </p:grpSpPr>
        <p:sp>
          <p:nvSpPr>
            <p:cNvPr id="15363" name="Line 3"/>
            <p:cNvSpPr>
              <a:spLocks noChangeShapeType="1"/>
            </p:cNvSpPr>
            <p:nvPr/>
          </p:nvSpPr>
          <p:spPr bwMode="auto">
            <a:xfrm>
              <a:off x="0" y="2267"/>
              <a:ext cx="4535" cy="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023" y="0"/>
              <a:ext cx="3287" cy="6690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自由曲线 45"/>
            <p:cNvSpPr/>
            <p:nvPr/>
          </p:nvSpPr>
          <p:spPr bwMode="auto">
            <a:xfrm>
              <a:off x="2070" y="2015"/>
              <a:ext cx="355" cy="150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200" y="1152"/>
                </a:cxn>
                <a:cxn ang="0">
                  <a:pos x="14400" y="8064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1152"/>
                  </a:moveTo>
                  <a:cubicBezTo>
                    <a:pt x="1220" y="1152"/>
                    <a:pt x="4820" y="0"/>
                    <a:pt x="7200" y="1152"/>
                  </a:cubicBezTo>
                  <a:cubicBezTo>
                    <a:pt x="9579" y="2304"/>
                    <a:pt x="12020" y="4608"/>
                    <a:pt x="14400" y="8064"/>
                  </a:cubicBezTo>
                  <a:cubicBezTo>
                    <a:pt x="16779" y="11520"/>
                    <a:pt x="20379" y="19296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自由曲线 46"/>
            <p:cNvSpPr/>
            <p:nvPr/>
          </p:nvSpPr>
          <p:spPr bwMode="auto">
            <a:xfrm>
              <a:off x="1715" y="1975"/>
              <a:ext cx="213" cy="307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433" y="13297"/>
                </a:cxn>
                <a:cxn ang="0">
                  <a:pos x="9633" y="499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405" y="20192"/>
                    <a:pt x="811" y="16041"/>
                    <a:pt x="2433" y="13297"/>
                  </a:cubicBezTo>
                  <a:cubicBezTo>
                    <a:pt x="4056" y="10553"/>
                    <a:pt x="6490" y="7176"/>
                    <a:pt x="9633" y="4995"/>
                  </a:cubicBezTo>
                  <a:cubicBezTo>
                    <a:pt x="12777" y="2814"/>
                    <a:pt x="19571" y="844"/>
                    <a:pt x="2160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自由曲线 58"/>
            <p:cNvSpPr/>
            <p:nvPr/>
          </p:nvSpPr>
          <p:spPr bwMode="auto">
            <a:xfrm>
              <a:off x="2353" y="2330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自由曲线 59"/>
            <p:cNvSpPr/>
            <p:nvPr/>
          </p:nvSpPr>
          <p:spPr bwMode="auto">
            <a:xfrm>
              <a:off x="1785" y="2330"/>
              <a:ext cx="473" cy="2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0" y="7174"/>
                </a:cxn>
                <a:cxn ang="0">
                  <a:pos x="10800" y="12593"/>
                </a:cxn>
                <a:cxn ang="0">
                  <a:pos x="16200" y="1618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15" y="1221"/>
                    <a:pt x="3615" y="5113"/>
                    <a:pt x="5400" y="7174"/>
                  </a:cubicBezTo>
                  <a:cubicBezTo>
                    <a:pt x="7184" y="9235"/>
                    <a:pt x="9015" y="11067"/>
                    <a:pt x="10800" y="12593"/>
                  </a:cubicBezTo>
                  <a:cubicBezTo>
                    <a:pt x="12584" y="14120"/>
                    <a:pt x="14415" y="14654"/>
                    <a:pt x="16200" y="16180"/>
                  </a:cubicBezTo>
                  <a:cubicBezTo>
                    <a:pt x="17984" y="17707"/>
                    <a:pt x="20684" y="20684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265" y="1622"/>
              <a:ext cx="490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1598" y="2447"/>
              <a:ext cx="487" cy="57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575" y="2380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2283" y="1645"/>
              <a:ext cx="487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4</a:t>
              </a:r>
            </a:p>
          </p:txBody>
        </p:sp>
        <p:grpSp>
          <p:nvGrpSpPr>
            <p:cNvPr id="15373" name="Group 13"/>
            <p:cNvGrpSpPr/>
            <p:nvPr/>
          </p:nvGrpSpPr>
          <p:grpSpPr bwMode="auto">
            <a:xfrm>
              <a:off x="681" y="3627"/>
              <a:ext cx="3969" cy="2039"/>
              <a:chOff x="0" y="0"/>
              <a:chExt cx="3968" cy="2040"/>
            </a:xfrm>
          </p:grpSpPr>
          <p:grpSp>
            <p:nvGrpSpPr>
              <p:cNvPr id="15374" name="Group 14"/>
              <p:cNvGrpSpPr/>
              <p:nvPr/>
            </p:nvGrpSpPr>
            <p:grpSpPr bwMode="auto">
              <a:xfrm>
                <a:off x="0" y="0"/>
                <a:ext cx="3968" cy="2040"/>
                <a:chOff x="0" y="0"/>
                <a:chExt cx="3968" cy="2040"/>
              </a:xfrm>
            </p:grpSpPr>
            <p:grpSp>
              <p:nvGrpSpPr>
                <p:cNvPr id="15375" name="Group 15"/>
                <p:cNvGrpSpPr/>
                <p:nvPr/>
              </p:nvGrpSpPr>
              <p:grpSpPr bwMode="auto">
                <a:xfrm>
                  <a:off x="1813" y="228"/>
                  <a:ext cx="519" cy="625"/>
                  <a:chOff x="0" y="0"/>
                  <a:chExt cx="519" cy="625"/>
                </a:xfrm>
              </p:grpSpPr>
              <p:sp>
                <p:nvSpPr>
                  <p:cNvPr id="15376" name="自由曲线 69"/>
                  <p:cNvSpPr/>
                  <p:nvPr/>
                </p:nvSpPr>
                <p:spPr bwMode="auto">
                  <a:xfrm>
                    <a:off x="437" y="271"/>
                    <a:ext cx="83" cy="354"/>
                  </a:xfrm>
                  <a:custGeom>
                    <a:avLst/>
                    <a:gdLst/>
                    <a:ahLst/>
                    <a:cxnLst>
                      <a:cxn ang="0">
                        <a:pos x="21600" y="0"/>
                      </a:cxn>
                      <a:cxn ang="0">
                        <a:pos x="3122" y="7200"/>
                      </a:cxn>
                      <a:cxn ang="0">
                        <a:pos x="3122" y="14400"/>
                      </a:cxn>
                      <a:cxn ang="0">
                        <a:pos x="9108" y="21600"/>
                      </a:cxn>
                    </a:cxnLst>
                    <a:rect l="0" t="0" r="r" b="b"/>
                    <a:pathLst>
                      <a:path w="21600" h="21600">
                        <a:moveTo>
                          <a:pt x="21600" y="0"/>
                        </a:moveTo>
                        <a:cubicBezTo>
                          <a:pt x="18477" y="1220"/>
                          <a:pt x="6245" y="4820"/>
                          <a:pt x="3122" y="7200"/>
                        </a:cubicBezTo>
                        <a:cubicBezTo>
                          <a:pt x="0" y="9579"/>
                          <a:pt x="2081" y="12020"/>
                          <a:pt x="3122" y="14400"/>
                        </a:cubicBezTo>
                        <a:cubicBezTo>
                          <a:pt x="4163" y="16779"/>
                          <a:pt x="8067" y="20379"/>
                          <a:pt x="9108" y="21600"/>
                        </a:cubicBezTo>
                      </a:path>
                    </a:pathLst>
                  </a:custGeom>
                  <a:noFill/>
                  <a:ln w="9525" cmpd="sng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37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28" cy="5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zh-CN" altLang="en-US" sz="1800">
                        <a:solidFill>
                          <a:srgbClr val="FF0000"/>
                        </a:solidFill>
                      </a:rPr>
                      <a:t>5</a:t>
                    </a:r>
                  </a:p>
                </p:txBody>
              </p:sp>
            </p:grpSp>
            <p:grpSp>
              <p:nvGrpSpPr>
                <p:cNvPr id="15378" name="Group 18"/>
                <p:cNvGrpSpPr/>
                <p:nvPr/>
              </p:nvGrpSpPr>
              <p:grpSpPr bwMode="auto">
                <a:xfrm>
                  <a:off x="0" y="0"/>
                  <a:ext cx="3968" cy="2040"/>
                  <a:chOff x="0" y="0"/>
                  <a:chExt cx="3968" cy="2040"/>
                </a:xfrm>
              </p:grpSpPr>
              <p:sp>
                <p:nvSpPr>
                  <p:cNvPr id="15379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0"/>
                    <a:ext cx="3969" cy="2041"/>
                  </a:xfrm>
                  <a:prstGeom prst="line">
                    <a:avLst/>
                  </a:prstGeom>
                  <a:noFill/>
                  <a:ln w="57150" cap="flat" cmpd="sng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5380" name="Group 20"/>
                  <p:cNvGrpSpPr/>
                  <p:nvPr/>
                </p:nvGrpSpPr>
                <p:grpSpPr bwMode="auto">
                  <a:xfrm>
                    <a:off x="1837" y="50"/>
                    <a:ext cx="1541" cy="1638"/>
                    <a:chOff x="0" y="0"/>
                    <a:chExt cx="1541" cy="1638"/>
                  </a:xfrm>
                </p:grpSpPr>
                <p:grpSp>
                  <p:nvGrpSpPr>
                    <p:cNvPr id="15381" name="Group 21"/>
                    <p:cNvGrpSpPr/>
                    <p:nvPr/>
                  </p:nvGrpSpPr>
                  <p:grpSpPr bwMode="auto">
                    <a:xfrm>
                      <a:off x="283" y="874"/>
                      <a:ext cx="488" cy="765"/>
                      <a:chOff x="0" y="0"/>
                      <a:chExt cx="488" cy="765"/>
                    </a:xfrm>
                  </p:grpSpPr>
                  <p:sp>
                    <p:nvSpPr>
                      <p:cNvPr id="15382" name="自由曲线 76"/>
                      <p:cNvSpPr/>
                      <p:nvPr/>
                    </p:nvSpPr>
                    <p:spPr bwMode="auto">
                      <a:xfrm>
                        <a:off x="165" y="0"/>
                        <a:ext cx="284" cy="2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650" y="10800"/>
                          </a:cxn>
                          <a:cxn ang="0">
                            <a:pos x="12625" y="19494"/>
                          </a:cxn>
                          <a:cxn ang="0">
                            <a:pos x="21600" y="21600"/>
                          </a:cxn>
                        </a:cxnLst>
                        <a:rect l="0" t="0" r="r" b="b"/>
                        <a:pathLst>
                          <a:path w="21600" h="21600">
                            <a:moveTo>
                              <a:pt x="0" y="0"/>
                            </a:moveTo>
                            <a:cubicBezTo>
                              <a:pt x="608" y="1830"/>
                              <a:pt x="1521" y="7596"/>
                              <a:pt x="3650" y="10800"/>
                            </a:cubicBezTo>
                            <a:cubicBezTo>
                              <a:pt x="5780" y="14003"/>
                              <a:pt x="9659" y="17664"/>
                              <a:pt x="12625" y="19494"/>
                            </a:cubicBezTo>
                            <a:cubicBezTo>
                              <a:pt x="15591" y="21325"/>
                              <a:pt x="20078" y="21233"/>
                              <a:pt x="21600" y="21600"/>
                            </a:cubicBezTo>
                          </a:path>
                        </a:pathLst>
                      </a:custGeom>
                      <a:noFill/>
                      <a:ln w="9525" cmpd="sng">
                        <a:solidFill>
                          <a:schemeClr val="tx1"/>
                        </a:solidFill>
                        <a:round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383" name="Text Box 2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0" y="189"/>
                        <a:ext cx="488" cy="57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zh-CN" altLang="en-US" sz="1800">
                            <a:solidFill>
                              <a:srgbClr val="FF0000"/>
                            </a:solidFill>
                          </a:rPr>
                          <a:t>7</a:t>
                        </a:r>
                      </a:p>
                    </p:txBody>
                  </p:sp>
                </p:grpSp>
                <p:grpSp>
                  <p:nvGrpSpPr>
                    <p:cNvPr id="15384" name="Group 24"/>
                    <p:cNvGrpSpPr/>
                    <p:nvPr/>
                  </p:nvGrpSpPr>
                  <p:grpSpPr bwMode="auto">
                    <a:xfrm>
                      <a:off x="827" y="638"/>
                      <a:ext cx="715" cy="647"/>
                      <a:chOff x="0" y="0"/>
                      <a:chExt cx="715" cy="647"/>
                    </a:xfrm>
                  </p:grpSpPr>
                  <p:sp>
                    <p:nvSpPr>
                      <p:cNvPr id="15385" name="自由曲线 79"/>
                      <p:cNvSpPr/>
                      <p:nvPr/>
                    </p:nvSpPr>
                    <p:spPr bwMode="auto">
                      <a:xfrm>
                        <a:off x="0" y="0"/>
                        <a:ext cx="149" cy="30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147" y="0"/>
                          </a:cxn>
                          <a:cxn ang="0">
                            <a:pos x="20440" y="8302"/>
                          </a:cxn>
                          <a:cxn ang="0">
                            <a:pos x="17106" y="16604"/>
                          </a:cxn>
                          <a:cxn ang="0">
                            <a:pos x="0" y="21600"/>
                          </a:cxn>
                        </a:cxnLst>
                        <a:rect l="0" t="0" r="r" b="b"/>
                        <a:pathLst>
                          <a:path w="21600" h="21600">
                            <a:moveTo>
                              <a:pt x="10147" y="0"/>
                            </a:moveTo>
                            <a:cubicBezTo>
                              <a:pt x="11887" y="1407"/>
                              <a:pt x="19280" y="5558"/>
                              <a:pt x="20440" y="8302"/>
                            </a:cubicBezTo>
                            <a:cubicBezTo>
                              <a:pt x="21600" y="11046"/>
                              <a:pt x="20440" y="14423"/>
                              <a:pt x="17106" y="16604"/>
                            </a:cubicBezTo>
                            <a:cubicBezTo>
                              <a:pt x="13771" y="18785"/>
                              <a:pt x="2899" y="20755"/>
                              <a:pt x="0" y="21600"/>
                            </a:cubicBezTo>
                          </a:path>
                        </a:pathLst>
                      </a:custGeom>
                      <a:noFill/>
                      <a:ln w="9525" cmpd="sng">
                        <a:solidFill>
                          <a:schemeClr val="tx1"/>
                        </a:solidFill>
                        <a:round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386" name="Text Box 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71" y="71"/>
                        <a:ext cx="545" cy="57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zh-CN" altLang="en-US" sz="1800">
                            <a:solidFill>
                              <a:srgbClr val="FF0000"/>
                            </a:solidFill>
                          </a:rPr>
                          <a:t>8</a:t>
                        </a:r>
                      </a:p>
                    </p:txBody>
                  </p:sp>
                </p:grpSp>
                <p:grpSp>
                  <p:nvGrpSpPr>
                    <p:cNvPr id="15387" name="Group 27"/>
                    <p:cNvGrpSpPr/>
                    <p:nvPr/>
                  </p:nvGrpSpPr>
                  <p:grpSpPr bwMode="auto">
                    <a:xfrm>
                      <a:off x="567" y="0"/>
                      <a:ext cx="488" cy="576"/>
                      <a:chOff x="0" y="0"/>
                      <a:chExt cx="488" cy="576"/>
                    </a:xfrm>
                  </p:grpSpPr>
                  <p:sp>
                    <p:nvSpPr>
                      <p:cNvPr id="15388" name="自由曲线 70"/>
                      <p:cNvSpPr/>
                      <p:nvPr/>
                    </p:nvSpPr>
                    <p:spPr bwMode="auto">
                      <a:xfrm>
                        <a:off x="23" y="449"/>
                        <a:ext cx="237" cy="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754" y="7097"/>
                          </a:cxn>
                          <a:cxn ang="0">
                            <a:pos x="21600" y="21600"/>
                          </a:cxn>
                        </a:cxnLst>
                        <a:rect l="0" t="0" r="r" b="b"/>
                        <a:pathLst>
                          <a:path w="21600" h="21600">
                            <a:moveTo>
                              <a:pt x="0" y="0"/>
                            </a:moveTo>
                            <a:cubicBezTo>
                              <a:pt x="1822" y="1234"/>
                              <a:pt x="7200" y="3394"/>
                              <a:pt x="10754" y="7097"/>
                            </a:cubicBezTo>
                            <a:cubicBezTo>
                              <a:pt x="14308" y="10800"/>
                              <a:pt x="19777" y="19131"/>
                              <a:pt x="21600" y="21600"/>
                            </a:cubicBezTo>
                          </a:path>
                        </a:pathLst>
                      </a:custGeom>
                      <a:noFill/>
                      <a:ln w="9525" cmpd="sng">
                        <a:solidFill>
                          <a:schemeClr val="tx1"/>
                        </a:solidFill>
                        <a:round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389" name="Text Box 2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488" cy="57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zh-CN" altLang="en-US" sz="1800">
                            <a:solidFill>
                              <a:srgbClr val="FF0000"/>
                            </a:solidFill>
                          </a:rPr>
                          <a:t>6</a:t>
                        </a:r>
                      </a:p>
                    </p:txBody>
                  </p:sp>
                </p:grpSp>
                <p:grpSp>
                  <p:nvGrpSpPr>
                    <p:cNvPr id="15390" name="Group 30"/>
                    <p:cNvGrpSpPr/>
                    <p:nvPr/>
                  </p:nvGrpSpPr>
                  <p:grpSpPr bwMode="auto">
                    <a:xfrm>
                      <a:off x="0" y="178"/>
                      <a:ext cx="519" cy="625"/>
                      <a:chOff x="0" y="0"/>
                      <a:chExt cx="519" cy="625"/>
                    </a:xfrm>
                  </p:grpSpPr>
                  <p:sp>
                    <p:nvSpPr>
                      <p:cNvPr id="15391" name="自由曲线 69"/>
                      <p:cNvSpPr/>
                      <p:nvPr/>
                    </p:nvSpPr>
                    <p:spPr bwMode="auto">
                      <a:xfrm>
                        <a:off x="437" y="271"/>
                        <a:ext cx="83" cy="3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1600" y="0"/>
                          </a:cxn>
                          <a:cxn ang="0">
                            <a:pos x="3122" y="7200"/>
                          </a:cxn>
                          <a:cxn ang="0">
                            <a:pos x="3122" y="14400"/>
                          </a:cxn>
                          <a:cxn ang="0">
                            <a:pos x="9108" y="21600"/>
                          </a:cxn>
                        </a:cxnLst>
                        <a:rect l="0" t="0" r="r" b="b"/>
                        <a:pathLst>
                          <a:path w="21600" h="21600">
                            <a:moveTo>
                              <a:pt x="21600" y="0"/>
                            </a:moveTo>
                            <a:cubicBezTo>
                              <a:pt x="18477" y="1220"/>
                              <a:pt x="6245" y="4820"/>
                              <a:pt x="3122" y="7200"/>
                            </a:cubicBezTo>
                            <a:cubicBezTo>
                              <a:pt x="0" y="9579"/>
                              <a:pt x="2081" y="12020"/>
                              <a:pt x="3122" y="14400"/>
                            </a:cubicBezTo>
                            <a:cubicBezTo>
                              <a:pt x="4163" y="16779"/>
                              <a:pt x="8067" y="20379"/>
                              <a:pt x="9108" y="21600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chemeClr val="tx1"/>
                        </a:solidFill>
                        <a:round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392" name="Text Box 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228" cy="57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zh-CN" altLang="en-US" sz="1800">
                            <a:solidFill>
                              <a:srgbClr val="FF0000"/>
                            </a:solidFill>
                          </a:rPr>
                          <a:t>5</a:t>
                        </a:r>
                      </a:p>
                    </p:txBody>
                  </p:sp>
                </p:grpSp>
              </p:grpSp>
            </p:grpSp>
          </p:grpSp>
          <p:grpSp>
            <p:nvGrpSpPr>
              <p:cNvPr id="15393" name="Group 33"/>
              <p:cNvGrpSpPr/>
              <p:nvPr/>
            </p:nvGrpSpPr>
            <p:grpSpPr bwMode="auto">
              <a:xfrm>
                <a:off x="2428" y="50"/>
                <a:ext cx="488" cy="576"/>
                <a:chOff x="0" y="0"/>
                <a:chExt cx="488" cy="576"/>
              </a:xfrm>
            </p:grpSpPr>
            <p:sp>
              <p:nvSpPr>
                <p:cNvPr id="15394" name="自由曲线 70"/>
                <p:cNvSpPr/>
                <p:nvPr/>
              </p:nvSpPr>
              <p:spPr bwMode="auto">
                <a:xfrm>
                  <a:off x="23" y="449"/>
                  <a:ext cx="237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54" y="7097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822" y="1234"/>
                        <a:pt x="7200" y="3394"/>
                        <a:pt x="10754" y="7097"/>
                      </a:cubicBezTo>
                      <a:cubicBezTo>
                        <a:pt x="14308" y="10800"/>
                        <a:pt x="19777" y="19131"/>
                        <a:pt x="2160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6</a:t>
                  </a:r>
                </a:p>
              </p:txBody>
            </p:sp>
          </p:grpSp>
        </p:grpSp>
      </p:grpSp>
      <p:grpSp>
        <p:nvGrpSpPr>
          <p:cNvPr id="15396" name="Group 36"/>
          <p:cNvGrpSpPr/>
          <p:nvPr/>
        </p:nvGrpSpPr>
        <p:grpSpPr bwMode="auto">
          <a:xfrm>
            <a:off x="552450" y="2784475"/>
            <a:ext cx="1928813" cy="1998663"/>
            <a:chOff x="0" y="0"/>
            <a:chExt cx="3037" cy="3149"/>
          </a:xfrm>
        </p:grpSpPr>
        <p:sp>
          <p:nvSpPr>
            <p:cNvPr id="15397" name="Line 37"/>
            <p:cNvSpPr>
              <a:spLocks noChangeAspect="1" noChangeShapeType="1"/>
            </p:cNvSpPr>
            <p:nvPr/>
          </p:nvSpPr>
          <p:spPr bwMode="auto">
            <a:xfrm>
              <a:off x="0" y="0"/>
              <a:ext cx="1984" cy="1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8" name="自由曲线 59"/>
            <p:cNvSpPr/>
            <p:nvPr/>
          </p:nvSpPr>
          <p:spPr bwMode="auto">
            <a:xfrm>
              <a:off x="1646" y="63"/>
              <a:ext cx="473" cy="2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0" y="7174"/>
                </a:cxn>
                <a:cxn ang="0">
                  <a:pos x="10800" y="12593"/>
                </a:cxn>
                <a:cxn ang="0">
                  <a:pos x="16200" y="1618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15" y="1221"/>
                    <a:pt x="3615" y="5113"/>
                    <a:pt x="5400" y="7174"/>
                  </a:cubicBezTo>
                  <a:cubicBezTo>
                    <a:pt x="7184" y="9235"/>
                    <a:pt x="9015" y="11067"/>
                    <a:pt x="10800" y="12593"/>
                  </a:cubicBezTo>
                  <a:cubicBezTo>
                    <a:pt x="12584" y="14120"/>
                    <a:pt x="14415" y="14654"/>
                    <a:pt x="16200" y="16180"/>
                  </a:cubicBezTo>
                  <a:cubicBezTo>
                    <a:pt x="17984" y="17707"/>
                    <a:pt x="20684" y="20684"/>
                    <a:pt x="2160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9" name="Text Box 39"/>
            <p:cNvSpPr txBox="1">
              <a:spLocks noChangeArrowheads="1"/>
            </p:cNvSpPr>
            <p:nvPr/>
          </p:nvSpPr>
          <p:spPr bwMode="auto">
            <a:xfrm>
              <a:off x="1459" y="180"/>
              <a:ext cx="487" cy="57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2</a:t>
              </a:r>
            </a:p>
          </p:txBody>
        </p:sp>
        <p:grpSp>
          <p:nvGrpSpPr>
            <p:cNvPr id="15400" name="Group 40"/>
            <p:cNvGrpSpPr/>
            <p:nvPr/>
          </p:nvGrpSpPr>
          <p:grpSpPr bwMode="auto">
            <a:xfrm>
              <a:off x="2355" y="1587"/>
              <a:ext cx="519" cy="625"/>
              <a:chOff x="0" y="0"/>
              <a:chExt cx="519" cy="625"/>
            </a:xfrm>
          </p:grpSpPr>
          <p:sp>
            <p:nvSpPr>
              <p:cNvPr id="15401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2" name="Text Box 4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5403" name="Line 43"/>
            <p:cNvSpPr>
              <a:spLocks noChangeAspect="1" noChangeShapeType="1"/>
            </p:cNvSpPr>
            <p:nvPr/>
          </p:nvSpPr>
          <p:spPr bwMode="auto">
            <a:xfrm flipV="1">
              <a:off x="1053" y="2131"/>
              <a:ext cx="1984" cy="1019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5404" name="AutoShape 44"/>
            <p:cNvCxnSpPr>
              <a:cxnSpLocks noChangeShapeType="1"/>
              <a:stCxn id="15397" idx="1"/>
              <a:endCxn id="15403" idx="1"/>
            </p:cNvCxnSpPr>
            <p:nvPr/>
          </p:nvCxnSpPr>
          <p:spPr bwMode="auto">
            <a:xfrm>
              <a:off x="1984" y="1"/>
              <a:ext cx="1053" cy="2129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round/>
            </a:ln>
            <a:effectLst/>
          </p:spPr>
        </p:cxnSp>
      </p:grpSp>
      <p:grpSp>
        <p:nvGrpSpPr>
          <p:cNvPr id="15405" name="Group 45"/>
          <p:cNvGrpSpPr/>
          <p:nvPr/>
        </p:nvGrpSpPr>
        <p:grpSpPr bwMode="auto">
          <a:xfrm>
            <a:off x="1822450" y="2778125"/>
            <a:ext cx="1489075" cy="1343025"/>
            <a:chOff x="0" y="0"/>
            <a:chExt cx="2344" cy="2114"/>
          </a:xfrm>
        </p:grpSpPr>
        <p:grpSp>
          <p:nvGrpSpPr>
            <p:cNvPr id="15406" name="Group 46"/>
            <p:cNvGrpSpPr/>
            <p:nvPr/>
          </p:nvGrpSpPr>
          <p:grpSpPr bwMode="auto">
            <a:xfrm>
              <a:off x="0" y="0"/>
              <a:ext cx="2344" cy="2115"/>
              <a:chOff x="0" y="0"/>
              <a:chExt cx="2344" cy="2115"/>
            </a:xfrm>
          </p:grpSpPr>
          <p:sp>
            <p:nvSpPr>
              <p:cNvPr id="15407" name="Line 47"/>
              <p:cNvSpPr>
                <a:spLocks noChangeAspect="1" noChangeShapeType="1"/>
              </p:cNvSpPr>
              <p:nvPr/>
            </p:nvSpPr>
            <p:spPr bwMode="auto">
              <a:xfrm flipV="1">
                <a:off x="1042" y="1447"/>
                <a:ext cx="1303" cy="669"/>
              </a:xfrm>
              <a:prstGeom prst="line">
                <a:avLst/>
              </a:prstGeom>
              <a:noFill/>
              <a:ln w="57150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408" name="Group 48"/>
              <p:cNvGrpSpPr/>
              <p:nvPr/>
            </p:nvGrpSpPr>
            <p:grpSpPr bwMode="auto">
              <a:xfrm>
                <a:off x="0" y="0"/>
                <a:ext cx="1756" cy="1985"/>
                <a:chOff x="0" y="0"/>
                <a:chExt cx="1756" cy="1985"/>
              </a:xfrm>
            </p:grpSpPr>
            <p:sp>
              <p:nvSpPr>
                <p:cNvPr id="15409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0" y="0"/>
                  <a:ext cx="1757" cy="1"/>
                </a:xfrm>
                <a:prstGeom prst="line">
                  <a:avLst/>
                </a:prstGeom>
                <a:noFill/>
                <a:ln w="57150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410" name="自由曲线 58"/>
                <p:cNvSpPr/>
                <p:nvPr/>
              </p:nvSpPr>
              <p:spPr bwMode="auto">
                <a:xfrm>
                  <a:off x="208" y="63"/>
                  <a:ext cx="170" cy="212"/>
                </a:xfrm>
                <a:custGeom>
                  <a:avLst/>
                  <a:gdLst/>
                  <a:ahLst/>
                  <a:cxnLst>
                    <a:cxn ang="0">
                      <a:pos x="21088" y="0"/>
                    </a:cxn>
                    <a:cxn ang="0">
                      <a:pos x="18149" y="12022"/>
                    </a:cxn>
                    <a:cxn ang="0">
                      <a:pos x="0" y="21600"/>
                    </a:cxn>
                  </a:cxnLst>
                  <a:rect l="0" t="0" r="r" b="b"/>
                  <a:pathLst>
                    <a:path w="21600" h="21600">
                      <a:moveTo>
                        <a:pt x="21088" y="0"/>
                      </a:moveTo>
                      <a:cubicBezTo>
                        <a:pt x="20577" y="2037"/>
                        <a:pt x="21600" y="8456"/>
                        <a:pt x="18149" y="12022"/>
                      </a:cubicBezTo>
                      <a:cubicBezTo>
                        <a:pt x="14698" y="15588"/>
                        <a:pt x="3067" y="19969"/>
                        <a:pt x="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41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30" y="113"/>
                  <a:ext cx="488" cy="5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3</a:t>
                  </a:r>
                </a:p>
              </p:txBody>
            </p:sp>
            <p:grpSp>
              <p:nvGrpSpPr>
                <p:cNvPr id="15412" name="Group 52"/>
                <p:cNvGrpSpPr/>
                <p:nvPr/>
              </p:nvGrpSpPr>
              <p:grpSpPr bwMode="auto">
                <a:xfrm>
                  <a:off x="964" y="1409"/>
                  <a:ext cx="488" cy="576"/>
                  <a:chOff x="0" y="0"/>
                  <a:chExt cx="488" cy="576"/>
                </a:xfrm>
              </p:grpSpPr>
              <p:sp>
                <p:nvSpPr>
                  <p:cNvPr id="15413" name="自由曲线 70"/>
                  <p:cNvSpPr/>
                  <p:nvPr/>
                </p:nvSpPr>
                <p:spPr bwMode="auto">
                  <a:xfrm>
                    <a:off x="23" y="449"/>
                    <a:ext cx="237" cy="7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754" y="7097"/>
                      </a:cxn>
                      <a:cxn ang="0">
                        <a:pos x="21600" y="21600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cubicBezTo>
                          <a:pt x="1822" y="1234"/>
                          <a:pt x="7200" y="3394"/>
                          <a:pt x="10754" y="7097"/>
                        </a:cubicBezTo>
                        <a:cubicBezTo>
                          <a:pt x="14308" y="10800"/>
                          <a:pt x="19777" y="19131"/>
                          <a:pt x="21600" y="2160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414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88" cy="5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zh-CN" altLang="en-US" sz="1800">
                        <a:solidFill>
                          <a:srgbClr val="FF0000"/>
                        </a:solidFill>
                      </a:rPr>
                      <a:t>6</a:t>
                    </a:r>
                  </a:p>
                </p:txBody>
              </p:sp>
            </p:grpSp>
          </p:grpSp>
        </p:grpSp>
        <p:cxnSp>
          <p:nvCxnSpPr>
            <p:cNvPr id="15415" name="AutoShape 55"/>
            <p:cNvCxnSpPr>
              <a:cxnSpLocks noChangeShapeType="1"/>
              <a:stCxn id="15409" idx="0"/>
              <a:endCxn id="15407" idx="0"/>
            </p:cNvCxnSpPr>
            <p:nvPr/>
          </p:nvCxnSpPr>
          <p:spPr bwMode="auto">
            <a:xfrm>
              <a:off x="0" y="0"/>
              <a:ext cx="1042" cy="2115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round/>
            </a:ln>
            <a:effectLst/>
          </p:spPr>
        </p:cxnSp>
      </p:grpSp>
      <p:sp>
        <p:nvSpPr>
          <p:cNvPr id="15416" name="WordArt 56"/>
          <p:cNvSpPr>
            <a:spLocks noChangeArrowheads="1" noChangeShapeType="1"/>
          </p:cNvSpPr>
          <p:nvPr/>
        </p:nvSpPr>
        <p:spPr bwMode="auto">
          <a:xfrm>
            <a:off x="180975" y="188913"/>
            <a:ext cx="15843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ap="flat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53 -0.062130 L 0.318403 -0.219630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275625 0.136481 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466725" y="1339850"/>
            <a:ext cx="2879725" cy="4248150"/>
            <a:chOff x="0" y="0"/>
            <a:chExt cx="4535" cy="6690"/>
          </a:xfrm>
        </p:grpSpPr>
        <p:sp>
          <p:nvSpPr>
            <p:cNvPr id="16387" name="Line 3"/>
            <p:cNvSpPr>
              <a:spLocks noChangeShapeType="1"/>
            </p:cNvSpPr>
            <p:nvPr/>
          </p:nvSpPr>
          <p:spPr bwMode="auto">
            <a:xfrm>
              <a:off x="0" y="2267"/>
              <a:ext cx="4535" cy="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1023" y="0"/>
              <a:ext cx="3287" cy="6690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9" name="自由曲线 45"/>
            <p:cNvSpPr/>
            <p:nvPr/>
          </p:nvSpPr>
          <p:spPr bwMode="auto">
            <a:xfrm>
              <a:off x="2070" y="2015"/>
              <a:ext cx="355" cy="150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200" y="1152"/>
                </a:cxn>
                <a:cxn ang="0">
                  <a:pos x="14400" y="8064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1152"/>
                  </a:moveTo>
                  <a:cubicBezTo>
                    <a:pt x="1220" y="1152"/>
                    <a:pt x="4820" y="0"/>
                    <a:pt x="7200" y="1152"/>
                  </a:cubicBezTo>
                  <a:cubicBezTo>
                    <a:pt x="9579" y="2304"/>
                    <a:pt x="12020" y="4608"/>
                    <a:pt x="14400" y="8064"/>
                  </a:cubicBezTo>
                  <a:cubicBezTo>
                    <a:pt x="16779" y="11520"/>
                    <a:pt x="20379" y="19296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0" name="自由曲线 46"/>
            <p:cNvSpPr/>
            <p:nvPr/>
          </p:nvSpPr>
          <p:spPr bwMode="auto">
            <a:xfrm>
              <a:off x="1715" y="1975"/>
              <a:ext cx="213" cy="307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433" y="13297"/>
                </a:cxn>
                <a:cxn ang="0">
                  <a:pos x="9633" y="499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405" y="20192"/>
                    <a:pt x="811" y="16041"/>
                    <a:pt x="2433" y="13297"/>
                  </a:cubicBezTo>
                  <a:cubicBezTo>
                    <a:pt x="4056" y="10553"/>
                    <a:pt x="6490" y="7176"/>
                    <a:pt x="9633" y="4995"/>
                  </a:cubicBezTo>
                  <a:cubicBezTo>
                    <a:pt x="12777" y="2814"/>
                    <a:pt x="19571" y="844"/>
                    <a:pt x="2160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自由曲线 58"/>
            <p:cNvSpPr/>
            <p:nvPr/>
          </p:nvSpPr>
          <p:spPr bwMode="auto">
            <a:xfrm>
              <a:off x="2353" y="2330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自由曲线 59"/>
            <p:cNvSpPr/>
            <p:nvPr/>
          </p:nvSpPr>
          <p:spPr bwMode="auto">
            <a:xfrm>
              <a:off x="1785" y="2330"/>
              <a:ext cx="473" cy="2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0" y="7174"/>
                </a:cxn>
                <a:cxn ang="0">
                  <a:pos x="10800" y="12593"/>
                </a:cxn>
                <a:cxn ang="0">
                  <a:pos x="16200" y="1618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15" y="1221"/>
                    <a:pt x="3615" y="5113"/>
                    <a:pt x="5400" y="7174"/>
                  </a:cubicBezTo>
                  <a:cubicBezTo>
                    <a:pt x="7184" y="9235"/>
                    <a:pt x="9015" y="11067"/>
                    <a:pt x="10800" y="12593"/>
                  </a:cubicBezTo>
                  <a:cubicBezTo>
                    <a:pt x="12584" y="14120"/>
                    <a:pt x="14415" y="14654"/>
                    <a:pt x="16200" y="16180"/>
                  </a:cubicBezTo>
                  <a:cubicBezTo>
                    <a:pt x="17984" y="17707"/>
                    <a:pt x="20684" y="20684"/>
                    <a:pt x="21600" y="216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1265" y="1622"/>
              <a:ext cx="490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1598" y="2447"/>
              <a:ext cx="487" cy="57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575" y="2380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2283" y="1645"/>
              <a:ext cx="487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4</a:t>
              </a:r>
            </a:p>
          </p:txBody>
        </p:sp>
        <p:grpSp>
          <p:nvGrpSpPr>
            <p:cNvPr id="16397" name="Group 13"/>
            <p:cNvGrpSpPr/>
            <p:nvPr/>
          </p:nvGrpSpPr>
          <p:grpSpPr bwMode="auto">
            <a:xfrm>
              <a:off x="2495" y="3855"/>
              <a:ext cx="518" cy="625"/>
              <a:chOff x="0" y="0"/>
              <a:chExt cx="519" cy="625"/>
            </a:xfrm>
          </p:grpSpPr>
          <p:sp>
            <p:nvSpPr>
              <p:cNvPr id="16398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9" name="Text Box 1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 flipV="1">
              <a:off x="565" y="3742"/>
              <a:ext cx="3970" cy="204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01" name="Group 17"/>
            <p:cNvGrpSpPr/>
            <p:nvPr/>
          </p:nvGrpSpPr>
          <p:grpSpPr bwMode="auto">
            <a:xfrm>
              <a:off x="2518" y="3677"/>
              <a:ext cx="1542" cy="1638"/>
              <a:chOff x="0" y="0"/>
              <a:chExt cx="1541" cy="1638"/>
            </a:xfrm>
          </p:grpSpPr>
          <p:grpSp>
            <p:nvGrpSpPr>
              <p:cNvPr id="16402" name="Group 18"/>
              <p:cNvGrpSpPr/>
              <p:nvPr/>
            </p:nvGrpSpPr>
            <p:grpSpPr bwMode="auto">
              <a:xfrm>
                <a:off x="283" y="874"/>
                <a:ext cx="488" cy="765"/>
                <a:chOff x="0" y="0"/>
                <a:chExt cx="488" cy="765"/>
              </a:xfrm>
            </p:grpSpPr>
            <p:sp>
              <p:nvSpPr>
                <p:cNvPr id="16403" name="自由曲线 76"/>
                <p:cNvSpPr/>
                <p:nvPr/>
              </p:nvSpPr>
              <p:spPr bwMode="auto">
                <a:xfrm>
                  <a:off x="165" y="0"/>
                  <a:ext cx="284" cy="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50" y="10800"/>
                    </a:cxn>
                    <a:cxn ang="0">
                      <a:pos x="12625" y="19494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608" y="1830"/>
                        <a:pt x="1521" y="7596"/>
                        <a:pt x="3650" y="10800"/>
                      </a:cubicBezTo>
                      <a:cubicBezTo>
                        <a:pt x="5780" y="14003"/>
                        <a:pt x="9659" y="17664"/>
                        <a:pt x="12625" y="19494"/>
                      </a:cubicBezTo>
                      <a:cubicBezTo>
                        <a:pt x="15591" y="21325"/>
                        <a:pt x="20078" y="21233"/>
                        <a:pt x="21600" y="2160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0" y="189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7</a:t>
                  </a:r>
                </a:p>
              </p:txBody>
            </p:sp>
          </p:grpSp>
          <p:grpSp>
            <p:nvGrpSpPr>
              <p:cNvPr id="16405" name="Group 21"/>
              <p:cNvGrpSpPr/>
              <p:nvPr/>
            </p:nvGrpSpPr>
            <p:grpSpPr bwMode="auto">
              <a:xfrm>
                <a:off x="827" y="638"/>
                <a:ext cx="715" cy="647"/>
                <a:chOff x="0" y="0"/>
                <a:chExt cx="715" cy="647"/>
              </a:xfrm>
            </p:grpSpPr>
            <p:sp>
              <p:nvSpPr>
                <p:cNvPr id="16406" name="自由曲线 79"/>
                <p:cNvSpPr/>
                <p:nvPr/>
              </p:nvSpPr>
              <p:spPr bwMode="auto">
                <a:xfrm>
                  <a:off x="0" y="0"/>
                  <a:ext cx="149" cy="307"/>
                </a:xfrm>
                <a:custGeom>
                  <a:avLst/>
                  <a:gdLst/>
                  <a:ahLst/>
                  <a:cxnLst>
                    <a:cxn ang="0">
                      <a:pos x="10147" y="0"/>
                    </a:cxn>
                    <a:cxn ang="0">
                      <a:pos x="20440" y="8302"/>
                    </a:cxn>
                    <a:cxn ang="0">
                      <a:pos x="17106" y="16604"/>
                    </a:cxn>
                    <a:cxn ang="0">
                      <a:pos x="0" y="21600"/>
                    </a:cxn>
                  </a:cxnLst>
                  <a:rect l="0" t="0" r="r" b="b"/>
                  <a:pathLst>
                    <a:path w="21600" h="21600">
                      <a:moveTo>
                        <a:pt x="10147" y="0"/>
                      </a:moveTo>
                      <a:cubicBezTo>
                        <a:pt x="11887" y="1407"/>
                        <a:pt x="19280" y="5558"/>
                        <a:pt x="20440" y="8302"/>
                      </a:cubicBezTo>
                      <a:cubicBezTo>
                        <a:pt x="21600" y="11046"/>
                        <a:pt x="20440" y="14423"/>
                        <a:pt x="17106" y="16604"/>
                      </a:cubicBezTo>
                      <a:cubicBezTo>
                        <a:pt x="13771" y="18785"/>
                        <a:pt x="2899" y="20755"/>
                        <a:pt x="0" y="2160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71" y="71"/>
                  <a:ext cx="545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8</a:t>
                  </a:r>
                </a:p>
              </p:txBody>
            </p:sp>
          </p:grpSp>
          <p:grpSp>
            <p:nvGrpSpPr>
              <p:cNvPr id="16408" name="Group 24"/>
              <p:cNvGrpSpPr/>
              <p:nvPr/>
            </p:nvGrpSpPr>
            <p:grpSpPr bwMode="auto">
              <a:xfrm>
                <a:off x="567" y="0"/>
                <a:ext cx="488" cy="576"/>
                <a:chOff x="0" y="0"/>
                <a:chExt cx="488" cy="576"/>
              </a:xfrm>
            </p:grpSpPr>
            <p:sp>
              <p:nvSpPr>
                <p:cNvPr id="16409" name="自由曲线 70"/>
                <p:cNvSpPr/>
                <p:nvPr/>
              </p:nvSpPr>
              <p:spPr bwMode="auto">
                <a:xfrm>
                  <a:off x="23" y="449"/>
                  <a:ext cx="237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54" y="7097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822" y="1234"/>
                        <a:pt x="7200" y="3394"/>
                        <a:pt x="10754" y="7097"/>
                      </a:cubicBezTo>
                      <a:cubicBezTo>
                        <a:pt x="14308" y="10800"/>
                        <a:pt x="19777" y="19131"/>
                        <a:pt x="21600" y="2160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6</a:t>
                  </a:r>
                </a:p>
              </p:txBody>
            </p:sp>
          </p:grpSp>
          <p:grpSp>
            <p:nvGrpSpPr>
              <p:cNvPr id="16411" name="Group 27"/>
              <p:cNvGrpSpPr/>
              <p:nvPr/>
            </p:nvGrpSpPr>
            <p:grpSpPr bwMode="auto">
              <a:xfrm>
                <a:off x="0" y="178"/>
                <a:ext cx="519" cy="625"/>
                <a:chOff x="0" y="0"/>
                <a:chExt cx="519" cy="625"/>
              </a:xfrm>
            </p:grpSpPr>
            <p:sp>
              <p:nvSpPr>
                <p:cNvPr id="16412" name="自由曲线 69"/>
                <p:cNvSpPr/>
                <p:nvPr/>
              </p:nvSpPr>
              <p:spPr bwMode="auto">
                <a:xfrm>
                  <a:off x="437" y="271"/>
                  <a:ext cx="83" cy="354"/>
                </a:xfrm>
                <a:custGeom>
                  <a:avLst/>
                  <a:gdLst/>
                  <a:ahLst/>
                  <a:cxnLst>
                    <a:cxn ang="0">
                      <a:pos x="21600" y="0"/>
                    </a:cxn>
                    <a:cxn ang="0">
                      <a:pos x="3122" y="7200"/>
                    </a:cxn>
                    <a:cxn ang="0">
                      <a:pos x="3122" y="14400"/>
                    </a:cxn>
                    <a:cxn ang="0">
                      <a:pos x="9108" y="21600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8477" y="1220"/>
                        <a:pt x="6245" y="4820"/>
                        <a:pt x="3122" y="7200"/>
                      </a:cubicBezTo>
                      <a:cubicBezTo>
                        <a:pt x="0" y="9579"/>
                        <a:pt x="2081" y="12020"/>
                        <a:pt x="3122" y="14400"/>
                      </a:cubicBezTo>
                      <a:cubicBezTo>
                        <a:pt x="4163" y="16779"/>
                        <a:pt x="8067" y="20379"/>
                        <a:pt x="9108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5</a:t>
                  </a:r>
                </a:p>
              </p:txBody>
            </p:sp>
          </p:grpSp>
        </p:grpSp>
        <p:grpSp>
          <p:nvGrpSpPr>
            <p:cNvPr id="16414" name="Group 30"/>
            <p:cNvGrpSpPr/>
            <p:nvPr/>
          </p:nvGrpSpPr>
          <p:grpSpPr bwMode="auto">
            <a:xfrm>
              <a:off x="3110" y="3677"/>
              <a:ext cx="488" cy="575"/>
              <a:chOff x="0" y="0"/>
              <a:chExt cx="488" cy="576"/>
            </a:xfrm>
          </p:grpSpPr>
          <p:sp>
            <p:nvSpPr>
              <p:cNvPr id="16415" name="自由曲线 70"/>
              <p:cNvSpPr/>
              <p:nvPr/>
            </p:nvSpPr>
            <p:spPr bwMode="auto">
              <a:xfrm>
                <a:off x="23" y="449"/>
                <a:ext cx="237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754" y="7097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822" y="1234"/>
                      <a:pt x="7200" y="3394"/>
                      <a:pt x="10754" y="7097"/>
                    </a:cubicBezTo>
                    <a:cubicBezTo>
                      <a:pt x="14308" y="10800"/>
                      <a:pt x="19777" y="19131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6" name="Text Box 3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8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</p:grpSp>
      <p:grpSp>
        <p:nvGrpSpPr>
          <p:cNvPr id="16417" name="Group 33"/>
          <p:cNvGrpSpPr/>
          <p:nvPr/>
        </p:nvGrpSpPr>
        <p:grpSpPr bwMode="auto">
          <a:xfrm>
            <a:off x="828675" y="993775"/>
            <a:ext cx="1651000" cy="3760788"/>
            <a:chOff x="0" y="0"/>
            <a:chExt cx="2601" cy="5923"/>
          </a:xfrm>
        </p:grpSpPr>
        <p:sp>
          <p:nvSpPr>
            <p:cNvPr id="16418" name="Line 34"/>
            <p:cNvSpPr>
              <a:spLocks noChangeAspect="1" noChangeShapeType="1"/>
            </p:cNvSpPr>
            <p:nvPr/>
          </p:nvSpPr>
          <p:spPr bwMode="auto">
            <a:xfrm>
              <a:off x="0" y="2800"/>
              <a:ext cx="1530" cy="0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9" name="Line 35"/>
            <p:cNvSpPr>
              <a:spLocks noChangeAspect="1" noChangeShapeType="1"/>
            </p:cNvSpPr>
            <p:nvPr/>
          </p:nvSpPr>
          <p:spPr bwMode="auto">
            <a:xfrm>
              <a:off x="185" y="0"/>
              <a:ext cx="2392" cy="4975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0" name="自由曲线 46"/>
            <p:cNvSpPr/>
            <p:nvPr/>
          </p:nvSpPr>
          <p:spPr bwMode="auto">
            <a:xfrm>
              <a:off x="1135" y="2510"/>
              <a:ext cx="212" cy="305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433" y="13297"/>
                </a:cxn>
                <a:cxn ang="0">
                  <a:pos x="9633" y="4995"/>
                </a:cxn>
                <a:cxn ang="0">
                  <a:pos x="2160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405" y="20192"/>
                    <a:pt x="811" y="16041"/>
                    <a:pt x="2433" y="13297"/>
                  </a:cubicBezTo>
                  <a:cubicBezTo>
                    <a:pt x="4056" y="10553"/>
                    <a:pt x="6490" y="7176"/>
                    <a:pt x="9633" y="4995"/>
                  </a:cubicBezTo>
                  <a:cubicBezTo>
                    <a:pt x="12777" y="2814"/>
                    <a:pt x="19571" y="844"/>
                    <a:pt x="2160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1" name="Text Box 37"/>
            <p:cNvSpPr txBox="1">
              <a:spLocks noChangeArrowheads="1"/>
            </p:cNvSpPr>
            <p:nvPr/>
          </p:nvSpPr>
          <p:spPr bwMode="auto">
            <a:xfrm>
              <a:off x="685" y="2155"/>
              <a:ext cx="490" cy="5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1</a:t>
              </a:r>
            </a:p>
          </p:txBody>
        </p:sp>
        <p:grpSp>
          <p:nvGrpSpPr>
            <p:cNvPr id="16422" name="Group 38"/>
            <p:cNvGrpSpPr/>
            <p:nvPr/>
          </p:nvGrpSpPr>
          <p:grpSpPr bwMode="auto">
            <a:xfrm>
              <a:off x="1915" y="4388"/>
              <a:ext cx="517" cy="625"/>
              <a:chOff x="0" y="0"/>
              <a:chExt cx="519" cy="625"/>
            </a:xfrm>
          </p:grpSpPr>
          <p:sp>
            <p:nvSpPr>
              <p:cNvPr id="16423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24" name="Text Box 4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grpSp>
          <p:nvGrpSpPr>
            <p:cNvPr id="16425" name="Group 41"/>
            <p:cNvGrpSpPr/>
            <p:nvPr/>
          </p:nvGrpSpPr>
          <p:grpSpPr bwMode="auto">
            <a:xfrm>
              <a:off x="1937" y="4388"/>
              <a:ext cx="520" cy="625"/>
              <a:chOff x="0" y="0"/>
              <a:chExt cx="519" cy="625"/>
            </a:xfrm>
          </p:grpSpPr>
          <p:sp>
            <p:nvSpPr>
              <p:cNvPr id="16426" name="自由曲线 69"/>
              <p:cNvSpPr/>
              <p:nvPr/>
            </p:nvSpPr>
            <p:spPr bwMode="auto">
              <a:xfrm>
                <a:off x="437" y="271"/>
                <a:ext cx="83" cy="354"/>
              </a:xfrm>
              <a:custGeom>
                <a:avLst/>
                <a:gdLst/>
                <a:ahLst/>
                <a:cxnLst>
                  <a:cxn ang="0">
                    <a:pos x="21600" y="0"/>
                  </a:cxn>
                  <a:cxn ang="0">
                    <a:pos x="3122" y="7200"/>
                  </a:cxn>
                  <a:cxn ang="0">
                    <a:pos x="3122" y="14400"/>
                  </a:cxn>
                  <a:cxn ang="0">
                    <a:pos x="9108" y="21600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477" y="1220"/>
                      <a:pt x="6245" y="4820"/>
                      <a:pt x="3122" y="7200"/>
                    </a:cubicBezTo>
                    <a:cubicBezTo>
                      <a:pt x="0" y="9579"/>
                      <a:pt x="2081" y="12020"/>
                      <a:pt x="3122" y="14400"/>
                    </a:cubicBezTo>
                    <a:cubicBezTo>
                      <a:pt x="4163" y="16779"/>
                      <a:pt x="8067" y="20379"/>
                      <a:pt x="9108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27" name="Text Box 4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16428" name="Line 44"/>
            <p:cNvSpPr>
              <a:spLocks noChangeAspect="1" noChangeShapeType="1"/>
            </p:cNvSpPr>
            <p:nvPr/>
          </p:nvSpPr>
          <p:spPr bwMode="auto">
            <a:xfrm flipV="1">
              <a:off x="783" y="4971"/>
              <a:ext cx="1819" cy="952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29" name="Group 45"/>
          <p:cNvGrpSpPr/>
          <p:nvPr/>
        </p:nvGrpSpPr>
        <p:grpSpPr bwMode="auto">
          <a:xfrm>
            <a:off x="1374775" y="1892300"/>
            <a:ext cx="1733550" cy="2271713"/>
            <a:chOff x="0" y="0"/>
            <a:chExt cx="2731" cy="3576"/>
          </a:xfrm>
        </p:grpSpPr>
        <p:sp>
          <p:nvSpPr>
            <p:cNvPr id="16430" name="Line 46"/>
            <p:cNvSpPr>
              <a:spLocks noChangeAspect="1" noChangeShapeType="1"/>
            </p:cNvSpPr>
            <p:nvPr/>
          </p:nvSpPr>
          <p:spPr bwMode="auto">
            <a:xfrm flipV="1">
              <a:off x="1769" y="3075"/>
              <a:ext cx="963" cy="494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31" name="Group 47"/>
            <p:cNvGrpSpPr/>
            <p:nvPr/>
          </p:nvGrpSpPr>
          <p:grpSpPr bwMode="auto">
            <a:xfrm>
              <a:off x="0" y="0"/>
              <a:ext cx="2551" cy="3576"/>
              <a:chOff x="0" y="0"/>
              <a:chExt cx="2551" cy="3576"/>
            </a:xfrm>
          </p:grpSpPr>
          <p:sp>
            <p:nvSpPr>
              <p:cNvPr id="16432" name="Line 48"/>
              <p:cNvSpPr>
                <a:spLocks noChangeAspect="1" noChangeShapeType="1"/>
              </p:cNvSpPr>
              <p:nvPr/>
            </p:nvSpPr>
            <p:spPr bwMode="auto">
              <a:xfrm>
                <a:off x="681" y="1426"/>
                <a:ext cx="1870" cy="1"/>
              </a:xfrm>
              <a:prstGeom prst="line">
                <a:avLst/>
              </a:prstGeom>
              <a:noFill/>
              <a:ln w="57150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3" name="Line 49"/>
              <p:cNvSpPr>
                <a:spLocks noChangeAspect="1" noChangeShapeType="1"/>
              </p:cNvSpPr>
              <p:nvPr/>
            </p:nvSpPr>
            <p:spPr bwMode="auto">
              <a:xfrm>
                <a:off x="0" y="0"/>
                <a:ext cx="1757" cy="3576"/>
              </a:xfrm>
              <a:prstGeom prst="line">
                <a:avLst/>
              </a:prstGeom>
              <a:noFill/>
              <a:ln w="57150" cap="flat" cmpd="sng">
                <a:solidFill>
                  <a:srgbClr val="333399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4" name="自由曲线 45"/>
              <p:cNvSpPr/>
              <p:nvPr/>
            </p:nvSpPr>
            <p:spPr bwMode="auto">
              <a:xfrm>
                <a:off x="629" y="1151"/>
                <a:ext cx="355" cy="150"/>
              </a:xfrm>
              <a:custGeom>
                <a:avLst/>
                <a:gdLst/>
                <a:ahLst/>
                <a:cxnLst>
                  <a:cxn ang="0">
                    <a:pos x="0" y="1152"/>
                  </a:cxn>
                  <a:cxn ang="0">
                    <a:pos x="7200" y="1152"/>
                  </a:cxn>
                  <a:cxn ang="0">
                    <a:pos x="14400" y="8064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1152"/>
                    </a:moveTo>
                    <a:cubicBezTo>
                      <a:pt x="1220" y="1152"/>
                      <a:pt x="4820" y="0"/>
                      <a:pt x="7200" y="1152"/>
                    </a:cubicBezTo>
                    <a:cubicBezTo>
                      <a:pt x="9579" y="2304"/>
                      <a:pt x="12020" y="4608"/>
                      <a:pt x="14400" y="8064"/>
                    </a:cubicBezTo>
                    <a:cubicBezTo>
                      <a:pt x="16779" y="11520"/>
                      <a:pt x="20379" y="19296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5" name="Text Box 51"/>
              <p:cNvSpPr txBox="1">
                <a:spLocks noChangeArrowheads="1"/>
              </p:cNvSpPr>
              <p:nvPr/>
            </p:nvSpPr>
            <p:spPr bwMode="auto">
              <a:xfrm>
                <a:off x="842" y="781"/>
                <a:ext cx="487" cy="5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4</a:t>
                </a:r>
              </a:p>
            </p:txBody>
          </p:sp>
          <p:grpSp>
            <p:nvGrpSpPr>
              <p:cNvPr id="16436" name="Group 52"/>
              <p:cNvGrpSpPr/>
              <p:nvPr/>
            </p:nvGrpSpPr>
            <p:grpSpPr bwMode="auto">
              <a:xfrm>
                <a:off x="1669" y="2813"/>
                <a:ext cx="488" cy="575"/>
                <a:chOff x="0" y="0"/>
                <a:chExt cx="488" cy="576"/>
              </a:xfrm>
            </p:grpSpPr>
            <p:sp>
              <p:nvSpPr>
                <p:cNvPr id="16437" name="自由曲线 70"/>
                <p:cNvSpPr/>
                <p:nvPr/>
              </p:nvSpPr>
              <p:spPr bwMode="auto">
                <a:xfrm>
                  <a:off x="23" y="449"/>
                  <a:ext cx="237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54" y="7097"/>
                    </a:cxn>
                    <a:cxn ang="0">
                      <a:pos x="21600" y="21600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822" y="1234"/>
                        <a:pt x="7200" y="3394"/>
                        <a:pt x="10754" y="7097"/>
                      </a:cubicBezTo>
                      <a:cubicBezTo>
                        <a:pt x="14308" y="10800"/>
                        <a:pt x="19777" y="19131"/>
                        <a:pt x="21600" y="2160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3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88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zh-CN" altLang="en-US" sz="1800">
                      <a:solidFill>
                        <a:srgbClr val="FF0000"/>
                      </a:solidFill>
                    </a:rPr>
                    <a:t>6</a:t>
                  </a:r>
                </a:p>
              </p:txBody>
            </p:sp>
          </p:grpSp>
        </p:grpSp>
      </p:grpSp>
      <p:grpSp>
        <p:nvGrpSpPr>
          <p:cNvPr id="16439" name="Group 55"/>
          <p:cNvGrpSpPr/>
          <p:nvPr/>
        </p:nvGrpSpPr>
        <p:grpSpPr bwMode="auto">
          <a:xfrm>
            <a:off x="827088" y="2755900"/>
            <a:ext cx="2173287" cy="2416175"/>
            <a:chOff x="0" y="0"/>
            <a:chExt cx="3423" cy="3806"/>
          </a:xfrm>
        </p:grpSpPr>
        <p:sp>
          <p:nvSpPr>
            <p:cNvPr id="16440" name="Line 56"/>
            <p:cNvSpPr>
              <a:spLocks noChangeAspect="1" noChangeShapeType="1"/>
            </p:cNvSpPr>
            <p:nvPr/>
          </p:nvSpPr>
          <p:spPr bwMode="auto">
            <a:xfrm>
              <a:off x="0" y="27"/>
              <a:ext cx="1587" cy="1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41" name="Line 57"/>
            <p:cNvSpPr>
              <a:spLocks noChangeAspect="1" noChangeShapeType="1"/>
            </p:cNvSpPr>
            <p:nvPr/>
          </p:nvSpPr>
          <p:spPr bwMode="auto">
            <a:xfrm>
              <a:off x="1553" y="0"/>
              <a:ext cx="1870" cy="3807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42" name="Group 58"/>
            <p:cNvGrpSpPr/>
            <p:nvPr/>
          </p:nvGrpSpPr>
          <p:grpSpPr bwMode="auto">
            <a:xfrm>
              <a:off x="1031" y="90"/>
              <a:ext cx="659" cy="695"/>
              <a:chOff x="0" y="0"/>
              <a:chExt cx="659" cy="695"/>
            </a:xfrm>
          </p:grpSpPr>
          <p:sp>
            <p:nvSpPr>
              <p:cNvPr id="16443" name="自由曲线 59"/>
              <p:cNvSpPr/>
              <p:nvPr/>
            </p:nvSpPr>
            <p:spPr bwMode="auto">
              <a:xfrm>
                <a:off x="187" y="0"/>
                <a:ext cx="473" cy="2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00" y="7174"/>
                  </a:cxn>
                  <a:cxn ang="0">
                    <a:pos x="10800" y="12593"/>
                  </a:cxn>
                  <a:cxn ang="0">
                    <a:pos x="16200" y="16180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915" y="1221"/>
                      <a:pt x="3615" y="5113"/>
                      <a:pt x="5400" y="7174"/>
                    </a:cubicBezTo>
                    <a:cubicBezTo>
                      <a:pt x="7184" y="9235"/>
                      <a:pt x="9015" y="11067"/>
                      <a:pt x="10800" y="12593"/>
                    </a:cubicBezTo>
                    <a:cubicBezTo>
                      <a:pt x="12584" y="14120"/>
                      <a:pt x="14415" y="14654"/>
                      <a:pt x="16200" y="16180"/>
                    </a:cubicBezTo>
                    <a:cubicBezTo>
                      <a:pt x="17984" y="17707"/>
                      <a:pt x="20684" y="20684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4" name="Text Box 60"/>
              <p:cNvSpPr txBox="1">
                <a:spLocks noChangeArrowheads="1"/>
              </p:cNvSpPr>
              <p:nvPr/>
            </p:nvSpPr>
            <p:spPr bwMode="auto">
              <a:xfrm>
                <a:off x="0" y="117"/>
                <a:ext cx="487" cy="5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16445" name="Line 61"/>
            <p:cNvSpPr>
              <a:spLocks noChangeAspect="1" noChangeShapeType="1"/>
            </p:cNvSpPr>
            <p:nvPr/>
          </p:nvSpPr>
          <p:spPr bwMode="auto">
            <a:xfrm flipV="1">
              <a:off x="817" y="2176"/>
              <a:ext cx="1814" cy="932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46" name="Group 62"/>
            <p:cNvGrpSpPr/>
            <p:nvPr/>
          </p:nvGrpSpPr>
          <p:grpSpPr bwMode="auto">
            <a:xfrm>
              <a:off x="2234" y="2311"/>
              <a:ext cx="488" cy="765"/>
              <a:chOff x="0" y="0"/>
              <a:chExt cx="488" cy="765"/>
            </a:xfrm>
          </p:grpSpPr>
          <p:sp>
            <p:nvSpPr>
              <p:cNvPr id="16447" name="自由曲线 76"/>
              <p:cNvSpPr/>
              <p:nvPr/>
            </p:nvSpPr>
            <p:spPr bwMode="auto">
              <a:xfrm>
                <a:off x="165" y="0"/>
                <a:ext cx="284" cy="2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50" y="10800"/>
                  </a:cxn>
                  <a:cxn ang="0">
                    <a:pos x="12625" y="19494"/>
                  </a:cxn>
                  <a:cxn ang="0">
                    <a:pos x="21600" y="21600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608" y="1830"/>
                      <a:pt x="1521" y="7596"/>
                      <a:pt x="3650" y="10800"/>
                    </a:cubicBezTo>
                    <a:cubicBezTo>
                      <a:pt x="5780" y="14003"/>
                      <a:pt x="9659" y="17664"/>
                      <a:pt x="12625" y="19494"/>
                    </a:cubicBezTo>
                    <a:cubicBezTo>
                      <a:pt x="15591" y="21325"/>
                      <a:pt x="20078" y="21233"/>
                      <a:pt x="2160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8" name="Text Box 64"/>
              <p:cNvSpPr txBox="1">
                <a:spLocks noChangeArrowheads="1"/>
              </p:cNvSpPr>
              <p:nvPr/>
            </p:nvSpPr>
            <p:spPr bwMode="auto">
              <a:xfrm>
                <a:off x="0" y="189"/>
                <a:ext cx="488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7</a:t>
                </a:r>
              </a:p>
            </p:txBody>
          </p:sp>
        </p:grpSp>
      </p:grpSp>
      <p:grpSp>
        <p:nvGrpSpPr>
          <p:cNvPr id="16449" name="Group 65"/>
          <p:cNvGrpSpPr/>
          <p:nvPr/>
        </p:nvGrpSpPr>
        <p:grpSpPr bwMode="auto">
          <a:xfrm>
            <a:off x="1792288" y="2781300"/>
            <a:ext cx="1462087" cy="2416175"/>
            <a:chOff x="0" y="0"/>
            <a:chExt cx="2303" cy="3806"/>
          </a:xfrm>
        </p:grpSpPr>
        <p:sp>
          <p:nvSpPr>
            <p:cNvPr id="16450" name="Line 66"/>
            <p:cNvSpPr>
              <a:spLocks noChangeAspect="1" noChangeShapeType="1"/>
            </p:cNvSpPr>
            <p:nvPr/>
          </p:nvSpPr>
          <p:spPr bwMode="auto">
            <a:xfrm>
              <a:off x="0" y="25"/>
              <a:ext cx="1247" cy="1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1" name="Line 67"/>
            <p:cNvSpPr>
              <a:spLocks noChangeAspect="1" noChangeShapeType="1"/>
            </p:cNvSpPr>
            <p:nvPr/>
          </p:nvSpPr>
          <p:spPr bwMode="auto">
            <a:xfrm>
              <a:off x="58" y="0"/>
              <a:ext cx="1870" cy="3807"/>
            </a:xfrm>
            <a:prstGeom prst="line">
              <a:avLst/>
            </a:prstGeom>
            <a:noFill/>
            <a:ln w="57150" cap="flat" cmpd="sng">
              <a:solidFill>
                <a:srgbClr val="333399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2" name="自由曲线 58"/>
            <p:cNvSpPr/>
            <p:nvPr/>
          </p:nvSpPr>
          <p:spPr bwMode="auto">
            <a:xfrm>
              <a:off x="266" y="65"/>
              <a:ext cx="170" cy="212"/>
            </a:xfrm>
            <a:custGeom>
              <a:avLst/>
              <a:gdLst/>
              <a:ahLst/>
              <a:cxnLst>
                <a:cxn ang="0">
                  <a:pos x="21088" y="0"/>
                </a:cxn>
                <a:cxn ang="0">
                  <a:pos x="18149" y="12022"/>
                </a:cxn>
                <a:cxn ang="0">
                  <a:pos x="0" y="21600"/>
                </a:cxn>
              </a:cxnLst>
              <a:rect l="0" t="0" r="r" b="b"/>
              <a:pathLst>
                <a:path w="21600" h="21600">
                  <a:moveTo>
                    <a:pt x="21088" y="0"/>
                  </a:moveTo>
                  <a:cubicBezTo>
                    <a:pt x="20577" y="2037"/>
                    <a:pt x="21600" y="8456"/>
                    <a:pt x="18149" y="12022"/>
                  </a:cubicBezTo>
                  <a:cubicBezTo>
                    <a:pt x="14698" y="15588"/>
                    <a:pt x="3067" y="19969"/>
                    <a:pt x="0" y="216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53" name="Text Box 69"/>
            <p:cNvSpPr txBox="1">
              <a:spLocks noChangeArrowheads="1"/>
            </p:cNvSpPr>
            <p:nvPr/>
          </p:nvSpPr>
          <p:spPr bwMode="auto">
            <a:xfrm>
              <a:off x="488" y="115"/>
              <a:ext cx="488" cy="57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6454" name="Line 70"/>
            <p:cNvSpPr>
              <a:spLocks noChangeAspect="1" noChangeShapeType="1"/>
            </p:cNvSpPr>
            <p:nvPr/>
          </p:nvSpPr>
          <p:spPr bwMode="auto">
            <a:xfrm flipV="1">
              <a:off x="1113" y="1574"/>
              <a:ext cx="1190" cy="611"/>
            </a:xfrm>
            <a:prstGeom prst="line">
              <a:avLst/>
            </a:prstGeom>
            <a:noFill/>
            <a:ln w="57150" cap="flat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55" name="Group 71"/>
            <p:cNvGrpSpPr/>
            <p:nvPr/>
          </p:nvGrpSpPr>
          <p:grpSpPr bwMode="auto">
            <a:xfrm>
              <a:off x="1258" y="2050"/>
              <a:ext cx="716" cy="647"/>
              <a:chOff x="0" y="0"/>
              <a:chExt cx="715" cy="647"/>
            </a:xfrm>
          </p:grpSpPr>
          <p:sp>
            <p:nvSpPr>
              <p:cNvPr id="16456" name="自由曲线 79"/>
              <p:cNvSpPr/>
              <p:nvPr/>
            </p:nvSpPr>
            <p:spPr bwMode="auto">
              <a:xfrm>
                <a:off x="0" y="0"/>
                <a:ext cx="149" cy="307"/>
              </a:xfrm>
              <a:custGeom>
                <a:avLst/>
                <a:gdLst/>
                <a:ahLst/>
                <a:cxnLst>
                  <a:cxn ang="0">
                    <a:pos x="10147" y="0"/>
                  </a:cxn>
                  <a:cxn ang="0">
                    <a:pos x="20440" y="8302"/>
                  </a:cxn>
                  <a:cxn ang="0">
                    <a:pos x="17106" y="16604"/>
                  </a:cxn>
                  <a:cxn ang="0">
                    <a:pos x="0" y="21600"/>
                  </a:cxn>
                </a:cxnLst>
                <a:rect l="0" t="0" r="r" b="b"/>
                <a:pathLst>
                  <a:path w="21600" h="21600">
                    <a:moveTo>
                      <a:pt x="10147" y="0"/>
                    </a:moveTo>
                    <a:cubicBezTo>
                      <a:pt x="11887" y="1407"/>
                      <a:pt x="19280" y="5558"/>
                      <a:pt x="20440" y="8302"/>
                    </a:cubicBezTo>
                    <a:cubicBezTo>
                      <a:pt x="21600" y="11046"/>
                      <a:pt x="20440" y="14423"/>
                      <a:pt x="17106" y="16604"/>
                    </a:cubicBezTo>
                    <a:cubicBezTo>
                      <a:pt x="13771" y="18785"/>
                      <a:pt x="2899" y="20755"/>
                      <a:pt x="0" y="216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57" name="Text Box 73"/>
              <p:cNvSpPr txBox="1">
                <a:spLocks noChangeArrowheads="1"/>
              </p:cNvSpPr>
              <p:nvPr/>
            </p:nvSpPr>
            <p:spPr bwMode="auto">
              <a:xfrm>
                <a:off x="171" y="71"/>
                <a:ext cx="545" cy="57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CN" altLang="en-US" sz="1800">
                    <a:solidFill>
                      <a:srgbClr val="FF0000"/>
                    </a:solidFill>
                  </a:rPr>
                  <a:t>8</a:t>
                </a:r>
              </a:p>
            </p:txBody>
          </p:sp>
        </p:grpSp>
      </p:grpSp>
      <p:sp>
        <p:nvSpPr>
          <p:cNvPr id="16458" name="WordArt 74"/>
          <p:cNvSpPr>
            <a:spLocks noChangeArrowheads="1" noChangeShapeType="1"/>
          </p:cNvSpPr>
          <p:nvPr/>
        </p:nvSpPr>
        <p:spPr bwMode="auto">
          <a:xfrm>
            <a:off x="180975" y="188913"/>
            <a:ext cx="1584325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 cap="flat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31 0.070463 L 0.287639 -0.128981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39 -0.014907 L 0.487569 -0.256481 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750 -0.008148 L 0.231944 0.191296 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425278 0.272963 " pathEditMode="relative" rAng="0" ptsTypes="">
                                      <p:cBhvr>
                                        <p:cTn id="18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PLUGINVER]" val="1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角的表示_课件1</Template>
  <TotalTime>0</TotalTime>
  <Words>1521</Words>
  <Application>Microsoft Office PowerPoint</Application>
  <PresentationFormat>全屏显示(4:3)</PresentationFormat>
  <Paragraphs>377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Lingoes Unicode</vt:lpstr>
      <vt:lpstr>仿宋</vt:lpstr>
      <vt:lpstr>华文中宋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同位角、内错角、同旁内角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2018-03-23T04:29:00Z</dcterms:created>
  <dcterms:modified xsi:type="dcterms:W3CDTF">2023-01-16T17:05:53Z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145FD00C96F340DF8CA0694C4C1E2E58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