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02C"/>
    <a:srgbClr val="E5E5E5"/>
    <a:srgbClr val="0B39FC"/>
    <a:srgbClr val="FFCC80"/>
    <a:srgbClr val="5C5A1D"/>
    <a:srgbClr val="F9E5DA"/>
    <a:srgbClr val="FFC800"/>
    <a:srgbClr val="7B5074"/>
    <a:srgbClr val="F68920"/>
    <a:srgbClr val="5A8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 autoAdjust="0"/>
    <p:restoredTop sz="94414" autoAdjust="0"/>
  </p:normalViewPr>
  <p:slideViewPr>
    <p:cSldViewPr snapToGrid="0" showGuides="1">
      <p:cViewPr varScale="1">
        <p:scale>
          <a:sx n="107" d="100"/>
          <a:sy n="107" d="100"/>
        </p:scale>
        <p:origin x="-84" y="-690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图标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的小鸟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棕色的小人看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背景开头和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的书笔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0" y="1741688"/>
            <a:ext cx="9144000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合格</a:t>
            </a:r>
            <a:r>
              <a:rPr lang="zh-CN" altLang="en-US" sz="6000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率</a:t>
            </a:r>
            <a:endParaRPr lang="en-US" altLang="zh-CN" sz="6000" b="1" dirty="0">
              <a:solidFill>
                <a:schemeClr val="accent6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4169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78437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/>
              <a:t>百分数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60133" y="1210151"/>
          <a:ext cx="6871337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一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二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三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四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五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六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130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160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150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106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缺勤人数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出勤率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93169" y="58756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根据下表求出当天各年级的出勤率。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76537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98.3%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67346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96.2%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67033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98.1%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45595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99733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12279" y="2432191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99%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60130" y="2989193"/>
            <a:ext cx="730291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）在表中（    ）年级的出勤率最高，（     ）年级的出勤率最低。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133441" y="2981208"/>
            <a:ext cx="82910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五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875144" y="3005704"/>
            <a:ext cx="82910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8404" y="1806600"/>
            <a:ext cx="7111848" cy="2484276"/>
          </a:xfrm>
          <a:prstGeom prst="rect">
            <a:avLst/>
          </a:prstGeom>
        </p:spPr>
      </p:pic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978404" y="997189"/>
            <a:ext cx="4951355" cy="467436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51435" tIns="25718" rIns="51435" bIns="25718" rtlCol="0">
            <a:spAutoFit/>
          </a:bodyPr>
          <a:lstStyle/>
          <a:p>
            <a:r>
              <a:rPr lang="zh-CN" altLang="zh-CN" sz="2700" dirty="0">
                <a:latin typeface="微软雅黑" panose="020B0503020204020204" charset="-122"/>
                <a:ea typeface="微软雅黑" panose="020B0503020204020204" charset="-122"/>
              </a:rPr>
              <a:t>这节课你们都学会了哪些知识？</a:t>
            </a:r>
            <a:endParaRPr lang="zh-CN" altLang="en-US" sz="27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10184" y="2164817"/>
            <a:ext cx="1177245" cy="4847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出勤率</a:t>
            </a:r>
          </a:p>
        </p:txBody>
      </p:sp>
      <p:sp>
        <p:nvSpPr>
          <p:cNvPr id="44" name="矩形 43"/>
          <p:cNvSpPr/>
          <p:nvPr/>
        </p:nvSpPr>
        <p:spPr>
          <a:xfrm>
            <a:off x="2459820" y="2164819"/>
            <a:ext cx="4972927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出勤率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出勤人数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÷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年级总人数</a:t>
            </a:r>
          </a:p>
        </p:txBody>
      </p:sp>
      <p:sp>
        <p:nvSpPr>
          <p:cNvPr id="7" name="矩形 6"/>
          <p:cNvSpPr/>
          <p:nvPr/>
        </p:nvSpPr>
        <p:spPr>
          <a:xfrm>
            <a:off x="2459640" y="3271621"/>
            <a:ext cx="5630096" cy="4838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成活率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成活的棵数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÷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植树的总棵数</a:t>
            </a:r>
          </a:p>
        </p:txBody>
      </p:sp>
      <p:sp>
        <p:nvSpPr>
          <p:cNvPr id="2" name="矩形 1"/>
          <p:cNvSpPr/>
          <p:nvPr/>
        </p:nvSpPr>
        <p:spPr>
          <a:xfrm>
            <a:off x="1210184" y="3271622"/>
            <a:ext cx="1165860" cy="4838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存活率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bldLvl="0" animBg="1"/>
      <p:bldP spid="44" grpId="0"/>
      <p:bldP spid="7" grpId="0"/>
      <p:bldP spid="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40730" y="1654990"/>
            <a:ext cx="3766897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教材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P43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 5-8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云形标注 2"/>
          <p:cNvSpPr/>
          <p:nvPr/>
        </p:nvSpPr>
        <p:spPr>
          <a:xfrm>
            <a:off x="3352574" y="2352145"/>
            <a:ext cx="3567577" cy="1140992"/>
          </a:xfrm>
          <a:prstGeom prst="cloudCallout">
            <a:avLst>
              <a:gd name="adj1" fmla="val -78502"/>
              <a:gd name="adj2" fmla="val -29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7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93170" y="659891"/>
            <a:ext cx="7839221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绿色小队参加植树活动，共植树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400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棵，有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棵没有成活，这批树的成活率是多少？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97431" y="2680267"/>
            <a:ext cx="2562240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什么是成活率？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3170" y="2260045"/>
            <a:ext cx="1849636" cy="246618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71" grpId="0"/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296292" y="2760478"/>
            <a:ext cx="5728592" cy="56024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云形标注 3"/>
          <p:cNvSpPr/>
          <p:nvPr/>
        </p:nvSpPr>
        <p:spPr>
          <a:xfrm>
            <a:off x="3424225" y="509697"/>
            <a:ext cx="3567577" cy="1140992"/>
          </a:xfrm>
          <a:prstGeom prst="cloudCallout">
            <a:avLst>
              <a:gd name="adj1" fmla="val -78502"/>
              <a:gd name="adj2" fmla="val 2661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7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9082" y="837819"/>
            <a:ext cx="2562240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什么是成活率？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1048" y="816795"/>
            <a:ext cx="1849636" cy="246618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392965" y="2798229"/>
            <a:ext cx="5630096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成活率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成活的棵数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÷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植树的总棵数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3170" y="659891"/>
            <a:ext cx="7839221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绿色小队参加植树活动，共植树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400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棵，有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棵没有成活，这批树的成活率是多少？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18154" y="1902202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400-10</a:t>
            </a:r>
            <a:r>
              <a:rPr lang="zh-CN" altLang="en-US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÷400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18154" y="2452016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=390÷400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18154" y="3001830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=0.975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18154" y="3527479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=97.5%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978981" y="4028023"/>
            <a:ext cx="5523876" cy="6924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答：这批树的成活率是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97.5%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标注 11"/>
          <p:cNvSpPr/>
          <p:nvPr/>
        </p:nvSpPr>
        <p:spPr>
          <a:xfrm>
            <a:off x="2296292" y="3609615"/>
            <a:ext cx="5469075" cy="716201"/>
          </a:xfrm>
          <a:prstGeom prst="wedgeRoundRectCallout">
            <a:avLst>
              <a:gd name="adj1" fmla="val -58259"/>
              <a:gd name="adj2" fmla="val -40621"/>
              <a:gd name="adj3" fmla="val 16667"/>
            </a:avLst>
          </a:prstGeom>
          <a:solidFill>
            <a:srgbClr val="FFFFFF"/>
          </a:solidFill>
          <a:ln>
            <a:solidFill>
              <a:srgbClr val="605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3170" y="659891"/>
            <a:ext cx="7839221" cy="13149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淘气调查了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名同学“最喜欢的球类项目”，每名同学都选了一个项目，调查结果如下。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93541" y="3609615"/>
            <a:ext cx="5523876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最喜欢踢足球的同学占百分之几？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858" y="1975635"/>
            <a:ext cx="7182120" cy="134384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49445" y="3235393"/>
            <a:ext cx="1229535" cy="1639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6737" y="538162"/>
            <a:ext cx="8209121" cy="117633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淘气调查了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名同学“最喜欢的球类项目”，每名同学都选了一个项目，调查结果如下。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977477" y="2547400"/>
            <a:ext cx="3189253" cy="6924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25-19</a:t>
            </a:r>
            <a:r>
              <a:rPr lang="zh-CN" altLang="en-US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÷25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77001" y="3094356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=6÷25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77001" y="3564637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=0.24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77477" y="4100287"/>
            <a:ext cx="3189253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=24%</a:t>
            </a:r>
            <a:endParaRPr lang="zh-CN" altLang="en-US" sz="27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11193" y="3094073"/>
            <a:ext cx="3335144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答：最喜欢踢足球的同学占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24%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3" y="1632109"/>
            <a:ext cx="7367111" cy="1102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3169" y="58756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根据下表求出当天各年级的出勤率。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91966" y="1227467"/>
          <a:ext cx="617235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一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二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三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四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五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六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130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160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150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106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缺勤人数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出勤率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210479" y="2599068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）说一说出勤率是什么意思。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10478" y="3156908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）在表中填出各年级的出勤率。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10477" y="3742803"/>
            <a:ext cx="7302914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）在表中（    ）年级的出勤率最高，（     ）年级的出勤率最低。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296292" y="3810335"/>
            <a:ext cx="4694774" cy="6232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3169" y="58756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根据下表求出当天各年级的出勤率。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12044" y="1227296"/>
          <a:ext cx="6552248" cy="1817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4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43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一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二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三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四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五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六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3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130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160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150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106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缺勤人数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3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出勤率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200478" y="3042933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）说一说出勤率是什么意思。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39486" y="3770330"/>
            <a:ext cx="440898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出勤率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出勤人数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年级总人数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26306" y="1227296"/>
          <a:ext cx="6789421" cy="161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2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一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二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三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四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五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六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年级人数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130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160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150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106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100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缺勤人数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出勤率</a:t>
                      </a:r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220713" y="2680981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）在表中填出各年级的出勤率。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93169" y="58756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根据下表求出当天各年级的出勤率。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91966" y="3191635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一年级：（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120-2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÷120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0.983=98.3%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91966" y="3814883"/>
            <a:ext cx="598197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二年级：（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130-5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÷130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0.962=96.2%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91965" y="4260279"/>
            <a:ext cx="103628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……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36520" y="2379328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98.3%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05421" y="2381709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96.2%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27016" y="2371708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98.1%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157953" y="2371708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98%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046857" y="2371708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96537" y="2381709"/>
            <a:ext cx="82910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99%</a:t>
            </a:r>
            <a:endParaRPr lang="zh-CN" altLang="en-US" sz="1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全屏显示(16:9)</PresentationFormat>
  <Paragraphs>159</Paragraphs>
  <Slides>12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2023-01-16T17:06:16Z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255CE5FC2AED4B65A7F0E96449331ED4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