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1" r:id="rId2"/>
    <p:sldId id="277" r:id="rId3"/>
    <p:sldId id="294" r:id="rId4"/>
    <p:sldId id="314" r:id="rId5"/>
    <p:sldId id="286" r:id="rId6"/>
    <p:sldId id="312" r:id="rId7"/>
    <p:sldId id="313" r:id="rId8"/>
    <p:sldId id="300" r:id="rId9"/>
    <p:sldId id="302" r:id="rId10"/>
    <p:sldId id="303" r:id="rId11"/>
    <p:sldId id="301" r:id="rId12"/>
    <p:sldId id="315" r:id="rId13"/>
    <p:sldId id="274" r:id="rId14"/>
    <p:sldId id="264" r:id="rId15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58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D751C2F-FF4B-4F4C-A08A-82ADEC889AB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68186FB3-DBA8-461C-917E-F7EC91048D1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45DE6FB-0B0B-445B-B474-C53C731ACC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650608-90CC-4FBC-B2A3-A872DD681B9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864C817-5FD5-4009-9FFA-78CBCC50B905}" type="slidenum">
              <a:rPr lang="zh-CN" altLang="en-US" sz="1200" smtClean="0"/>
              <a:t>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6368A3C-12A1-4408-9996-21AA38D94465}" type="slidenum">
              <a:rPr lang="zh-CN" altLang="en-US" sz="1200" smtClean="0"/>
              <a:t>10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71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4D642475-2AAC-480F-A3C3-951C305D4417}" type="slidenum">
              <a:rPr lang="zh-CN" altLang="en-US" sz="1200" smtClean="0"/>
              <a:t>11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81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E58AB87-FF04-483E-8CE3-600BCE614037}" type="slidenum">
              <a:rPr lang="zh-CN" altLang="en-US" sz="1200" smtClean="0"/>
              <a:t>14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B702617-DFB6-484F-80D2-902A5CCE98CA}" type="slidenum">
              <a:rPr lang="zh-CN" altLang="en-US" sz="1200" smtClean="0"/>
              <a:t>2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A0D8FCD-16FB-473A-8EC0-A6BED85480EF}" type="slidenum">
              <a:rPr lang="zh-CN" altLang="en-US" sz="1200" smtClean="0"/>
              <a:t>3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389F561-2740-439B-BC74-1E8B2A3D949D}" type="slidenum">
              <a:rPr lang="zh-CN" altLang="en-US" sz="1200" smtClean="0"/>
              <a:t>4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135011A-E025-4C38-9CF5-1B1E90F7F3BC}" type="slidenum">
              <a:rPr lang="zh-CN" altLang="en-US" sz="1200" smtClean="0"/>
              <a:t>5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A31B6FCB-5FC2-42F7-8364-F6BEF69AD779}" type="slidenum">
              <a:rPr lang="zh-CN" altLang="en-US" sz="1200" smtClean="0"/>
              <a:t>6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E9C8F3C-78F4-4DE1-BC97-D93DC575595A}" type="slidenum">
              <a:rPr lang="zh-CN" altLang="en-US" sz="1200" smtClean="0"/>
              <a:t>7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2F39491C-22CA-4842-BEF9-6CBAB5B66FDD}" type="slidenum">
              <a:rPr lang="zh-CN" altLang="en-US" sz="1200" smtClean="0"/>
              <a:t>8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AB86292-1C74-4414-AFB3-CC42C0DEA538}" type="slidenum">
              <a:rPr lang="zh-CN" altLang="en-US" sz="1200" smtClean="0"/>
              <a:t>9</a:t>
            </a:fld>
            <a:endParaRPr lang="zh-CN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872491" y="2656310"/>
            <a:ext cx="7443925" cy="1720077"/>
          </a:xfrm>
        </p:spPr>
        <p:txBody>
          <a:bodyPr anchor="ctr"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8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FC60A-D255-44BC-8F1D-69358EB098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D6206-9780-4763-93B2-97ED630886D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E308-C1FB-4AB3-961D-9DD5443FAE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D1179-D779-4B9B-9556-C5B6717D2C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D6BC3-8DF5-43E0-92D9-A975E2DDFA9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38A0-5F4D-435C-9389-CC6CCB7CC5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hyperlink" Target="Lesson14_Let&#8217;s_chant&#35838;&#25991;&#21160;&#30011;.swf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5" Type="http://schemas.openxmlformats.org/officeDocument/2006/relationships/hyperlink" Target="Lesson15_Just_talk&#35838;&#25991;&#21160;&#30011;.swf" TargetMode="Externa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1.png"/><Relationship Id="rId2" Type="http://schemas.openxmlformats.org/officeDocument/2006/relationships/audio" Target="file:///C:\Users\Administrator\Desktop\&#20154;&#25945;&#26032;&#29256;\&#20116;&#24180;&#32423;\U3%20We%20should%20obey%20the%20rules\Lesson15%20&#25945;&#23398;&#35838;&#20214;\get_up-128k.mp3" TargetMode="External"/><Relationship Id="rId1" Type="http://schemas.microsoft.com/office/2007/relationships/media" Target="file:///C:\Users\Administrator\Desktop\&#20154;&#25945;&#26032;&#29256;\&#20116;&#24180;&#32423;\U3%20We%20should%20obey%20the%20rules\Lesson15%20&#25945;&#23398;&#35838;&#20214;\get_up-128k.mp3" TargetMode="External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3.png"/><Relationship Id="rId2" Type="http://schemas.openxmlformats.org/officeDocument/2006/relationships/audio" Target="file:///C:\Users\Administrator\Desktop\&#20154;&#25945;&#26032;&#29256;\&#20116;&#24180;&#32423;\U3%20We%20should%20obey%20the%20rules\Lesson15%20&#25945;&#23398;&#35838;&#20214;\go_to_bed-128k.mp3" TargetMode="External"/><Relationship Id="rId1" Type="http://schemas.microsoft.com/office/2007/relationships/media" Target="file:///C:\Users\Administrator\Desktop\&#20154;&#25945;&#26032;&#29256;\&#20116;&#24180;&#32423;\U3%20We%20should%20obey%20the%20rules\Lesson15%20&#25945;&#23398;&#35838;&#20214;\go_to_bed-128k.mp3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5.png"/><Relationship Id="rId2" Type="http://schemas.openxmlformats.org/officeDocument/2006/relationships/audio" Target="file:///C:\Users\Administrator\Desktop\&#20154;&#25945;&#26032;&#29256;\&#20116;&#24180;&#32423;\U3%20We%20should%20obey%20the%20rules\Lesson15%20&#25945;&#23398;&#35838;&#20214;\do_housework-128k.mp3" TargetMode="External"/><Relationship Id="rId1" Type="http://schemas.microsoft.com/office/2007/relationships/media" Target="file:///C:\Users\Administrator\Desktop\&#20154;&#25945;&#26032;&#29256;\&#20116;&#24180;&#32423;\U3%20We%20should%20obey%20the%20rules\Lesson15%20&#25945;&#23398;&#35838;&#20214;\do_housework-128k.mp3" TargetMode="External"/><Relationship Id="rId6" Type="http://schemas.openxmlformats.org/officeDocument/2006/relationships/image" Target="../media/image14.jpe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2639277"/>
            <a:ext cx="8215313" cy="17208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4400" b="1" i="0" dirty="0" smtClean="0">
                <a:solidFill>
                  <a:schemeClr val="tx1"/>
                </a:solidFill>
                <a:latin typeface="Franklin Gothic Medium" panose="020B0603020102020204" pitchFamily="34" charset="0"/>
              </a:rPr>
              <a:t>Unit 3 We should obey the rules.</a:t>
            </a:r>
            <a:endParaRPr lang="zh-CN" altLang="en-US" sz="4400" b="1" i="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19" y="476672"/>
            <a:ext cx="2912777" cy="2190754"/>
          </a:xfrm>
          <a:prstGeom prst="ellipse">
            <a:avLst/>
          </a:prstGeom>
          <a:ln w="63500" cap="rnd">
            <a:solidFill>
              <a:schemeClr val="accent1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755576" y="1441698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人教精通版英语五年级下册</a:t>
            </a:r>
            <a:endParaRPr lang="zh-CN" altLang="en-US" sz="2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22539" y="5517232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5" name="矩形 4"/>
          <p:cNvSpPr/>
          <p:nvPr/>
        </p:nvSpPr>
        <p:spPr>
          <a:xfrm>
            <a:off x="6215074" y="1285860"/>
            <a:ext cx="224292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句子接龙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357188" y="1714500"/>
            <a:ext cx="2714625" cy="857250"/>
          </a:xfrm>
          <a:prstGeom prst="wedgeRoundRectCallout">
            <a:avLst>
              <a:gd name="adj1" fmla="val -3915"/>
              <a:gd name="adj2" fmla="val 7776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</a:rPr>
              <a:t>You should…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3143250" y="2286000"/>
            <a:ext cx="3000375" cy="874713"/>
          </a:xfrm>
          <a:prstGeom prst="wedgeRoundRectCallout">
            <a:avLst>
              <a:gd name="adj1" fmla="val -20041"/>
              <a:gd name="adj2" fmla="val 8330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</a:rPr>
              <a:t>You shouldn’t...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30726" name="Picture 6" descr="c:\users\administrator\appdata\roaming\360se6\User Data\temp\234726-1403141H415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25" y="3714750"/>
            <a:ext cx="52482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圆角矩形标注 9"/>
          <p:cNvSpPr/>
          <p:nvPr/>
        </p:nvSpPr>
        <p:spPr>
          <a:xfrm>
            <a:off x="6215063" y="3000375"/>
            <a:ext cx="2714625" cy="857250"/>
          </a:xfrm>
          <a:prstGeom prst="wedgeRoundRectCallout">
            <a:avLst>
              <a:gd name="adj1" fmla="val -34926"/>
              <a:gd name="adj2" fmla="val 8961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</a:rPr>
              <a:t>You should…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  <p:bldP spid="1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7" name="矩形 6"/>
          <p:cNvSpPr/>
          <p:nvPr/>
        </p:nvSpPr>
        <p:spPr>
          <a:xfrm>
            <a:off x="2024063" y="1282700"/>
            <a:ext cx="169862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1748" name="矩形 7"/>
          <p:cNvSpPr>
            <a:spLocks noChangeArrowheads="1"/>
          </p:cNvSpPr>
          <p:nvPr/>
        </p:nvSpPr>
        <p:spPr bwMode="auto">
          <a:xfrm>
            <a:off x="4595813" y="1282700"/>
            <a:ext cx="2262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shouldn’t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4313" y="2143125"/>
            <a:ext cx="777398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You ________ keep your room clean.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4313" y="2857500"/>
            <a:ext cx="55864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You ________ get up late.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7013" y="3571875"/>
            <a:ext cx="57245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3. You ________ read in bed.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4313" y="4357688"/>
            <a:ext cx="72009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4. You ________ watch TV too often.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14313" y="5072063"/>
            <a:ext cx="642143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5. You ________ go to bed early.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4313" y="5786438"/>
            <a:ext cx="77708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6. You ________ help to do housework.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714500" y="2143125"/>
            <a:ext cx="1525588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矩形 7"/>
          <p:cNvSpPr>
            <a:spLocks noChangeArrowheads="1"/>
          </p:cNvSpPr>
          <p:nvPr/>
        </p:nvSpPr>
        <p:spPr bwMode="auto">
          <a:xfrm>
            <a:off x="1500188" y="2857500"/>
            <a:ext cx="2027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shouldn’t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矩形 7"/>
          <p:cNvSpPr>
            <a:spLocks noChangeArrowheads="1"/>
          </p:cNvSpPr>
          <p:nvPr/>
        </p:nvSpPr>
        <p:spPr bwMode="auto">
          <a:xfrm>
            <a:off x="1500188" y="3571875"/>
            <a:ext cx="2027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shouldn’t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矩形 7"/>
          <p:cNvSpPr>
            <a:spLocks noChangeArrowheads="1"/>
          </p:cNvSpPr>
          <p:nvPr/>
        </p:nvSpPr>
        <p:spPr bwMode="auto">
          <a:xfrm>
            <a:off x="1500188" y="4344988"/>
            <a:ext cx="20272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shouldn’t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758950" y="5072063"/>
            <a:ext cx="15271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758950" y="5773738"/>
            <a:ext cx="152717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6" name="矩形 5"/>
          <p:cNvSpPr/>
          <p:nvPr/>
        </p:nvSpPr>
        <p:spPr>
          <a:xfrm>
            <a:off x="5643563" y="1643063"/>
            <a:ext cx="22113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watch TV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71563" y="2643188"/>
            <a:ext cx="3313112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 housework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71563" y="3643313"/>
            <a:ext cx="157003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get up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71563" y="4643438"/>
            <a:ext cx="2262187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go to bed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1" name="Picture 4" descr="c:\users\administrator\appdata\roaming\360se6\User Data\temp\3142551_11193260417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813" y="2286000"/>
            <a:ext cx="11842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c:\users\administrator\appdata\roaming\360se6\User Data\temp\3142551_11193260417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3" y="3286125"/>
            <a:ext cx="11842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c:\users\administrator\appdata\roaming\360se6\User Data\temp\3142551_11193260417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01725" y="4214813"/>
            <a:ext cx="118427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矩形 14"/>
          <p:cNvSpPr/>
          <p:nvPr/>
        </p:nvSpPr>
        <p:spPr>
          <a:xfrm>
            <a:off x="1223963" y="1652588"/>
            <a:ext cx="2108200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go home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643563" y="2643188"/>
            <a:ext cx="2646362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read in bed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643563" y="3711575"/>
            <a:ext cx="2646362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home rules</a:t>
            </a:r>
            <a:endParaRPr lang="zh-CN" altLang="en-US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8" name="Picture 4" descr="c:\users\administrator\appdata\roaming\360se6\User Data\temp\3142551_11193260417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38" y="3429000"/>
            <a:ext cx="11842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c:\users\administrator\appdata\roaming\360se6\User Data\temp\3142551_11193260417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63" y="2286000"/>
            <a:ext cx="11842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 descr="c:\users\administrator\appdata\roaming\360se6\User Data\temp\3142551_11193260417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86438" y="1357313"/>
            <a:ext cx="1184275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812" name="Picture 4" descr="c:\users\administrator\appdata\roaming\360se6\User Data\temp\3142551_111932604173_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50" y="1285875"/>
            <a:ext cx="1184275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5" name="图片 1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25" y="5160963"/>
            <a:ext cx="2714625" cy="169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>
          <a:xfrm>
            <a:off x="467544" y="509612"/>
            <a:ext cx="8291513" cy="477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33795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5950" y="537368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987425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85938" y="3714750"/>
            <a:ext cx="6143625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如何表达应该和不应该做某事？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5938" y="1357313"/>
            <a:ext cx="2928937" cy="641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zh-CN" altLang="en-US" sz="3200" b="1" dirty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500" y="1406525"/>
            <a:ext cx="32146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黑体" panose="02010609060101010101" pitchFamily="49" charset="-122"/>
              </a:rPr>
              <a:t>do housework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75" y="2071688"/>
            <a:ext cx="2143125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黑体" panose="02010609060101010101" pitchFamily="49" charset="-122"/>
              </a:rPr>
              <a:t>go home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500" y="2071688"/>
            <a:ext cx="150018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黑体" panose="02010609060101010101" pitchFamily="49" charset="-122"/>
              </a:rPr>
              <a:t>get up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9313" y="2071688"/>
            <a:ext cx="2214562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黑体" panose="02010609060101010101" pitchFamily="49" charset="-122"/>
              </a:rPr>
              <a:t>go to bed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75" y="2786063"/>
            <a:ext cx="235743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黑体" panose="02010609060101010101" pitchFamily="49" charset="-122"/>
              </a:rPr>
              <a:t>read in bed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9125" y="2786063"/>
            <a:ext cx="4500563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黑体" panose="02010609060101010101" pitchFamily="49" charset="-122"/>
              </a:rPr>
              <a:t>keep your room clean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7375" y="4500563"/>
            <a:ext cx="350043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黑体" panose="02010609060101010101" pitchFamily="49" charset="-122"/>
              </a:rPr>
              <a:t>You should…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7375" y="5214938"/>
            <a:ext cx="3500438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黑体" panose="02010609060101010101" pitchFamily="49" charset="-122"/>
              </a:rPr>
              <a:t>You shouldn’t…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01788" y="1597025"/>
            <a:ext cx="7000875" cy="3512418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1. </a:t>
            </a:r>
            <a:r>
              <a:rPr lang="zh-CN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观</a:t>
            </a:r>
            <a:r>
              <a:rPr lang="zh-CN" altLang="zh-CN" sz="2800" b="1" dirty="0">
                <a:solidFill>
                  <a:schemeClr val="tx1">
                    <a:lumMod val="50000"/>
                  </a:schemeClr>
                </a:solidFill>
              </a:rPr>
              <a:t>看课文动画，按照正确的语音、语调朗读</a:t>
            </a:r>
            <a:r>
              <a:rPr lang="zh-CN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课文。</a:t>
            </a:r>
            <a:endParaRPr lang="zh-CN" altLang="zh-CN" sz="2800" b="1" dirty="0">
              <a:solidFill>
                <a:schemeClr val="tx1">
                  <a:lumMod val="50000"/>
                </a:schemeClr>
              </a:solidFill>
            </a:endParaRPr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2 . 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</a:rPr>
              <a:t>为自己制定一些家庭规则，贴在家里的墙上</a:t>
            </a:r>
            <a:r>
              <a:rPr lang="zh-CN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。</a:t>
            </a:r>
            <a:endParaRPr lang="zh-CN" altLang="zh-CN" sz="2800" b="1" dirty="0">
              <a:solidFill>
                <a:schemeClr val="tx1">
                  <a:lumMod val="50000"/>
                </a:schemeClr>
              </a:solidFill>
            </a:endParaRPr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3 . </a:t>
            </a:r>
            <a:r>
              <a:rPr lang="zh-CN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预习</a:t>
            </a: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Lesson16</a:t>
            </a:r>
            <a:r>
              <a:rPr lang="zh-CN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。</a:t>
            </a:r>
            <a:r>
              <a:rPr lang="en-US" altLang="zh-CN" sz="28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zh-CN" altLang="zh-CN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4819" name="标题 1"/>
          <p:cNvSpPr>
            <a:spLocks noGrp="1"/>
          </p:cNvSpPr>
          <p:nvPr>
            <p:ph type="title"/>
          </p:nvPr>
        </p:nvSpPr>
        <p:spPr>
          <a:xfrm>
            <a:off x="527050" y="548680"/>
            <a:ext cx="8291513" cy="477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600577" y="6021288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34823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949325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8291512" cy="477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&gt;&gt;Warm-up</a:t>
            </a:r>
            <a:endParaRPr lang="zh-CN" altLang="en-US" smtClean="0"/>
          </a:p>
        </p:txBody>
      </p:sp>
      <p:sp>
        <p:nvSpPr>
          <p:cNvPr id="22531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008063" y="868363"/>
            <a:ext cx="81359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Let’s chant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84213" y="1484313"/>
            <a:ext cx="2459037" cy="15875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3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14480" y="1928802"/>
            <a:ext cx="5667378" cy="43697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5" name="Picture 7" descr="C:\Users\Administrator\Desktop\播放按钮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67450" y="5286375"/>
            <a:ext cx="10906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标题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&gt;&gt;Lead-in</a:t>
            </a:r>
            <a:endParaRPr lang="zh-CN" altLang="en-US" dirty="0" smtClean="0"/>
          </a:p>
        </p:txBody>
      </p:sp>
      <p:pic>
        <p:nvPicPr>
          <p:cNvPr id="23561" name="Picture 9" descr="c:\users\administrator\appdata\roaming\360se6\User Data\temp\92481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095623"/>
            <a:ext cx="3500462" cy="23336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  <p:pic>
        <p:nvPicPr>
          <p:cNvPr id="23563" name="Picture 11" descr="c:\users\administrator\appdata\roaming\360se6\User Data\temp\2345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095623"/>
            <a:ext cx="3500462" cy="233364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571500" y="1143000"/>
            <a:ext cx="6786563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Which room do you like better? Why?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" y="1857375"/>
            <a:ext cx="6786562" cy="593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How to be a good boy/girl at home?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0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内容占位符 1"/>
          <p:cNvSpPr txBox="1"/>
          <p:nvPr/>
        </p:nvSpPr>
        <p:spPr bwMode="auto">
          <a:xfrm>
            <a:off x="989013" y="868363"/>
            <a:ext cx="22256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Just talk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9420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1857395"/>
            <a:ext cx="6429375" cy="4429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583" name="Picture 2" descr="C:\Users\Administrator\Desktop\播放按钮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572250" y="5133975"/>
            <a:ext cx="10906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387600" cy="15875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4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C:\Users\Administrator\Desktop\人教新版\五年级\U3 We should obey the rules\Lesson15 教学课件\GETUP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71538" y="2214554"/>
            <a:ext cx="3667123" cy="2750342"/>
          </a:xfrm>
          <a:prstGeom prst="roundRect">
            <a:avLst>
              <a:gd name="adj" fmla="val 4194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572125" y="2905125"/>
            <a:ext cx="178593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get up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get_up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3214688"/>
            <a:ext cx="500062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8" name="内容占位符 1"/>
          <p:cNvSpPr txBox="1"/>
          <p:nvPr/>
        </p:nvSpPr>
        <p:spPr bwMode="auto">
          <a:xfrm>
            <a:off x="989013" y="868363"/>
            <a:ext cx="22256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learn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1563" y="5549900"/>
            <a:ext cx="5929312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should 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get up early. 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95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6627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 descr="C:\Users\Administrator\Desktop\人教新版\五年级\U3 We should obey the rules\Lesson15 教学课件\GOTOBED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19191" y="2250294"/>
            <a:ext cx="3667123" cy="2750342"/>
          </a:xfrm>
          <a:prstGeom prst="roundRect">
            <a:avLst>
              <a:gd name="adj" fmla="val 37414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429250" y="2928938"/>
            <a:ext cx="2643188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go to bed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go_to_bed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214688"/>
            <a:ext cx="500063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接连接符 10"/>
          <p:cNvCxnSpPr/>
          <p:nvPr/>
        </p:nvCxnSpPr>
        <p:spPr>
          <a:xfrm>
            <a:off x="714375" y="1500188"/>
            <a:ext cx="2387600" cy="15875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2" name="内容占位符 1"/>
          <p:cNvSpPr txBox="1"/>
          <p:nvPr/>
        </p:nvSpPr>
        <p:spPr bwMode="auto">
          <a:xfrm>
            <a:off x="989013" y="868363"/>
            <a:ext cx="22256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learn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63" y="5549900"/>
            <a:ext cx="5929312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shouldn’t 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go to bed late. 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97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27651" name="图片 19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 descr="C:\Users\Administrator\Desktop\人教新版\五年级\U3 We should obey the rules\Lesson15 教学课件\DOHOUSEW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928662" y="2214554"/>
            <a:ext cx="3667123" cy="2750342"/>
          </a:xfrm>
          <a:prstGeom prst="roundRect">
            <a:avLst>
              <a:gd name="adj" fmla="val 38925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000625" y="2965450"/>
            <a:ext cx="364331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do housework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" name="do_housework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857625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直接连接符 10"/>
          <p:cNvCxnSpPr/>
          <p:nvPr/>
        </p:nvCxnSpPr>
        <p:spPr>
          <a:xfrm>
            <a:off x="684213" y="1484313"/>
            <a:ext cx="2387600" cy="15875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6" name="内容占位符 1"/>
          <p:cNvSpPr txBox="1"/>
          <p:nvPr/>
        </p:nvSpPr>
        <p:spPr bwMode="auto">
          <a:xfrm>
            <a:off x="989013" y="868363"/>
            <a:ext cx="2225675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learn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63" y="5549900"/>
            <a:ext cx="8072437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We should 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help to do housework. 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26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9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2"/>
          <p:cNvSpPr>
            <a:spLocks noGrp="1"/>
          </p:cNvSpPr>
          <p:nvPr>
            <p:ph type="title"/>
          </p:nvPr>
        </p:nvSpPr>
        <p:spPr>
          <a:xfrm>
            <a:off x="438791" y="332656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5" name="矩形 4"/>
          <p:cNvSpPr/>
          <p:nvPr/>
        </p:nvSpPr>
        <p:spPr>
          <a:xfrm>
            <a:off x="6215074" y="1285860"/>
            <a:ext cx="248779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Pair Work</a:t>
            </a:r>
            <a:endParaRPr lang="zh-CN" alt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圆角矩形标注 6"/>
          <p:cNvSpPr/>
          <p:nvPr/>
        </p:nvSpPr>
        <p:spPr>
          <a:xfrm>
            <a:off x="357188" y="1571625"/>
            <a:ext cx="3357562" cy="998538"/>
          </a:xfrm>
          <a:prstGeom prst="wedgeRoundRectCallout">
            <a:avLst>
              <a:gd name="adj1" fmla="val -3915"/>
              <a:gd name="adj2" fmla="val 7776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</a:rPr>
              <a:t>Does Peter like to do housework?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8" name="圆角矩形标注 7"/>
          <p:cNvSpPr/>
          <p:nvPr/>
        </p:nvSpPr>
        <p:spPr>
          <a:xfrm>
            <a:off x="5572125" y="2428875"/>
            <a:ext cx="3000375" cy="731838"/>
          </a:xfrm>
          <a:prstGeom prst="wedgeRoundRectCallout">
            <a:avLst>
              <a:gd name="adj1" fmla="val -37456"/>
              <a:gd name="adj2" fmla="val 9657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bg1"/>
                </a:solidFill>
              </a:rPr>
              <a:t>No, he doesn’t.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pic>
        <p:nvPicPr>
          <p:cNvPr id="28678" name="Picture 10" descr="c:\users\administrator\appdata\roaming\360se6\User Data\temp\235006-14032Q140397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13" y="3714750"/>
            <a:ext cx="3024187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sp>
        <p:nvSpPr>
          <p:cNvPr id="5" name="矩形 4"/>
          <p:cNvSpPr/>
          <p:nvPr/>
        </p:nvSpPr>
        <p:spPr>
          <a:xfrm>
            <a:off x="1143000" y="1643063"/>
            <a:ext cx="2035175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4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700" name="矩形 6"/>
          <p:cNvSpPr>
            <a:spLocks noChangeArrowheads="1"/>
          </p:cNvSpPr>
          <p:nvPr/>
        </p:nvSpPr>
        <p:spPr bwMode="auto">
          <a:xfrm>
            <a:off x="1155700" y="3087688"/>
            <a:ext cx="270192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shouldn’t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6" name="加号 5"/>
          <p:cNvSpPr/>
          <p:nvPr/>
        </p:nvSpPr>
        <p:spPr>
          <a:xfrm>
            <a:off x="5000625" y="2357438"/>
            <a:ext cx="714375" cy="785812"/>
          </a:xfrm>
          <a:prstGeom prst="math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右大括号 6"/>
          <p:cNvSpPr/>
          <p:nvPr/>
        </p:nvSpPr>
        <p:spPr>
          <a:xfrm>
            <a:off x="4143375" y="1928813"/>
            <a:ext cx="500063" cy="1714500"/>
          </a:xfrm>
          <a:prstGeom prst="rightBrace">
            <a:avLst>
              <a:gd name="adj1" fmla="val 52662"/>
              <a:gd name="adj2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143625" y="2286000"/>
            <a:ext cx="2214563" cy="973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4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</a:rPr>
              <a:t>V.</a:t>
            </a:r>
            <a:r>
              <a:rPr lang="zh-CN" altLang="en-US" sz="4400" b="1" dirty="0">
                <a:solidFill>
                  <a:schemeClr val="tx1">
                    <a:lumMod val="50000"/>
                  </a:schemeClr>
                </a:solidFill>
                <a:latin typeface="+mn-ea"/>
                <a:ea typeface="+mn-ea"/>
              </a:rPr>
              <a:t>原形</a:t>
            </a:r>
          </a:p>
        </p:txBody>
      </p:sp>
      <p:sp>
        <p:nvSpPr>
          <p:cNvPr id="9" name="等于号 8"/>
          <p:cNvSpPr/>
          <p:nvPr/>
        </p:nvSpPr>
        <p:spPr>
          <a:xfrm rot="5400000">
            <a:off x="2000251" y="4071937"/>
            <a:ext cx="785812" cy="500063"/>
          </a:xfrm>
          <a:prstGeom prst="mathEqual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矩形 6"/>
          <p:cNvSpPr>
            <a:spLocks noChangeArrowheads="1"/>
          </p:cNvSpPr>
          <p:nvPr/>
        </p:nvSpPr>
        <p:spPr bwMode="auto">
          <a:xfrm>
            <a:off x="1214438" y="4714875"/>
            <a:ext cx="313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should not</a:t>
            </a:r>
            <a:endParaRPr lang="zh-CN" altLang="en-US" sz="3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add6e70349f21d872298435217eeb6a8f5754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295</Words>
  <Application>Microsoft Office PowerPoint</Application>
  <PresentationFormat>全屏显示(4:3)</PresentationFormat>
  <Paragraphs>87</Paragraphs>
  <Slides>14</Slides>
  <Notes>12</Notes>
  <HiddenSlides>0</HiddenSlides>
  <MMClips>3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黑体</vt:lpstr>
      <vt:lpstr>华文中宋</vt:lpstr>
      <vt:lpstr>宋体</vt:lpstr>
      <vt:lpstr>微软雅黑</vt:lpstr>
      <vt:lpstr>幼圆</vt:lpstr>
      <vt:lpstr>Arial</vt:lpstr>
      <vt:lpstr>Arial Black</vt:lpstr>
      <vt:lpstr>Calibri</vt:lpstr>
      <vt:lpstr>Franklin Gothic Medium</vt:lpstr>
      <vt:lpstr>Times New Roman</vt:lpstr>
      <vt:lpstr>Wingdings</vt:lpstr>
      <vt:lpstr>WWW.2PPT.COM
</vt:lpstr>
      <vt:lpstr>Unit 3 We should obey the rules.</vt:lpstr>
      <vt:lpstr>&gt;&gt;Warm-up</vt:lpstr>
      <vt:lpstr>&gt;&gt;Lead-in</vt:lpstr>
      <vt:lpstr>&gt;&gt;Presentation</vt:lpstr>
      <vt:lpstr>&gt;&gt;Presentation</vt:lpstr>
      <vt:lpstr>&gt;&gt;Presentation</vt:lpstr>
      <vt:lpstr>&gt;&gt;Presentation</vt:lpstr>
      <vt:lpstr>&gt;&gt;Practice</vt:lpstr>
      <vt:lpstr>&gt;&gt;Presentation</vt:lpstr>
      <vt:lpstr>&gt;&gt;Practice</vt:lpstr>
      <vt:lpstr>&gt;&gt;Practice</vt:lpstr>
      <vt:lpstr>&gt;&gt;Practice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2023-01-16T17:06:42Z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7518F33A6CEE4BFDB5BC35983792CC7A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