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2" r:id="rId2"/>
    <p:sldId id="265" r:id="rId3"/>
    <p:sldId id="268" r:id="rId4"/>
    <p:sldId id="281" r:id="rId5"/>
    <p:sldId id="282" r:id="rId6"/>
    <p:sldId id="270" r:id="rId7"/>
    <p:sldId id="269" r:id="rId8"/>
    <p:sldId id="283" r:id="rId9"/>
    <p:sldId id="284" r:id="rId10"/>
    <p:sldId id="271" r:id="rId11"/>
    <p:sldId id="272" r:id="rId12"/>
    <p:sldId id="274" r:id="rId13"/>
    <p:sldId id="275" r:id="rId14"/>
    <p:sldId id="276" r:id="rId15"/>
    <p:sldId id="280" r:id="rId16"/>
  </p:sldIdLst>
  <p:sldSz cx="12601575" cy="709136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5209"/>
    <a:srgbClr val="B44C22"/>
    <a:srgbClr val="0BE3DE"/>
    <a:srgbClr val="0099FF"/>
    <a:srgbClr val="F96307"/>
    <a:srgbClr val="37CBFF"/>
    <a:srgbClr val="FCE2B3"/>
    <a:srgbClr val="CCECFF"/>
    <a:srgbClr val="A99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1" autoAdjust="0"/>
    <p:restoredTop sz="71807" autoAdjust="0"/>
  </p:normalViewPr>
  <p:slideViewPr>
    <p:cSldViewPr snapToGrid="0">
      <p:cViewPr>
        <p:scale>
          <a:sx n="100" d="100"/>
          <a:sy n="100" d="100"/>
        </p:scale>
        <p:origin x="-582" y="-360"/>
      </p:cViewPr>
      <p:guideLst>
        <p:guide orient="horz" pos="2293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C2917-7612-40BA-BD7C-108AEF1E65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A37-4DC7-4D5F-94CA-5BB6ADFB8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239072" y="945473"/>
            <a:ext cx="10128392" cy="265774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2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239072" y="3681388"/>
            <a:ext cx="10128392" cy="1522434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8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72440" indent="0" algn="ctr">
              <a:buNone/>
              <a:defRPr sz="2065"/>
            </a:lvl2pPr>
            <a:lvl3pPr marL="944880" indent="0" algn="ctr">
              <a:buNone/>
              <a:defRPr sz="1860"/>
            </a:lvl3pPr>
            <a:lvl4pPr marL="1417955" indent="0" algn="ctr">
              <a:buNone/>
              <a:defRPr sz="1655"/>
            </a:lvl4pPr>
            <a:lvl5pPr marL="1890395" indent="0" algn="ctr">
              <a:buNone/>
              <a:defRPr sz="1655"/>
            </a:lvl5pPr>
            <a:lvl6pPr marL="2362835" indent="0" algn="ctr">
              <a:buNone/>
              <a:defRPr sz="1655"/>
            </a:lvl6pPr>
            <a:lvl7pPr marL="2835275" indent="0" algn="ctr">
              <a:buNone/>
              <a:defRPr sz="1655"/>
            </a:lvl7pPr>
            <a:lvl8pPr marL="3307715" indent="0" algn="ctr">
              <a:buNone/>
              <a:defRPr sz="1655"/>
            </a:lvl8pPr>
            <a:lvl9pPr marL="3780790" indent="0" algn="ctr">
              <a:buNone/>
              <a:defRPr sz="165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578625" y="945473"/>
            <a:ext cx="1079072" cy="52001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9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45118" y="945473"/>
            <a:ext cx="9477228" cy="5200100"/>
          </a:xfrm>
        </p:spPr>
        <p:txBody>
          <a:bodyPr vert="eaVert" lIns="46800" tIns="46800" rIns="46800" bIns="46800"/>
          <a:lstStyle>
            <a:lvl1pPr marL="236220" indent="-23622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708660" indent="-23622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81100" indent="-23622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54175" indent="-23622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126615" indent="-23622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8838" y="800302"/>
            <a:ext cx="11341418" cy="5669114"/>
          </a:xfrm>
        </p:spPr>
        <p:txBody>
          <a:bodyPr/>
          <a:lstStyle>
            <a:lvl1pPr marL="236220" indent="-23622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708660" indent="-23622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81100" indent="-23622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54175" indent="-23622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126615" indent="-23622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39072" y="2568410"/>
            <a:ext cx="10128392" cy="105342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2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39072" y="3681388"/>
            <a:ext cx="10128392" cy="48762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8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838" y="629074"/>
            <a:ext cx="11337697" cy="72957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72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838" y="1541046"/>
            <a:ext cx="11337697" cy="4920925"/>
          </a:xfrm>
        </p:spPr>
        <p:txBody>
          <a:bodyPr vert="horz" lIns="90000" tIns="46800" rIns="90000" bIns="46800" rtlCol="0">
            <a:normAutofit/>
          </a:bodyPr>
          <a:lstStyle>
            <a:lvl1pPr marL="236220" marR="0" lvl="0" indent="-2362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6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08660" marR="0" lvl="1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81100" marR="0" lvl="2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54175" marR="0" lvl="3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4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26615" marR="0" lvl="4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4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362835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57678" y="3979174"/>
            <a:ext cx="8029783" cy="79285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55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57678" y="4772031"/>
            <a:ext cx="8029783" cy="897082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6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72440" indent="0">
              <a:buNone/>
              <a:defRPr sz="2065">
                <a:solidFill>
                  <a:schemeClr val="tx1">
                    <a:tint val="75000"/>
                  </a:schemeClr>
                </a:solidFill>
              </a:defRPr>
            </a:lvl2pPr>
            <a:lvl3pPr marL="94488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95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4pPr>
            <a:lvl5pPr marL="189039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5pPr>
            <a:lvl6pPr marL="236283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6pPr>
            <a:lvl7pPr marL="283527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7pPr>
            <a:lvl8pPr marL="330771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8pPr>
            <a:lvl9pPr marL="3780790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838" y="629074"/>
            <a:ext cx="11337697" cy="72957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72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838" y="1552213"/>
            <a:ext cx="5350708" cy="4909758"/>
          </a:xfrm>
        </p:spPr>
        <p:txBody>
          <a:bodyPr vert="horz" lIns="90000" tIns="46800" rIns="90000" bIns="46800" rtlCol="0">
            <a:normAutofit/>
          </a:bodyPr>
          <a:lstStyle>
            <a:lvl1pPr marL="236220" marR="0" lvl="0" indent="-2362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08660" marR="0" lvl="1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81100" marR="0" lvl="2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54175" marR="0" lvl="3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4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26615" marR="0" lvl="4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4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26990" y="1552213"/>
            <a:ext cx="5350708" cy="4909758"/>
          </a:xfrm>
        </p:spPr>
        <p:txBody>
          <a:bodyPr lIns="90000" tIns="46800" rIns="90000" bIns="46800">
            <a:normAutofit/>
          </a:bodyPr>
          <a:lstStyle>
            <a:lvl1pPr marL="236220" indent="-23622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5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08660" indent="-23622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5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81100" indent="-23622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5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4175" indent="-23622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4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45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838" y="629074"/>
            <a:ext cx="11337697" cy="72957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72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28838" y="1477766"/>
            <a:ext cx="5521871" cy="394567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65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72440" indent="0">
              <a:buNone/>
              <a:defRPr sz="2065" b="1"/>
            </a:lvl2pPr>
            <a:lvl3pPr marL="944880" indent="0">
              <a:buNone/>
              <a:defRPr sz="1860" b="1"/>
            </a:lvl3pPr>
            <a:lvl4pPr marL="1417955" indent="0">
              <a:buNone/>
              <a:defRPr sz="1655" b="1"/>
            </a:lvl4pPr>
            <a:lvl5pPr marL="1890395" indent="0">
              <a:buNone/>
              <a:defRPr sz="1655" b="1"/>
            </a:lvl5pPr>
            <a:lvl6pPr marL="2362835" indent="0">
              <a:buNone/>
              <a:defRPr sz="1655" b="1"/>
            </a:lvl6pPr>
            <a:lvl7pPr marL="2835275" indent="0">
              <a:buNone/>
              <a:defRPr sz="1655" b="1"/>
            </a:lvl7pPr>
            <a:lvl8pPr marL="3307715" indent="0">
              <a:buNone/>
              <a:defRPr sz="1655" b="1"/>
            </a:lvl8pPr>
            <a:lvl9pPr marL="3780790" indent="0">
              <a:buNone/>
              <a:defRPr sz="165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38" y="1917002"/>
            <a:ext cx="5521871" cy="4544969"/>
          </a:xfrm>
        </p:spPr>
        <p:txBody>
          <a:bodyPr vert="horz" lIns="101600" tIns="0" rIns="82550" bIns="0" rtlCol="0">
            <a:normAutofit/>
          </a:bodyPr>
          <a:lstStyle>
            <a:lvl1pPr marL="236220" marR="0" lvl="0" indent="-2362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08660" marR="0" lvl="1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81100" marR="0" lvl="2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54175" marR="0" lvl="3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4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26615" marR="0" lvl="4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4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445232" y="1470041"/>
            <a:ext cx="5521871" cy="39456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65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72440" indent="0">
              <a:buNone/>
              <a:defRPr sz="2065" b="1"/>
            </a:lvl2pPr>
            <a:lvl3pPr marL="944880" indent="0">
              <a:buNone/>
              <a:defRPr sz="1860" b="1"/>
            </a:lvl3pPr>
            <a:lvl4pPr marL="1417955" indent="0">
              <a:buNone/>
              <a:defRPr sz="1655" b="1"/>
            </a:lvl4pPr>
            <a:lvl5pPr marL="1890395" indent="0">
              <a:buNone/>
              <a:defRPr sz="1655" b="1"/>
            </a:lvl5pPr>
            <a:lvl6pPr marL="2362835" indent="0">
              <a:buNone/>
              <a:defRPr sz="1655" b="1"/>
            </a:lvl6pPr>
            <a:lvl7pPr marL="2835275" indent="0">
              <a:buNone/>
              <a:defRPr sz="1655" b="1"/>
            </a:lvl7pPr>
            <a:lvl8pPr marL="3307715" indent="0">
              <a:buNone/>
              <a:defRPr sz="1655" b="1"/>
            </a:lvl8pPr>
            <a:lvl9pPr marL="3780790" indent="0">
              <a:buNone/>
              <a:defRPr sz="165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445232" y="1917002"/>
            <a:ext cx="5521871" cy="4544969"/>
          </a:xfrm>
        </p:spPr>
        <p:txBody>
          <a:bodyPr vert="horz" lIns="101600" tIns="0" rIns="82550" bIns="0" rtlCol="0">
            <a:normAutofit/>
          </a:bodyPr>
          <a:lstStyle>
            <a:lvl1pPr marL="236220" marR="0" lvl="0" indent="-2362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08660" marR="0" lvl="1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81100" marR="0" lvl="2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54175" marR="0" lvl="3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4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26615" marR="0" lvl="4" indent="-2362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4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838" y="629074"/>
            <a:ext cx="11337697" cy="72957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72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28838" y="1608048"/>
            <a:ext cx="5408876" cy="476458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5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08660" marR="0" lvl="1" indent="-2362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5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81100" marR="0" lvl="2" indent="-2362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5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54175" marR="0" lvl="3" indent="-2362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5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26615" marR="0" lvl="4" indent="-2362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5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563734" y="1608048"/>
            <a:ext cx="5402801" cy="476458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5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7244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28838" y="629074"/>
            <a:ext cx="11337697" cy="72957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28838" y="1541046"/>
            <a:ext cx="11337697" cy="49209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32559" y="6528973"/>
            <a:ext cx="2790703" cy="32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254272" y="6528973"/>
            <a:ext cx="4093031" cy="32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9175832" y="6528973"/>
            <a:ext cx="2790703" cy="32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44880" rtl="0" eaLnBrk="1" fontAlgn="auto" latinLnBrk="0" hangingPunct="1">
        <a:lnSpc>
          <a:spcPct val="100000"/>
        </a:lnSpc>
        <a:spcBef>
          <a:spcPct val="0"/>
        </a:spcBef>
        <a:buNone/>
        <a:defRPr sz="372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36220" indent="-236220" algn="l" defTabSz="9448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708660" indent="-236220" algn="l" defTabSz="94488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63700" algn="l"/>
          <a:tab pos="1663700" algn="l"/>
          <a:tab pos="1663700" algn="l"/>
          <a:tab pos="1663700" algn="l"/>
        </a:tabLst>
        <a:defRPr sz="16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81100" indent="-236220" algn="l" defTabSz="94488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54175" indent="-236220" algn="l" defTabSz="94488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4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126615" indent="-236220" algn="l" defTabSz="94488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4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99055" indent="-236220" algn="l" defTabSz="944880" rtl="0" eaLnBrk="1" latinLnBrk="0" hangingPunct="1">
        <a:lnSpc>
          <a:spcPct val="90000"/>
        </a:lnSpc>
        <a:spcBef>
          <a:spcPct val="104000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495" indent="-236220" algn="l" defTabSz="944880" rtl="0" eaLnBrk="1" latinLnBrk="0" hangingPunct="1">
        <a:lnSpc>
          <a:spcPct val="90000"/>
        </a:lnSpc>
        <a:spcBef>
          <a:spcPct val="104000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35" indent="-236220" algn="l" defTabSz="944880" rtl="0" eaLnBrk="1" latinLnBrk="0" hangingPunct="1">
        <a:lnSpc>
          <a:spcPct val="90000"/>
        </a:lnSpc>
        <a:spcBef>
          <a:spcPct val="104000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7010" indent="-236220" algn="l" defTabSz="944880" rtl="0" eaLnBrk="1" latinLnBrk="0" hangingPunct="1">
        <a:lnSpc>
          <a:spcPct val="90000"/>
        </a:lnSpc>
        <a:spcBef>
          <a:spcPct val="104000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40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955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395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35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275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715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790" algn="l" defTabSz="94488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15729" y="3386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" y="1755239"/>
            <a:ext cx="12601575" cy="2154436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dirty="0" smtClean="0">
                <a:ln w="22225" cap="flat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摸球游戏</a:t>
            </a:r>
            <a:endParaRPr lang="en-US" altLang="zh-CN" sz="8000" b="1" dirty="0" smtClean="0">
              <a:ln w="22225" cap="flat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en-US" altLang="zh-CN" sz="5400" b="1" dirty="0" smtClean="0">
                <a:ln w="22225" cap="flat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en-US" altLang="ko-KR" sz="5400" b="1" dirty="0" smtClean="0">
                <a:ln w="22225" cap="flat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5400" b="1" dirty="0" smtClean="0">
                <a:ln w="22225" cap="flat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可能性</a:t>
            </a:r>
            <a:endParaRPr lang="zh-CN" altLang="en-US" sz="5400" b="1" dirty="0">
              <a:ln w="22225" cap="flat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982945"/>
            <a:ext cx="12601574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63724" y="1298953"/>
            <a:ext cx="950754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根据要求给卡片涂上颜色，有红、黄、绿三种颜色的卡片，抽到红色的可能性最大，抽到绿色的可能性最小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12"/>
          <p:cNvSpPr txBox="1"/>
          <p:nvPr/>
        </p:nvSpPr>
        <p:spPr bwMode="auto">
          <a:xfrm>
            <a:off x="577848" y="1298953"/>
            <a:ext cx="1285875" cy="687112"/>
          </a:xfrm>
          <a:prstGeom prst="roundRect">
            <a:avLst>
              <a:gd name="adj" fmla="val 333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/>
            <a:r>
              <a:rPr lang="zh-CN" altLang="en-US" sz="3000" b="1" noProof="1" smtClean="0">
                <a:latin typeface="宋体" panose="02010600030101010101" pitchFamily="2" charset="-122"/>
                <a:cs typeface="宋体" panose="02010600030101010101" pitchFamily="2" charset="-122"/>
              </a:rPr>
              <a:t>例题</a:t>
            </a:r>
            <a:r>
              <a:rPr lang="en-US" altLang="zh-CN" sz="3000" b="1" noProof="1" smtClean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en-US" altLang="zh-CN" sz="3000" b="1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06686" y="2952750"/>
            <a:ext cx="540000" cy="7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849686" y="2952750"/>
            <a:ext cx="540000" cy="7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040311" y="2952750"/>
            <a:ext cx="540000" cy="7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183311" y="2952750"/>
            <a:ext cx="540000" cy="7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7307261" y="2952750"/>
            <a:ext cx="540000" cy="7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8450261" y="2952750"/>
            <a:ext cx="540000" cy="7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9640886" y="2952750"/>
            <a:ext cx="540000" cy="7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525584" y="3759448"/>
            <a:ext cx="1960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规范解答</a:t>
            </a:r>
            <a:r>
              <a:rPr lang="zh-CN" altLang="en-US" sz="3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402804" y="3791109"/>
            <a:ext cx="7637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一共有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张卡片，抽到绿色的可能性最小，假设涂绿色的只能有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张；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流程图: 过程 49"/>
          <p:cNvSpPr/>
          <p:nvPr/>
        </p:nvSpPr>
        <p:spPr>
          <a:xfrm>
            <a:off x="2706686" y="2952750"/>
            <a:ext cx="540000" cy="720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2365746" y="4784369"/>
            <a:ext cx="7637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在剩下的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张中，抽到红色可能性最大，说明涂红色的只能有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张，涂黄色的只能有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流程图: 过程 66"/>
          <p:cNvSpPr/>
          <p:nvPr/>
        </p:nvSpPr>
        <p:spPr>
          <a:xfrm>
            <a:off x="3849686" y="2960325"/>
            <a:ext cx="540000" cy="7200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流程图: 过程 67"/>
          <p:cNvSpPr/>
          <p:nvPr/>
        </p:nvSpPr>
        <p:spPr>
          <a:xfrm>
            <a:off x="5049836" y="2960325"/>
            <a:ext cx="540000" cy="7200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流程图: 过程 68"/>
          <p:cNvSpPr/>
          <p:nvPr/>
        </p:nvSpPr>
        <p:spPr>
          <a:xfrm>
            <a:off x="6192836" y="2958375"/>
            <a:ext cx="540000" cy="7200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流程图: 过程 69"/>
          <p:cNvSpPr/>
          <p:nvPr/>
        </p:nvSpPr>
        <p:spPr>
          <a:xfrm>
            <a:off x="7316786" y="2960325"/>
            <a:ext cx="540000" cy="7200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流程图: 过程 70"/>
          <p:cNvSpPr/>
          <p:nvPr/>
        </p:nvSpPr>
        <p:spPr>
          <a:xfrm>
            <a:off x="8450261" y="2958375"/>
            <a:ext cx="540000" cy="720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流程图: 过程 71"/>
          <p:cNvSpPr/>
          <p:nvPr/>
        </p:nvSpPr>
        <p:spPr>
          <a:xfrm>
            <a:off x="9640886" y="2958375"/>
            <a:ext cx="540000" cy="720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2348828" y="5765444"/>
            <a:ext cx="9732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满足条件，并且只有这一种涂法。（涂色顺序可以改变）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 animBg="1"/>
      <p:bldP spid="1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  <p:bldP spid="64" grpId="0"/>
      <p:bldP spid="50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/>
          <p:nvPr/>
        </p:nvSpPr>
        <p:spPr>
          <a:xfrm>
            <a:off x="1855788" y="1025524"/>
            <a:ext cx="7740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连一连。从下面</a:t>
            </a:r>
            <a:r>
              <a:rPr lang="en-US" altLang="zh-CN" dirty="0"/>
              <a:t>6</a:t>
            </a:r>
            <a:r>
              <a:rPr lang="zh-CN" altLang="en-US" dirty="0"/>
              <a:t>个盒子中分别摸出</a:t>
            </a:r>
            <a:r>
              <a:rPr lang="en-US" altLang="zh-CN" dirty="0"/>
              <a:t>1</a:t>
            </a:r>
            <a:r>
              <a:rPr lang="zh-CN" altLang="en-US" dirty="0"/>
              <a:t>个球，会有怎样的结果？（选自教材</a:t>
            </a:r>
            <a:r>
              <a:rPr lang="en-US" altLang="zh-CN" dirty="0"/>
              <a:t>P21</a:t>
            </a:r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题）</a:t>
            </a:r>
          </a:p>
        </p:txBody>
      </p:sp>
      <p:sp>
        <p:nvSpPr>
          <p:cNvPr id="8" name="Freeform 42"/>
          <p:cNvSpPr/>
          <p:nvPr/>
        </p:nvSpPr>
        <p:spPr>
          <a:xfrm>
            <a:off x="2036763" y="2425700"/>
            <a:ext cx="4389438" cy="2465387"/>
          </a:xfrm>
          <a:custGeom>
            <a:avLst/>
            <a:gdLst>
              <a:gd name="txL" fmla="*/ 0 w 2765"/>
              <a:gd name="txT" fmla="*/ 0 h 1553"/>
              <a:gd name="txR" fmla="*/ 2765 w 2765"/>
              <a:gd name="txB" fmla="*/ 1553 h 15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765" h="1553">
                <a:moveTo>
                  <a:pt x="87" y="8"/>
                </a:moveTo>
                <a:cubicBezTo>
                  <a:pt x="150" y="16"/>
                  <a:pt x="193" y="26"/>
                  <a:pt x="252" y="45"/>
                </a:cubicBezTo>
                <a:cubicBezTo>
                  <a:pt x="270" y="51"/>
                  <a:pt x="307" y="63"/>
                  <a:pt x="307" y="63"/>
                </a:cubicBezTo>
                <a:cubicBezTo>
                  <a:pt x="673" y="45"/>
                  <a:pt x="1064" y="123"/>
                  <a:pt x="1413" y="36"/>
                </a:cubicBezTo>
                <a:cubicBezTo>
                  <a:pt x="1815" y="39"/>
                  <a:pt x="2218" y="40"/>
                  <a:pt x="2620" y="45"/>
                </a:cubicBezTo>
                <a:cubicBezTo>
                  <a:pt x="2663" y="46"/>
                  <a:pt x="2711" y="32"/>
                  <a:pt x="2748" y="54"/>
                </a:cubicBezTo>
                <a:cubicBezTo>
                  <a:pt x="2765" y="64"/>
                  <a:pt x="2730" y="109"/>
                  <a:pt x="2730" y="109"/>
                </a:cubicBezTo>
                <a:cubicBezTo>
                  <a:pt x="2717" y="229"/>
                  <a:pt x="2716" y="197"/>
                  <a:pt x="2730" y="356"/>
                </a:cubicBezTo>
                <a:cubicBezTo>
                  <a:pt x="2733" y="388"/>
                  <a:pt x="2757" y="447"/>
                  <a:pt x="2757" y="447"/>
                </a:cubicBezTo>
                <a:cubicBezTo>
                  <a:pt x="2754" y="548"/>
                  <a:pt x="2756" y="649"/>
                  <a:pt x="2748" y="749"/>
                </a:cubicBezTo>
                <a:cubicBezTo>
                  <a:pt x="2747" y="768"/>
                  <a:pt x="2730" y="785"/>
                  <a:pt x="2730" y="804"/>
                </a:cubicBezTo>
                <a:cubicBezTo>
                  <a:pt x="2730" y="828"/>
                  <a:pt x="2730" y="853"/>
                  <a:pt x="2730" y="877"/>
                </a:cubicBezTo>
                <a:lnTo>
                  <a:pt x="1950" y="907"/>
                </a:lnTo>
                <a:cubicBezTo>
                  <a:pt x="1954" y="1004"/>
                  <a:pt x="1964" y="1100"/>
                  <a:pt x="1962" y="1197"/>
                </a:cubicBezTo>
                <a:cubicBezTo>
                  <a:pt x="1962" y="1217"/>
                  <a:pt x="1933" y="1301"/>
                  <a:pt x="1925" y="1325"/>
                </a:cubicBezTo>
                <a:cubicBezTo>
                  <a:pt x="1919" y="1343"/>
                  <a:pt x="1907" y="1380"/>
                  <a:pt x="1907" y="1380"/>
                </a:cubicBezTo>
                <a:cubicBezTo>
                  <a:pt x="1910" y="1429"/>
                  <a:pt x="1906" y="1478"/>
                  <a:pt x="1916" y="1526"/>
                </a:cubicBezTo>
                <a:cubicBezTo>
                  <a:pt x="1918" y="1537"/>
                  <a:pt x="1935" y="1536"/>
                  <a:pt x="1943" y="1544"/>
                </a:cubicBezTo>
                <a:cubicBezTo>
                  <a:pt x="1945" y="1546"/>
                  <a:pt x="1943" y="1550"/>
                  <a:pt x="1943" y="1553"/>
                </a:cubicBezTo>
                <a:lnTo>
                  <a:pt x="0" y="1542"/>
                </a:lnTo>
                <a:lnTo>
                  <a:pt x="0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" name="Picture 21" descr="YKUIH}IC7004R~M24[$%4R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5789" y="2201067"/>
            <a:ext cx="8400648" cy="35329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2"/>
          <p:cNvSpPr txBox="1"/>
          <p:nvPr/>
        </p:nvSpPr>
        <p:spPr bwMode="auto">
          <a:xfrm>
            <a:off x="444497" y="1008062"/>
            <a:ext cx="1285875" cy="687112"/>
          </a:xfrm>
          <a:prstGeom prst="roundRect">
            <a:avLst>
              <a:gd name="adj" fmla="val 333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/>
            <a:r>
              <a:rPr lang="zh-CN" altLang="en-US" sz="3000" b="1" noProof="1" smtClean="0">
                <a:latin typeface="宋体" panose="02010600030101010101" pitchFamily="2" charset="-122"/>
                <a:cs typeface="宋体" panose="02010600030101010101" pitchFamily="2" charset="-122"/>
              </a:rPr>
              <a:t>例题</a:t>
            </a:r>
            <a:r>
              <a:rPr lang="en-US" altLang="zh-CN" sz="3000" b="1" noProof="1" smtClean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en-US" altLang="zh-CN" sz="3000" b="1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952750" y="3295650"/>
            <a:ext cx="0" cy="37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629275" y="3300809"/>
            <a:ext cx="0" cy="37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420100" y="3295650"/>
            <a:ext cx="0" cy="37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43550" y="4143375"/>
            <a:ext cx="0" cy="37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420100" y="4143375"/>
            <a:ext cx="0" cy="37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2971800" y="4143375"/>
            <a:ext cx="5448300" cy="37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959351" y="538480"/>
            <a:ext cx="222504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随堂小测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1311" y="1249275"/>
            <a:ext cx="116887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用“一定”“可能”“不可能”来描述下列事件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发生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的可能性。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（１）今天下雨，明天出太阳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       （       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（２）在一副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新的扑克牌中任意抽两张，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可能抽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到两张“方片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（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（３）小明是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出生的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  （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）月球绕着地球转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              （       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）人类的生存不依靠水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          （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72750" y="20097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39401" y="3267414"/>
            <a:ext cx="145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不可能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39400" y="3914143"/>
            <a:ext cx="145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不可能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39400" y="4553289"/>
            <a:ext cx="145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48925" y="5209543"/>
            <a:ext cx="145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84834" y="976214"/>
            <a:ext cx="11092816" cy="5750145"/>
            <a:chOff x="575309" y="976214"/>
            <a:chExt cx="11092816" cy="5750145"/>
          </a:xfrm>
        </p:grpSpPr>
        <p:sp>
          <p:nvSpPr>
            <p:cNvPr id="4" name="矩形 3"/>
            <p:cNvSpPr/>
            <p:nvPr/>
          </p:nvSpPr>
          <p:spPr>
            <a:xfrm>
              <a:off x="575309" y="976214"/>
              <a:ext cx="50321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2. </a:t>
              </a:r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按</a:t>
              </a: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要求依次在转盘上涂色。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42009" y="1569522"/>
              <a:ext cx="50321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）指针一定停在黄色区域。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883681" y="1576289"/>
              <a:ext cx="53912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）指针不可能停在黄色区域。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803" y="2167926"/>
              <a:ext cx="2586557" cy="2010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1203" y="2181927"/>
              <a:ext cx="2586557" cy="2010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842008" y="4103172"/>
              <a:ext cx="50321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）指针可能停在黄色区域。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883680" y="4109939"/>
              <a:ext cx="578444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）指针停在黄色区域和蓝色区域可能性相同。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802" y="4701576"/>
              <a:ext cx="2586557" cy="2010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1202" y="4715577"/>
              <a:ext cx="2586557" cy="2010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476750" y="2987263"/>
            <a:ext cx="147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都涂黄色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95550" y="1685925"/>
            <a:ext cx="771525" cy="33337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饼形 7"/>
          <p:cNvSpPr/>
          <p:nvPr/>
        </p:nvSpPr>
        <p:spPr>
          <a:xfrm>
            <a:off x="2428876" y="2314575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饼形 37"/>
          <p:cNvSpPr/>
          <p:nvPr/>
        </p:nvSpPr>
        <p:spPr>
          <a:xfrm rot="3623975">
            <a:off x="2428876" y="2305050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饼形 38"/>
          <p:cNvSpPr/>
          <p:nvPr/>
        </p:nvSpPr>
        <p:spPr>
          <a:xfrm rot="7144639">
            <a:off x="2438401" y="2295525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饼形 39"/>
          <p:cNvSpPr/>
          <p:nvPr/>
        </p:nvSpPr>
        <p:spPr>
          <a:xfrm rot="10768614">
            <a:off x="2438401" y="2295525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饼形 40"/>
          <p:cNvSpPr/>
          <p:nvPr/>
        </p:nvSpPr>
        <p:spPr>
          <a:xfrm rot="14451447">
            <a:off x="2447926" y="2295525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饼形 41"/>
          <p:cNvSpPr/>
          <p:nvPr/>
        </p:nvSpPr>
        <p:spPr>
          <a:xfrm rot="17962656">
            <a:off x="2438401" y="2314575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309938" y="2857500"/>
            <a:ext cx="92868" cy="3092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896475" y="2973262"/>
            <a:ext cx="147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都不涂黄色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551202" y="1576289"/>
            <a:ext cx="1107023" cy="51645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饼形 45"/>
          <p:cNvSpPr/>
          <p:nvPr/>
        </p:nvSpPr>
        <p:spPr>
          <a:xfrm>
            <a:off x="7926510" y="2324100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饼形 46"/>
          <p:cNvSpPr/>
          <p:nvPr/>
        </p:nvSpPr>
        <p:spPr>
          <a:xfrm rot="7144639">
            <a:off x="7926510" y="2305050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饼形 47"/>
          <p:cNvSpPr/>
          <p:nvPr/>
        </p:nvSpPr>
        <p:spPr>
          <a:xfrm rot="10768614">
            <a:off x="7945560" y="2305050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饼形 48"/>
          <p:cNvSpPr/>
          <p:nvPr/>
        </p:nvSpPr>
        <p:spPr>
          <a:xfrm rot="14451447">
            <a:off x="7945560" y="2314575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饼形 49"/>
          <p:cNvSpPr/>
          <p:nvPr/>
        </p:nvSpPr>
        <p:spPr>
          <a:xfrm rot="17962656">
            <a:off x="7945560" y="2324100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 flipV="1">
            <a:off x="8817097" y="2867025"/>
            <a:ext cx="92868" cy="3092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饼形 51"/>
          <p:cNvSpPr/>
          <p:nvPr/>
        </p:nvSpPr>
        <p:spPr>
          <a:xfrm rot="3623975">
            <a:off x="7915287" y="2314575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54737" y="5367025"/>
            <a:ext cx="147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至少一格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涂黄色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2495550" y="4130511"/>
            <a:ext cx="823913" cy="51645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饼形 54"/>
          <p:cNvSpPr/>
          <p:nvPr/>
        </p:nvSpPr>
        <p:spPr>
          <a:xfrm>
            <a:off x="2425578" y="4847057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饼形 55"/>
          <p:cNvSpPr/>
          <p:nvPr/>
        </p:nvSpPr>
        <p:spPr>
          <a:xfrm rot="3623975">
            <a:off x="2425578" y="4837532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饼形 56"/>
          <p:cNvSpPr/>
          <p:nvPr/>
        </p:nvSpPr>
        <p:spPr>
          <a:xfrm rot="7144639">
            <a:off x="2435103" y="4828007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饼形 57"/>
          <p:cNvSpPr/>
          <p:nvPr/>
        </p:nvSpPr>
        <p:spPr>
          <a:xfrm rot="10768614">
            <a:off x="2463678" y="4828007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饼形 58"/>
          <p:cNvSpPr/>
          <p:nvPr/>
        </p:nvSpPr>
        <p:spPr>
          <a:xfrm rot="14264961">
            <a:off x="2454153" y="4847057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饼形 59"/>
          <p:cNvSpPr/>
          <p:nvPr/>
        </p:nvSpPr>
        <p:spPr>
          <a:xfrm rot="17962656">
            <a:off x="2454153" y="4847057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 flipV="1">
            <a:off x="3335215" y="5389982"/>
            <a:ext cx="92868" cy="3092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107515" y="5190652"/>
            <a:ext cx="147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涂黄色和蓝色格数相同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6036791" y="4535866"/>
            <a:ext cx="1707034" cy="51645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饼形 63"/>
          <p:cNvSpPr/>
          <p:nvPr/>
        </p:nvSpPr>
        <p:spPr>
          <a:xfrm>
            <a:off x="7925318" y="4859292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饼形 64"/>
          <p:cNvSpPr/>
          <p:nvPr/>
        </p:nvSpPr>
        <p:spPr>
          <a:xfrm rot="3623975">
            <a:off x="7925318" y="4849767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饼形 65"/>
          <p:cNvSpPr/>
          <p:nvPr/>
        </p:nvSpPr>
        <p:spPr>
          <a:xfrm rot="7144639">
            <a:off x="7934843" y="4830717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饼形 66"/>
          <p:cNvSpPr/>
          <p:nvPr/>
        </p:nvSpPr>
        <p:spPr>
          <a:xfrm rot="10768614">
            <a:off x="7934843" y="4830717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饼形 67"/>
          <p:cNvSpPr/>
          <p:nvPr/>
        </p:nvSpPr>
        <p:spPr>
          <a:xfrm rot="14451447">
            <a:off x="7944368" y="4840242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饼形 68"/>
          <p:cNvSpPr/>
          <p:nvPr/>
        </p:nvSpPr>
        <p:spPr>
          <a:xfrm rot="17962656">
            <a:off x="7934843" y="4859292"/>
            <a:ext cx="1743074" cy="1742400"/>
          </a:xfrm>
          <a:prstGeom prst="pie">
            <a:avLst>
              <a:gd name="adj1" fmla="val 5386813"/>
              <a:gd name="adj2" fmla="val 9044494"/>
            </a:avLst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0" name="直接箭头连接符 69"/>
          <p:cNvCxnSpPr/>
          <p:nvPr/>
        </p:nvCxnSpPr>
        <p:spPr>
          <a:xfrm flipV="1">
            <a:off x="8806380" y="5402217"/>
            <a:ext cx="92868" cy="3092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762" y="887324"/>
            <a:ext cx="9240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盲棋。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谁能蒙着眼睛把手中的棋放到棋盘上相应的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，谁就赢。谁赢的可能性最大？ 谁没有赢的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可能性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505075" y="2358043"/>
            <a:ext cx="6477000" cy="4055367"/>
            <a:chOff x="2895600" y="2358043"/>
            <a:chExt cx="6477000" cy="405536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2358043"/>
              <a:ext cx="6477000" cy="4055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流程图: 过程 23"/>
            <p:cNvSpPr/>
            <p:nvPr/>
          </p:nvSpPr>
          <p:spPr>
            <a:xfrm>
              <a:off x="5295900" y="3499722"/>
              <a:ext cx="2124075" cy="156757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流程图: 过程 28"/>
          <p:cNvSpPr/>
          <p:nvPr/>
        </p:nvSpPr>
        <p:spPr>
          <a:xfrm>
            <a:off x="5553074" y="4051496"/>
            <a:ext cx="781050" cy="292490"/>
          </a:xfrm>
          <a:prstGeom prst="flowChart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流程图: 过程 35"/>
          <p:cNvSpPr/>
          <p:nvPr/>
        </p:nvSpPr>
        <p:spPr>
          <a:xfrm>
            <a:off x="4981574" y="3756716"/>
            <a:ext cx="571500" cy="1174539"/>
          </a:xfrm>
          <a:prstGeom prst="flowChart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流程图: 过程 43"/>
          <p:cNvSpPr/>
          <p:nvPr/>
        </p:nvSpPr>
        <p:spPr>
          <a:xfrm>
            <a:off x="6334124" y="3752761"/>
            <a:ext cx="609600" cy="854555"/>
          </a:xfrm>
          <a:prstGeom prst="flowChart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流程图: 过程 51"/>
          <p:cNvSpPr/>
          <p:nvPr/>
        </p:nvSpPr>
        <p:spPr>
          <a:xfrm>
            <a:off x="5562599" y="4314736"/>
            <a:ext cx="781050" cy="323940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流程图: 过程 46"/>
          <p:cNvSpPr/>
          <p:nvPr/>
        </p:nvSpPr>
        <p:spPr>
          <a:xfrm>
            <a:off x="5562599" y="4616841"/>
            <a:ext cx="781050" cy="323940"/>
          </a:xfrm>
          <a:prstGeom prst="flowChart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流程图: 过程 52"/>
          <p:cNvSpPr/>
          <p:nvPr/>
        </p:nvSpPr>
        <p:spPr>
          <a:xfrm>
            <a:off x="6353174" y="4616841"/>
            <a:ext cx="590550" cy="323850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流程图: 过程 50"/>
          <p:cNvSpPr/>
          <p:nvPr/>
        </p:nvSpPr>
        <p:spPr>
          <a:xfrm>
            <a:off x="5553074" y="3752761"/>
            <a:ext cx="781050" cy="306000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981573" y="3733711"/>
            <a:ext cx="1971675" cy="1200419"/>
            <a:chOff x="1866900" y="2590800"/>
            <a:chExt cx="1971675" cy="1200419"/>
          </a:xfrm>
        </p:grpSpPr>
        <p:sp>
          <p:nvSpPr>
            <p:cNvPr id="7" name="TextBox 6"/>
            <p:cNvSpPr txBox="1"/>
            <p:nvPr/>
          </p:nvSpPr>
          <p:spPr>
            <a:xfrm>
              <a:off x="1866900" y="2590800"/>
              <a:ext cx="196215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象          马          象</a:t>
              </a:r>
              <a:endParaRPr lang="en-US" altLang="zh-CN" dirty="0" smtClean="0"/>
            </a:p>
            <a:p>
              <a:r>
                <a:rPr lang="zh-CN" altLang="en-US" dirty="0"/>
                <a:t>象          </a:t>
              </a:r>
              <a:r>
                <a:rPr lang="zh-CN" altLang="en-US" dirty="0" smtClean="0"/>
                <a:t>猴          </a:t>
              </a:r>
              <a:r>
                <a:rPr lang="zh-CN" altLang="en-US" dirty="0"/>
                <a:t>象</a:t>
              </a:r>
            </a:p>
            <a:p>
              <a:r>
                <a:rPr lang="zh-CN" altLang="en-US" dirty="0"/>
                <a:t>象          马          象</a:t>
              </a:r>
            </a:p>
            <a:p>
              <a:r>
                <a:rPr lang="zh-CN" altLang="en-US" dirty="0"/>
                <a:t>象          </a:t>
              </a:r>
              <a:r>
                <a:rPr lang="zh-CN" altLang="en-US" dirty="0" smtClean="0"/>
                <a:t>象          马</a:t>
              </a:r>
              <a:endParaRPr lang="zh-CN" altLang="en-US" dirty="0"/>
            </a:p>
          </p:txBody>
        </p:sp>
        <p:cxnSp>
          <p:nvCxnSpPr>
            <p:cNvPr id="11" name="直接连接符 10"/>
            <p:cNvCxnSpPr>
              <a:stCxn id="7" idx="1"/>
            </p:cNvCxnSpPr>
            <p:nvPr/>
          </p:nvCxnSpPr>
          <p:spPr>
            <a:xfrm flipV="1">
              <a:off x="1866900" y="3190964"/>
              <a:ext cx="196215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1866900" y="3457664"/>
              <a:ext cx="196215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219450" y="2590890"/>
              <a:ext cx="0" cy="1200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1876425" y="2905214"/>
              <a:ext cx="196215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438400" y="2590800"/>
              <a:ext cx="0" cy="1200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599655" y="4882634"/>
            <a:ext cx="10382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涂红色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255" y="2739509"/>
            <a:ext cx="10382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涂蓝色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33505" y="4820602"/>
            <a:ext cx="10382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涂黄色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48449" y="5877877"/>
            <a:ext cx="10382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涂绿色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24974" y="2729984"/>
            <a:ext cx="26384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观察发现：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涂蓝色的格最多，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没有涂绿色的格。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24974" y="4232239"/>
            <a:ext cx="312420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所以，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小明赢的可能性最大，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小宇没有赢的可能性。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6" grpId="0" animBg="1"/>
      <p:bldP spid="44" grpId="0" animBg="1"/>
      <p:bldP spid="52" grpId="0" animBg="1"/>
      <p:bldP spid="47" grpId="0" animBg="1"/>
      <p:bldP spid="53" grpId="0" animBg="1"/>
      <p:bldP spid="51" grpId="0" animBg="1"/>
      <p:bldP spid="28" grpId="0"/>
      <p:bldP spid="35" grpId="0"/>
      <p:bldP spid="50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15729" y="3386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69997" y="600257"/>
            <a:ext cx="286258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课后作业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05685" y="2212340"/>
            <a:ext cx="8556625" cy="1174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从课后习题中选取</a:t>
            </a:r>
            <a:endParaRPr lang="zh-CN" altLang="en-US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15729" y="3386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65372" y="461282"/>
            <a:ext cx="222504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情境引入</a:t>
            </a:r>
          </a:p>
        </p:txBody>
      </p:sp>
      <p:pic>
        <p:nvPicPr>
          <p:cNvPr id="10" name="Picture 19" descr="a3b5ccfc37594d8bd5c152b54f9718e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4" y="1062309"/>
            <a:ext cx="8031334" cy="3290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52" descr="P-0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9356868" y="4133850"/>
            <a:ext cx="20732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1632093" y="4881562"/>
            <a:ext cx="7134225" cy="1157288"/>
          </a:xfrm>
          <a:prstGeom prst="wedgeRoundRectCallout">
            <a:avLst>
              <a:gd name="adj1" fmla="val 55787"/>
              <a:gd name="adj2" fmla="val -4949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从图中，你知道了哪些数学信息？根据这些信息，你能提出什么问题？</a:t>
            </a:r>
            <a:endParaRPr lang="zh-CN" altLang="en-US" sz="3200" dirty="0">
              <a:solidFill>
                <a:srgbClr val="3399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65372" y="461282"/>
            <a:ext cx="222504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例题讲解</a:t>
            </a:r>
          </a:p>
        </p:txBody>
      </p:sp>
      <p:sp>
        <p:nvSpPr>
          <p:cNvPr id="15" name="文本框 8"/>
          <p:cNvSpPr txBox="1">
            <a:spLocks noChangeArrowheads="1"/>
          </p:cNvSpPr>
          <p:nvPr/>
        </p:nvSpPr>
        <p:spPr bwMode="auto">
          <a:xfrm>
            <a:off x="1168399" y="1343025"/>
            <a:ext cx="805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甲袋里任意摸一个球，结果会怎样？</a:t>
            </a:r>
          </a:p>
        </p:txBody>
      </p:sp>
      <p:pic>
        <p:nvPicPr>
          <p:cNvPr id="16" name="Picture 9" descr="C:/DOCUME~1/ADMINI~1/LOCALS~1/Temp/kaimatting_20191102144002/output_20191102144019..pngoutput_20191102144019.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" y="1433513"/>
            <a:ext cx="431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a3b5ccfc37594d8bd5c152b54f9718e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228030" y="1760537"/>
            <a:ext cx="2105025" cy="1948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435" y="2102190"/>
            <a:ext cx="6072824" cy="149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4890" y="3481674"/>
            <a:ext cx="6500963" cy="129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9392" y="4573279"/>
            <a:ext cx="5818638" cy="22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333056" y="1747053"/>
            <a:ext cx="3239944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活动规则：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4</a:t>
            </a:r>
            <a:r>
              <a:rPr lang="zh-CN" altLang="en-US" sz="2000" dirty="0" smtClean="0"/>
              <a:t>人一组，每人摸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次，一次摸一个。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每次摸完后放回，摇匀后再摸。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58314" y="5005382"/>
            <a:ext cx="3866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袋子里的球都是红色的，摸出来的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是红色的，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是其他颜色。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1084262" y="1057274"/>
            <a:ext cx="805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从乙袋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里任意摸一个球，结果会怎样？</a:t>
            </a:r>
          </a:p>
        </p:txBody>
      </p:sp>
      <p:pic>
        <p:nvPicPr>
          <p:cNvPr id="5" name="Picture 9" descr="C:/DOCUME~1/ADMINI~1/LOCALS~1/Temp/kaimatting_20191102144002/output_20191102144019..pngoutput_20191102144019.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2462" y="1147761"/>
            <a:ext cx="431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a3b5ccfc37594d8bd5c152b54f9718e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5788" y="1641475"/>
            <a:ext cx="2114550" cy="207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1111" y="1919875"/>
            <a:ext cx="7145089" cy="130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6524" y="3433117"/>
            <a:ext cx="995814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2425" y="4346227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红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5275" y="4339877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黄</a:t>
            </a:r>
            <a:endParaRPr lang="zh-CN" alt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248" y="5204767"/>
            <a:ext cx="275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正      正      正      正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7173" y="5204767"/>
            <a:ext cx="275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</a:rPr>
              <a:t>正      正      正      正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7305" y="1223317"/>
            <a:ext cx="11703719" cy="2749550"/>
            <a:chOff x="307305" y="1223317"/>
            <a:chExt cx="11703719" cy="2749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305" y="1223317"/>
              <a:ext cx="9958140" cy="274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2076029" y="1896416"/>
              <a:ext cx="9934995" cy="2073275"/>
              <a:chOff x="2076029" y="1896416"/>
              <a:chExt cx="9934995" cy="2073275"/>
            </a:xfrm>
          </p:grpSpPr>
          <p:pic>
            <p:nvPicPr>
              <p:cNvPr id="6" name="Picture 19" descr="a3b5ccfc37594d8bd5c152b54f9718e7"/>
              <p:cNvPicPr>
                <a:picLocks noChangeAspect="1"/>
              </p:cNvPicPr>
              <p:nvPr/>
            </p:nvPicPr>
            <p:blipFill rotWithShape="1"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9896474" y="1896416"/>
                <a:ext cx="2114550" cy="20732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063206" y="2136427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红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16056" y="2130077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黄</a:t>
                </a:r>
                <a:endParaRPr lang="zh-CN" alt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76029" y="2994967"/>
                <a:ext cx="2758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正      正      正      正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47954" y="2994967"/>
                <a:ext cx="2758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C000"/>
                    </a:solidFill>
                  </a:rPr>
                  <a:t>正      正      正      正</a:t>
                </a:r>
                <a:endParaRPr lang="zh-CN" altLang="en-US" sz="2400" b="1" dirty="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753750" y="4276713"/>
            <a:ext cx="6219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摸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出的球可能是红色，也可能是黄色，摸到什么颜色的球是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不确定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3750" y="5497520"/>
            <a:ext cx="681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再摸一个球，也是两种颜色都有可能出现。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8"/>
          <p:cNvSpPr txBox="1">
            <a:spLocks noChangeArrowheads="1"/>
          </p:cNvSpPr>
          <p:nvPr/>
        </p:nvSpPr>
        <p:spPr bwMode="auto">
          <a:xfrm>
            <a:off x="1036637" y="904874"/>
            <a:ext cx="8054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丙袋里有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红球和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黄球，任意摸一个，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结果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会怎样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0" name="Picture 9" descr="C:/DOCUME~1/ADMINI~1/LOCALS~1/Temp/kaimatting_20191102144002/output_20191102144019..pngoutput_20191102144019.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8162" y="1040258"/>
            <a:ext cx="431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a3b5ccfc37594d8bd5c152b54f9718e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867775" y="1233789"/>
            <a:ext cx="19431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809" y="1896861"/>
            <a:ext cx="7350123" cy="130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0" b="100000" l="0" r="9986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98769" y="2986389"/>
            <a:ext cx="5872163" cy="111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48036" y="3793331"/>
          <a:ext cx="5519739" cy="2759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021">
                <a:tc>
                  <a:txBody>
                    <a:bodyPr/>
                    <a:lstStyle/>
                    <a:p>
                      <a:pPr algn="ctr"/>
                      <a:endParaRPr lang="zh-CN" alt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摸到红球的次数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摸到黄球的次数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一组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二组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三组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四组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合计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832742" y="5791201"/>
            <a:ext cx="4330303" cy="361950"/>
            <a:chOff x="3832742" y="5791201"/>
            <a:chExt cx="4330303" cy="361950"/>
          </a:xfrm>
        </p:grpSpPr>
        <p:sp>
          <p:nvSpPr>
            <p:cNvPr id="4" name="TextBox 3"/>
            <p:cNvSpPr txBox="1"/>
            <p:nvPr/>
          </p:nvSpPr>
          <p:spPr>
            <a:xfrm>
              <a:off x="3832742" y="5791201"/>
              <a:ext cx="615553" cy="3619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 smtClean="0"/>
                <a:t>…</a:t>
              </a:r>
              <a:endParaRPr lang="zh-CN" altLang="en-US" sz="2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71042" y="5791201"/>
              <a:ext cx="615553" cy="3619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 smtClean="0"/>
                <a:t>…</a:t>
              </a:r>
              <a:endParaRPr lang="zh-CN" altLang="en-US" sz="2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7492" y="5791201"/>
              <a:ext cx="615553" cy="3619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 smtClean="0"/>
                <a:t>…</a:t>
              </a:r>
              <a:endParaRPr lang="zh-CN" alt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28179" y="413385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6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28178" y="456694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8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32942" y="5320011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9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18519" y="5324476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42467" y="4948536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7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28044" y="4953001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18519" y="4543426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28044" y="4143376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4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18518" y="6153151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10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36236" y="6162677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30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9" descr="a3b5ccfc37594d8bd5c152b54f9718e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10575" y="1126634"/>
            <a:ext cx="1943100" cy="20955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1909761" y="1071864"/>
          <a:ext cx="5519739" cy="2759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021">
                <a:tc>
                  <a:txBody>
                    <a:bodyPr/>
                    <a:lstStyle/>
                    <a:p>
                      <a:pPr algn="ctr"/>
                      <a:endParaRPr lang="zh-CN" alt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摸到红球的次数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摸到黄球的次数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一组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二组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三组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四组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合计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2394467" y="3069734"/>
            <a:ext cx="4330303" cy="361950"/>
            <a:chOff x="3832742" y="5791201"/>
            <a:chExt cx="4330303" cy="361950"/>
          </a:xfrm>
        </p:grpSpPr>
        <p:sp>
          <p:nvSpPr>
            <p:cNvPr id="41" name="TextBox 40"/>
            <p:cNvSpPr txBox="1"/>
            <p:nvPr/>
          </p:nvSpPr>
          <p:spPr>
            <a:xfrm>
              <a:off x="3832742" y="5791201"/>
              <a:ext cx="615553" cy="3619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 smtClean="0"/>
                <a:t>…</a:t>
              </a:r>
              <a:endParaRPr lang="zh-CN" altLang="en-US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71042" y="5791201"/>
              <a:ext cx="615553" cy="3619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 smtClean="0"/>
                <a:t>…</a:t>
              </a:r>
              <a:endParaRPr lang="zh-CN" altLang="en-US" sz="28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47492" y="5791201"/>
              <a:ext cx="615553" cy="3619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 smtClean="0"/>
                <a:t>…</a:t>
              </a:r>
              <a:endParaRPr lang="zh-CN" altLang="en-US" sz="28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80377" y="1412383"/>
            <a:ext cx="2604691" cy="2490492"/>
            <a:chOff x="3989903" y="1574308"/>
            <a:chExt cx="2604691" cy="2490492"/>
          </a:xfrm>
        </p:grpSpPr>
        <p:sp>
          <p:nvSpPr>
            <p:cNvPr id="44" name="TextBox 43"/>
            <p:cNvSpPr txBox="1"/>
            <p:nvPr/>
          </p:nvSpPr>
          <p:spPr>
            <a:xfrm>
              <a:off x="3989904" y="1574308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0000"/>
                  </a:solidFill>
                </a:rPr>
                <a:t>6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89903" y="2007398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8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94667" y="2760469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9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80244" y="2764934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1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04192" y="2388994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7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89769" y="2393459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3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80244" y="1983884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2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89769" y="1583834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4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80243" y="3593609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10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97961" y="3603135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30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21330" y="3893348"/>
            <a:ext cx="4465240" cy="1405123"/>
            <a:chOff x="2259530" y="3893349"/>
            <a:chExt cx="4465240" cy="1405123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CC66"/>
                </a:clrFrom>
                <a:clrTo>
                  <a:srgbClr val="FFCC66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259530" y="3893349"/>
              <a:ext cx="568325" cy="14051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97253" y="4272417"/>
              <a:ext cx="3327517" cy="646986"/>
            </a:xfrm>
            <a:prstGeom prst="wedgeRoundRectCallout">
              <a:avLst>
                <a:gd name="adj1" fmla="val -62053"/>
                <a:gd name="adj2" fmla="val -6694"/>
                <a:gd name="adj3" fmla="val 16667"/>
              </a:avLst>
            </a:prstGeom>
            <a:noFill/>
            <a:ln>
              <a:solidFill>
                <a:srgbClr val="0BE3DE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你发现了什么？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7092" y="5147316"/>
            <a:ext cx="4879972" cy="137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5257" y="4037315"/>
            <a:ext cx="5560485" cy="153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7015163" y="33861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211445" y="419735"/>
            <a:ext cx="1663700" cy="7067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40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小    结</a:t>
            </a:r>
            <a:endParaRPr lang="zh-CN" altLang="en-US" sz="40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C:\Documents and Settings\Administrator\桌面\赵然卡通形象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9437" y="1592263"/>
            <a:ext cx="771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3185001" y="1693863"/>
            <a:ext cx="5716587" cy="1081088"/>
          </a:xfrm>
          <a:prstGeom prst="roundRect">
            <a:avLst/>
          </a:prstGeom>
          <a:gradFill>
            <a:gsLst>
              <a:gs pos="36250">
                <a:srgbClr val="14CD68">
                  <a:alpha val="42000"/>
                </a:srgbClr>
              </a:gs>
              <a:gs pos="36667">
                <a:srgbClr val="14CD68">
                  <a:alpha val="42000"/>
                </a:srgbClr>
              </a:gs>
              <a:gs pos="55000">
                <a:srgbClr val="14CD68">
                  <a:alpha val="42000"/>
                </a:srgbClr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r>
              <a:rPr lang="zh-CN" altLang="en-US" sz="3200" dirty="0">
                <a:solidFill>
                  <a:schemeClr val="tx1"/>
                </a:solidFill>
                <a:ea typeface="黑体" panose="02010609060101010101" pitchFamily="49" charset="-122"/>
              </a:rPr>
              <a:t>事件发生的不确定性和</a:t>
            </a:r>
            <a:r>
              <a:rPr lang="zh-CN" altLang="en-US" sz="3200" dirty="0" smtClean="0">
                <a:solidFill>
                  <a:schemeClr val="tx1"/>
                </a:solidFill>
                <a:ea typeface="黑体" panose="02010609060101010101" pitchFamily="49" charset="-122"/>
              </a:rPr>
              <a:t>确定性</a:t>
            </a:r>
            <a:endParaRPr lang="en-US" altLang="zh-CN" sz="3200" dirty="0" smtClean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fontAlgn="auto"/>
            <a:endParaRPr lang="zh-CN" altLang="en-US" sz="3200" noProof="1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5198" y="3084513"/>
            <a:ext cx="7375527" cy="96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44" tIns="51622" rIns="103244" bIns="51622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有些</a:t>
            </a:r>
            <a:r>
              <a:rPr lang="zh-CN" altLang="en-US" sz="2800" dirty="0"/>
              <a:t>事件的发生或不发生</a:t>
            </a:r>
            <a:r>
              <a:rPr lang="zh-CN" altLang="en-US" sz="2800" dirty="0" smtClean="0"/>
              <a:t>是</a:t>
            </a:r>
            <a:r>
              <a:rPr lang="zh-CN" altLang="en-US" sz="2800" dirty="0" smtClean="0">
                <a:solidFill>
                  <a:srgbClr val="FF0000"/>
                </a:solidFill>
              </a:rPr>
              <a:t>不确定的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en-US" sz="2800" dirty="0" smtClean="0"/>
              <a:t>用</a:t>
            </a:r>
            <a:r>
              <a:rPr lang="zh-CN" altLang="en-US" sz="2800" dirty="0"/>
              <a:t>“ </a:t>
            </a:r>
            <a:r>
              <a:rPr lang="zh-CN" altLang="en-US" sz="2800" dirty="0" smtClean="0">
                <a:solidFill>
                  <a:srgbClr val="FF0000"/>
                </a:solidFill>
              </a:rPr>
              <a:t>可能</a:t>
            </a:r>
            <a:r>
              <a:rPr lang="zh-CN" altLang="en-US" sz="2800" dirty="0" smtClean="0"/>
              <a:t>”来描述</a:t>
            </a:r>
            <a:r>
              <a:rPr lang="zh-CN" altLang="en-US" sz="2800" dirty="0"/>
              <a:t>，如明天可能会</a:t>
            </a:r>
            <a:r>
              <a:rPr lang="zh-CN" altLang="en-US" sz="2800" dirty="0" smtClean="0"/>
              <a:t>下雨。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65030" y="4352601"/>
            <a:ext cx="8550595" cy="1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44" tIns="51622" rIns="103244" bIns="51622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有些</a:t>
            </a:r>
            <a:r>
              <a:rPr lang="zh-CN" altLang="en-US" sz="2800" dirty="0"/>
              <a:t>事件的发生或不发生</a:t>
            </a:r>
            <a:r>
              <a:rPr lang="zh-CN" altLang="en-US" sz="2800" dirty="0" smtClean="0"/>
              <a:t>是</a:t>
            </a:r>
            <a:r>
              <a:rPr lang="zh-CN" altLang="en-US" sz="2800" dirty="0" smtClean="0">
                <a:solidFill>
                  <a:srgbClr val="FF0000"/>
                </a:solidFill>
              </a:rPr>
              <a:t>确定的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en-US" sz="2800" dirty="0" smtClean="0"/>
              <a:t>就</a:t>
            </a:r>
            <a:r>
              <a:rPr lang="zh-CN" altLang="en-US" sz="2800" dirty="0"/>
              <a:t>用“ </a:t>
            </a:r>
            <a:r>
              <a:rPr lang="zh-CN" altLang="en-US" sz="2800" dirty="0" smtClean="0">
                <a:solidFill>
                  <a:srgbClr val="FF0000"/>
                </a:solidFill>
              </a:rPr>
              <a:t>一定</a:t>
            </a:r>
            <a:r>
              <a:rPr lang="zh-CN" altLang="en-US" sz="2800" dirty="0" smtClean="0"/>
              <a:t>”或“ </a:t>
            </a:r>
            <a:r>
              <a:rPr lang="zh-CN" altLang="en-US" sz="2800" dirty="0" smtClean="0">
                <a:solidFill>
                  <a:srgbClr val="FF0000"/>
                </a:solidFill>
              </a:rPr>
              <a:t>不可能</a:t>
            </a:r>
            <a:r>
              <a:rPr lang="zh-CN" altLang="en-US" sz="2800" dirty="0" smtClean="0"/>
              <a:t>”</a:t>
            </a:r>
            <a:r>
              <a:rPr lang="zh-CN" altLang="en-US" sz="2800" dirty="0"/>
              <a:t>来描述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en-US" sz="2800" dirty="0" smtClean="0"/>
              <a:t>如</a:t>
            </a:r>
            <a:r>
              <a:rPr lang="zh-CN" altLang="en-US" sz="2800" dirty="0"/>
              <a:t>太阳不可能从西边升起，太阳</a:t>
            </a:r>
            <a:r>
              <a:rPr lang="zh-CN" altLang="en-US" sz="2800" dirty="0" smtClean="0"/>
              <a:t>一定会</a:t>
            </a:r>
            <a:r>
              <a:rPr lang="zh-CN" altLang="en-US" sz="2800" dirty="0"/>
              <a:t>从西边落下。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7134" y="1296680"/>
            <a:ext cx="64373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959351" y="480705"/>
            <a:ext cx="222504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培优例题</a:t>
            </a:r>
          </a:p>
        </p:txBody>
      </p:sp>
      <p:sp>
        <p:nvSpPr>
          <p:cNvPr id="7" name="文本框 12"/>
          <p:cNvSpPr txBox="1"/>
          <p:nvPr/>
        </p:nvSpPr>
        <p:spPr bwMode="auto">
          <a:xfrm>
            <a:off x="577849" y="1296680"/>
            <a:ext cx="1285875" cy="687112"/>
          </a:xfrm>
          <a:prstGeom prst="roundRect">
            <a:avLst>
              <a:gd name="adj" fmla="val 333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/>
            <a:r>
              <a:rPr lang="zh-CN" altLang="en-US" sz="3000" b="1" noProof="1">
                <a:latin typeface="宋体" panose="02010600030101010101" pitchFamily="2" charset="-122"/>
                <a:cs typeface="宋体" panose="02010600030101010101" pitchFamily="2" charset="-122"/>
              </a:rPr>
              <a:t>例题</a:t>
            </a:r>
            <a:r>
              <a:rPr lang="en-US" altLang="zh-CN" sz="3000" b="1" noProof="1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</a:p>
        </p:txBody>
      </p:sp>
      <p:sp>
        <p:nvSpPr>
          <p:cNvPr id="6" name="矩形 5"/>
          <p:cNvSpPr/>
          <p:nvPr/>
        </p:nvSpPr>
        <p:spPr>
          <a:xfrm>
            <a:off x="883442" y="3864223"/>
            <a:ext cx="1960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规范解答</a:t>
            </a:r>
            <a:r>
              <a:rPr lang="zh-CN" altLang="en-US" sz="3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饼形 7"/>
          <p:cNvSpPr/>
          <p:nvPr/>
        </p:nvSpPr>
        <p:spPr>
          <a:xfrm rot="4491246">
            <a:off x="3799959" y="4053230"/>
            <a:ext cx="1260000" cy="1229474"/>
          </a:xfrm>
          <a:prstGeom prst="pie">
            <a:avLst>
              <a:gd name="adj1" fmla="val 20842790"/>
              <a:gd name="adj2" fmla="val 16652174"/>
            </a:avLst>
          </a:prstGeom>
          <a:solidFill>
            <a:srgbClr val="C9520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4711" y="5619909"/>
            <a:ext cx="7637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由于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红色区域比黄色区域大，所以指针落在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红色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区域比落在黄色区域的可能性大。</a:t>
            </a:r>
          </a:p>
        </p:txBody>
      </p:sp>
      <p:sp>
        <p:nvSpPr>
          <p:cNvPr id="11" name="饼形 10"/>
          <p:cNvSpPr/>
          <p:nvPr/>
        </p:nvSpPr>
        <p:spPr>
          <a:xfrm rot="8616212">
            <a:off x="6322800" y="3925773"/>
            <a:ext cx="1260000" cy="1260000"/>
          </a:xfrm>
          <a:prstGeom prst="pie">
            <a:avLst>
              <a:gd name="adj1" fmla="val 12491610"/>
              <a:gd name="adj2" fmla="val 16692347"/>
            </a:avLst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246" y="4427041"/>
            <a:ext cx="857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</a:rPr>
              <a:t>＞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10" grpId="0"/>
      <p:bldP spid="11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04b4a7ed-e8c4-4bc2-8586-356d63c4cf0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自定义</PresentationFormat>
  <Paragraphs>125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楷体</vt:lpstr>
      <vt:lpstr>楷体_GB2312</vt:lpstr>
      <vt:lpstr>宋体</vt:lpstr>
      <vt:lpstr>微软雅黑</vt:lpstr>
      <vt:lpstr>Arial</vt:lpstr>
      <vt:lpstr>Calibri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2017-03-16T09:06:00Z</dcterms:created>
  <dcterms:modified xsi:type="dcterms:W3CDTF">2023-01-16T17:06:56Z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569D1DA0F773460A94588CA2EA01A287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