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7"/>
  </p:notesMasterIdLst>
  <p:handoutMasterIdLst>
    <p:handoutMasterId r:id="rId28"/>
  </p:handoutMasterIdLst>
  <p:sldIdLst>
    <p:sldId id="285" r:id="rId3"/>
    <p:sldId id="260" r:id="rId4"/>
    <p:sldId id="262" r:id="rId5"/>
    <p:sldId id="263" r:id="rId6"/>
    <p:sldId id="264" r:id="rId7"/>
    <p:sldId id="265" r:id="rId8"/>
    <p:sldId id="267" r:id="rId9"/>
    <p:sldId id="284" r:id="rId10"/>
    <p:sldId id="266" r:id="rId11"/>
    <p:sldId id="269" r:id="rId12"/>
    <p:sldId id="268" r:id="rId13"/>
    <p:sldId id="270" r:id="rId14"/>
    <p:sldId id="271" r:id="rId15"/>
    <p:sldId id="272" r:id="rId16"/>
    <p:sldId id="276" r:id="rId17"/>
    <p:sldId id="273" r:id="rId18"/>
    <p:sldId id="275" r:id="rId19"/>
    <p:sldId id="274" r:id="rId20"/>
    <p:sldId id="277" r:id="rId21"/>
    <p:sldId id="278" r:id="rId22"/>
    <p:sldId id="280" r:id="rId23"/>
    <p:sldId id="279" r:id="rId24"/>
    <p:sldId id="281" r:id="rId25"/>
    <p:sldId id="282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B6"/>
    <a:srgbClr val="ECDA89"/>
    <a:srgbClr val="EDDC8A"/>
    <a:srgbClr val="72000C"/>
    <a:srgbClr val="FBC160"/>
    <a:srgbClr val="FEF1CA"/>
    <a:srgbClr val="F9EE6B"/>
    <a:srgbClr val="FFF000"/>
    <a:srgbClr val="D22610"/>
    <a:srgbClr val="BE1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660"/>
  </p:normalViewPr>
  <p:slideViewPr>
    <p:cSldViewPr snapToGrid="0">
      <p:cViewPr>
        <p:scale>
          <a:sx n="75" d="100"/>
          <a:sy n="75" d="100"/>
        </p:scale>
        <p:origin x="-179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5C21A-7C7E-460F-840F-5D1EF966B6E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2BF4-04CF-4F18-AF5F-2C1C7CF04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952BF4-04CF-4F18-AF5F-2C1C7CF049B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336204" y="64330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dissolve/>
      </p:transition>
    </mc:Choice>
    <mc:Fallback xmlns="">
      <p:transition spd="slow" advTm="3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04817" y="5578678"/>
            <a:ext cx="4293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300" dirty="0" smtClean="0">
                <a:solidFill>
                  <a:srgbClr val="FCEAB6"/>
                </a:solidFill>
                <a:cs typeface="+mn-ea"/>
                <a:sym typeface="+mn-lt"/>
              </a:rPr>
              <a:t>20XX</a:t>
            </a:r>
            <a:r>
              <a:rPr lang="zh-CN" altLang="en-US" sz="2000" b="1" spc="300" dirty="0" smtClean="0">
                <a:solidFill>
                  <a:srgbClr val="FCEAB6"/>
                </a:solidFill>
                <a:cs typeface="+mn-ea"/>
                <a:sym typeface="+mn-lt"/>
              </a:rPr>
              <a:t>年公司元</a:t>
            </a:r>
            <a:r>
              <a:rPr lang="zh-CN" altLang="en-US" sz="2000" b="1" spc="300" dirty="0">
                <a:solidFill>
                  <a:srgbClr val="FCEAB6"/>
                </a:solidFill>
                <a:cs typeface="+mn-ea"/>
                <a:sym typeface="+mn-lt"/>
              </a:rPr>
              <a:t>旦晚会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0556" y="-586199"/>
            <a:ext cx="9709888" cy="6223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89968" y="1980922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CEAB6"/>
                </a:solidFill>
                <a:cs typeface="+mn-ea"/>
                <a:sym typeface="+mn-lt"/>
              </a:rPr>
              <a:t>第二项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18763" y="2555272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FCEAB6"/>
                </a:solidFill>
                <a:cs typeface="+mn-ea"/>
                <a:sym typeface="+mn-lt"/>
              </a:rPr>
              <a:t>颁奖盛典</a:t>
            </a:r>
          </a:p>
        </p:txBody>
      </p:sp>
      <p:pic>
        <p:nvPicPr>
          <p:cNvPr id="7" name="图片 6" descr="图片包含 气球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971588">
            <a:off x="2343283" y="1222094"/>
            <a:ext cx="1937911" cy="127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887753" y="474723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CEAB6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6" name="矩形 5"/>
          <p:cNvSpPr/>
          <p:nvPr/>
        </p:nvSpPr>
        <p:spPr>
          <a:xfrm>
            <a:off x="3909926" y="2712303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CEAB6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7824" y="3378200"/>
            <a:ext cx="4225622" cy="157624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兢兢业业，锐意进取，任劳任怨。态度诚恳，尽职尽责，克己奉公， 严于律己，无私奉献。 </a:t>
            </a:r>
            <a:endParaRPr lang="en-US" altLang="zh-CN" sz="1900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02099" y="1213655"/>
            <a:ext cx="3937000" cy="14246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/>
          <a:p>
            <a:pPr marL="337185" indent="-337185" defTabSz="1078230">
              <a:lnSpc>
                <a:spcPct val="150000"/>
              </a:lnSpc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b="1" dirty="0">
                <a:solidFill>
                  <a:srgbClr val="FCEAB6"/>
                </a:solidFill>
                <a:cs typeface="+mn-ea"/>
                <a:sym typeface="+mn-lt"/>
              </a:rPr>
              <a:t>他们没有豪情壮语，他们没有丰功伟绩。但他们用行动告诉我们什么是主人翁的精神。 </a:t>
            </a:r>
            <a:endParaRPr lang="en-US" altLang="zh-CN" sz="19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84021" y="5096169"/>
            <a:ext cx="1147757" cy="1248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40855" y="93777"/>
            <a:ext cx="436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CEAB6"/>
                </a:solidFill>
                <a:cs typeface="+mn-ea"/>
                <a:sym typeface="+mn-lt"/>
              </a:rPr>
              <a:t>最佳敬业奖</a:t>
            </a:r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</a:p>
        </p:txBody>
      </p:sp>
      <p:sp>
        <p:nvSpPr>
          <p:cNvPr id="3" name="矩形 2"/>
          <p:cNvSpPr/>
          <p:nvPr/>
        </p:nvSpPr>
        <p:spPr>
          <a:xfrm>
            <a:off x="3849231" y="3174069"/>
            <a:ext cx="449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4800" b="1" dirty="0">
                <a:solidFill>
                  <a:srgbClr val="FCEAB6"/>
                </a:solidFill>
                <a:cs typeface="+mn-ea"/>
                <a:sym typeface="+mn-lt"/>
              </a:rPr>
              <a:t>最佳奉献奖</a:t>
            </a:r>
            <a:r>
              <a:rPr lang="en-US" altLang="zh-CN" sz="48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  <a:endParaRPr lang="zh-CN" altLang="en-US" sz="48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265388" y="1164957"/>
            <a:ext cx="2641600" cy="1768929"/>
            <a:chOff x="2712935" y="3303360"/>
            <a:chExt cx="2641600" cy="176892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712935" y="3303360"/>
              <a:ext cx="2641600" cy="17689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13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279770" y="3497344"/>
              <a:ext cx="603316" cy="707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01600"/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4699356" y="4119366"/>
            <a:ext cx="2797027" cy="1860550"/>
            <a:chOff x="6944255" y="3257550"/>
            <a:chExt cx="2797027" cy="18605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44255" y="3257550"/>
              <a:ext cx="2797027" cy="18605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Blur radius="7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106548" y="3764279"/>
              <a:ext cx="518160" cy="617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88900"/>
            </a:effectLst>
          </p:spPr>
        </p:pic>
      </p:grpSp>
      <p:sp>
        <p:nvSpPr>
          <p:cNvPr id="14" name="文本框 13"/>
          <p:cNvSpPr txBox="1"/>
          <p:nvPr/>
        </p:nvSpPr>
        <p:spPr>
          <a:xfrm>
            <a:off x="6674937" y="1712446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CEAB6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676117" y="4626095"/>
            <a:ext cx="1965117" cy="601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CEAB6"/>
                </a:solidFill>
                <a:cs typeface="+mn-ea"/>
                <a:sym typeface="+mn-lt"/>
              </a:rPr>
              <a:t>名 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842507" y="3479800"/>
            <a:ext cx="7740410" cy="1232532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互相鼓励，挥汗如雨，过关斩将。无私奉献，激情洋溢</a:t>
            </a:r>
            <a:endParaRPr lang="en-US" altLang="zh-CN" sz="1900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排除万难，敢为人先，销量翻番，为公司开拓公司市场</a:t>
            </a:r>
            <a:endParaRPr lang="en-US" altLang="zh-CN" sz="1900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76675" y="2598003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17051" y="965255"/>
            <a:ext cx="1288063" cy="1400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889375" y="923798"/>
            <a:ext cx="4127500" cy="2857500"/>
            <a:chOff x="4191000" y="2101850"/>
            <a:chExt cx="4127500" cy="2857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2101850"/>
              <a:ext cx="4127500" cy="2857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 radius="7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648200" y="2616200"/>
              <a:ext cx="838200" cy="1003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39700"/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Blur radius="6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695950" y="2724150"/>
              <a:ext cx="838200" cy="895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165100"/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 radius="7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077075" y="2743200"/>
              <a:ext cx="635000" cy="76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76200"/>
            </a:effectLst>
          </p:spPr>
        </p:pic>
      </p:grpSp>
      <p:sp>
        <p:nvSpPr>
          <p:cNvPr id="11" name="文本框 10"/>
          <p:cNvSpPr txBox="1"/>
          <p:nvPr/>
        </p:nvSpPr>
        <p:spPr>
          <a:xfrm>
            <a:off x="3889375" y="3990145"/>
            <a:ext cx="4438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最佳团队奖</a:t>
            </a:r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71618" y="4821142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3600" b="0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团队名字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543295" y="3488994"/>
            <a:ext cx="7740410" cy="548656"/>
          </a:xfrm>
          <a:prstGeom prst="roundRect">
            <a:avLst/>
          </a:prstGeom>
          <a:noFill/>
          <a:ln>
            <a:noFill/>
          </a:ln>
          <a:effectLst/>
        </p:spPr>
        <p:txBody>
          <a:bodyPr wrap="square" lIns="107882" tIns="53941" rIns="107882" bIns="53941" rtlCol="0">
            <a:spAutoFit/>
          </a:bodyPr>
          <a:lstStyle>
            <a:defPPr>
              <a:defRPr lang="zh-CN"/>
            </a:defPPr>
            <a:lvl1pPr algn="ctr">
              <a:defRPr sz="4800" b="1">
                <a:gradFill flip="none" rotWithShape="1">
                  <a:gsLst>
                    <a:gs pos="0">
                      <a:srgbClr val="FFC000"/>
                    </a:gs>
                    <a:gs pos="48000">
                      <a:srgbClr val="FFFF00">
                        <a:lumMod val="51000"/>
                        <a:lumOff val="49000"/>
                      </a:srgbClr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337185" indent="-337185" algn="l" defTabSz="1078230" fontAlgn="auto">
              <a:lnSpc>
                <a:spcPct val="150000"/>
              </a:lnSpc>
              <a:spcBef>
                <a:spcPts val="0"/>
              </a:spcBef>
              <a:spcAft>
                <a:spcPts val="1415"/>
              </a:spcAft>
              <a:buFont typeface="Wingdings" panose="05000000000000000000" pitchFamily="2" charset="2"/>
              <a:buChar char="n"/>
            </a:pPr>
            <a:r>
              <a:rPr lang="zh-CN" altLang="en-US" sz="1900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员工中的佼佼者、公司生力军，自身顽强、勤奋、百折不挠。</a:t>
            </a:r>
            <a:endParaRPr lang="en-US" altLang="zh-CN" sz="1900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0909" y="2754192"/>
            <a:ext cx="545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61171" y="1176239"/>
            <a:ext cx="1312349" cy="142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966257" y="3987800"/>
            <a:ext cx="2295525" cy="1530350"/>
            <a:chOff x="2390781" y="2663825"/>
            <a:chExt cx="2295525" cy="15303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390781" y="2663825"/>
              <a:ext cx="2295525" cy="153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057047" y="2676525"/>
              <a:ext cx="622299" cy="946284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5" name="文本框 4"/>
          <p:cNvSpPr txBox="1"/>
          <p:nvPr/>
        </p:nvSpPr>
        <p:spPr>
          <a:xfrm>
            <a:off x="3869845" y="305570"/>
            <a:ext cx="4849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FBE77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最佳销售奖</a:t>
            </a:r>
            <a:r>
              <a:rPr lang="en-US" altLang="zh-CN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  <a:endParaRPr lang="zh-CN" altLang="en-US" dirty="0">
              <a:solidFill>
                <a:srgbClr val="FCEAB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69323" y="3269818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CEAB6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02819" y="5688841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CEAB6"/>
                </a:solidFill>
                <a:cs typeface="+mn-ea"/>
                <a:sym typeface="+mn-lt"/>
              </a:rPr>
              <a:t>名 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90877" y="3136612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CEAB6"/>
                </a:solidFill>
                <a:cs typeface="+mn-ea"/>
                <a:sym typeface="+mn-lt"/>
              </a:rPr>
              <a:t>名 字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991958" y="1530350"/>
            <a:ext cx="2295525" cy="1530350"/>
            <a:chOff x="2390781" y="2663825"/>
            <a:chExt cx="2295525" cy="153035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390781" y="2663825"/>
              <a:ext cx="2295525" cy="153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057047" y="2676525"/>
              <a:ext cx="622299" cy="946284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15" name="组合 14"/>
          <p:cNvGrpSpPr/>
          <p:nvPr/>
        </p:nvGrpSpPr>
        <p:grpSpPr>
          <a:xfrm>
            <a:off x="6413512" y="1530350"/>
            <a:ext cx="2295525" cy="1530350"/>
            <a:chOff x="2390781" y="2663825"/>
            <a:chExt cx="2295525" cy="153035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390781" y="2663825"/>
              <a:ext cx="2295525" cy="153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3057047" y="2676525"/>
              <a:ext cx="622299" cy="946284"/>
            </a:xfrm>
            <a:prstGeom prst="rect">
              <a:avLst/>
            </a:prstGeom>
            <a:effectLst>
              <a:softEdge rad="63500"/>
            </a:effectLst>
          </p:spPr>
        </p:pic>
      </p:grpSp>
    </p:spTree>
  </p:cSld>
  <p:clrMapOvr>
    <a:masterClrMapping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6468" y="2070044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CEAB6"/>
                </a:solidFill>
                <a:cs typeface="+mn-ea"/>
                <a:sym typeface="+mn-lt"/>
              </a:rPr>
              <a:t>第三项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55263" y="2644394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FCEAB6"/>
                </a:solidFill>
                <a:cs typeface="+mn-ea"/>
                <a:sym typeface="+mn-lt"/>
              </a:rPr>
              <a:t>文艺演出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2404" y="1125715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CEAB6"/>
                </a:solidFill>
                <a:cs typeface="+mn-ea"/>
                <a:sym typeface="+mn-lt"/>
              </a:rPr>
              <a:t>第一项</a:t>
            </a:r>
            <a:endParaRPr lang="en-US" altLang="zh-CN" sz="32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市场部歌曲演唱</a:t>
            </a:r>
            <a:endParaRPr lang="en-US" altLang="zh-CN" sz="60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新年好</a:t>
            </a:r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9309" y="3557150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66950" y="1204519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CEAB6"/>
                </a:solidFill>
                <a:cs typeface="+mn-ea"/>
                <a:sym typeface="+mn-lt"/>
              </a:rPr>
              <a:t>第二项</a:t>
            </a:r>
            <a:endParaRPr lang="en-US" altLang="zh-CN" sz="32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人事部歌曲演唱</a:t>
            </a:r>
            <a:endParaRPr lang="en-US" altLang="zh-CN" sz="60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爱拼才会赢</a:t>
            </a:r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7409" y="3751963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crush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1461" y="1232302"/>
            <a:ext cx="2954655" cy="83099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FCEAB6"/>
                </a:solidFill>
                <a:cs typeface="+mn-ea"/>
                <a:sym typeface="+mn-lt"/>
              </a:rPr>
              <a:t>领导寄语</a:t>
            </a:r>
          </a:p>
        </p:txBody>
      </p:sp>
      <p:sp>
        <p:nvSpPr>
          <p:cNvPr id="3" name="矩形 2"/>
          <p:cNvSpPr/>
          <p:nvPr/>
        </p:nvSpPr>
        <p:spPr>
          <a:xfrm>
            <a:off x="3068697" y="2304599"/>
            <a:ext cx="5775206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80000"/>
              </a:lnSpc>
            </a:pPr>
            <a:r>
              <a:rPr lang="zh-CN" altLang="en-US" sz="2000" b="1" dirty="0">
                <a:solidFill>
                  <a:srgbClr val="FCEAB6"/>
                </a:solidFill>
                <a:cs typeface="+mn-ea"/>
                <a:sym typeface="+mn-lt"/>
              </a:rPr>
              <a:t>公司已经走过了一年的风雨，值此元旦，首先祝各位在新的一年里身体健康，心想事成</a:t>
            </a:r>
            <a:r>
              <a:rPr lang="en-US" altLang="zh-CN" sz="2000" b="1" dirty="0">
                <a:solidFill>
                  <a:srgbClr val="FCEAB6"/>
                </a:solidFill>
                <a:cs typeface="+mn-ea"/>
                <a:sym typeface="+mn-lt"/>
              </a:rPr>
              <a:t>!</a:t>
            </a:r>
            <a:r>
              <a:rPr lang="zh-CN" altLang="en-US" sz="2000" b="1" dirty="0">
                <a:solidFill>
                  <a:srgbClr val="FCEAB6"/>
                </a:solidFill>
                <a:cs typeface="+mn-ea"/>
                <a:sym typeface="+mn-lt"/>
              </a:rPr>
              <a:t>更要感谢各位与公司一路同行。新的一年从公司实际出发，有几点希望各位同仁共勉。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5604" y="1204519"/>
            <a:ext cx="7658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CEAB6"/>
                </a:solidFill>
                <a:cs typeface="+mn-ea"/>
                <a:sym typeface="+mn-lt"/>
              </a:rPr>
              <a:t>第三项</a:t>
            </a:r>
            <a:endParaRPr lang="en-US" altLang="zh-CN" sz="32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财务部歌曲演唱</a:t>
            </a:r>
            <a:endParaRPr lang="en-US" altLang="zh-CN" sz="6000" b="1" dirty="0">
              <a:solidFill>
                <a:srgbClr val="FCEAB6"/>
              </a:solidFill>
              <a:cs typeface="+mn-ea"/>
              <a:sym typeface="+mn-lt"/>
            </a:endParaRPr>
          </a:p>
          <a:p>
            <a:pPr algn="ctr"/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《</a:t>
            </a:r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新年快乐</a:t>
            </a:r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》</a:t>
            </a:r>
            <a:endParaRPr lang="zh-CN" altLang="en-US" sz="60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3" b="100000" l="10000" r="100000">
                        <a14:foregroundMark x1="45385" y1="12844" x2="54615" y2="11009"/>
                        <a14:foregroundMark x1="72051" y1="35321" x2="62821" y2="559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0109" y="3635954"/>
            <a:ext cx="2164891" cy="2420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66168" y="1838763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CEAB6"/>
                </a:solidFill>
                <a:cs typeface="+mn-ea"/>
                <a:sym typeface="+mn-lt"/>
              </a:rPr>
              <a:t>第四项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94963" y="2413113"/>
            <a:ext cx="5002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600" dirty="0">
                <a:solidFill>
                  <a:srgbClr val="FCEAB6"/>
                </a:solidFill>
                <a:cs typeface="+mn-ea"/>
                <a:sym typeface="+mn-lt"/>
              </a:rPr>
              <a:t>展望</a:t>
            </a:r>
            <a:r>
              <a:rPr lang="en-US" altLang="zh-CN" sz="7200" b="1" spc="600" dirty="0">
                <a:solidFill>
                  <a:srgbClr val="FCEAB6"/>
                </a:solidFill>
                <a:cs typeface="+mn-ea"/>
                <a:sym typeface="+mn-lt"/>
              </a:rPr>
              <a:t>20XX</a:t>
            </a:r>
          </a:p>
        </p:txBody>
      </p:sp>
      <p:pic>
        <p:nvPicPr>
          <p:cNvPr id="7" name="图片 6" descr="图片包含 气球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971588">
            <a:off x="2343283" y="1222094"/>
            <a:ext cx="1937911" cy="1270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25751" y="1075471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04628" y="2091134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5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73378" y="1101506"/>
            <a:ext cx="581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CEAB6"/>
                </a:solidFill>
                <a:cs typeface="+mn-ea"/>
                <a:sym typeface="+mn-lt"/>
              </a:rPr>
              <a:t>20XX</a:t>
            </a:r>
            <a:r>
              <a:rPr lang="zh-CN" altLang="en-US" sz="6000" b="1" dirty="0">
                <a:solidFill>
                  <a:srgbClr val="FCEAB6"/>
                </a:solidFill>
                <a:cs typeface="+mn-ea"/>
                <a:sym typeface="+mn-lt"/>
              </a:rPr>
              <a:t>新年目标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87154" y="226956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营业额突破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10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亿</a:t>
            </a:r>
            <a:endParaRPr lang="zh-CN" altLang="en-US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95905" y="977285"/>
            <a:ext cx="42001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 extrusionH="38100">
              <a:extrusionClr>
                <a:srgbClr val="FBD04E"/>
              </a:extrusionClr>
            </a:sp3d>
          </a:bodyPr>
          <a:lstStyle>
            <a:defPPr>
              <a:defRPr lang="zh-CN"/>
            </a:defPPr>
            <a:lvl1pPr algn="ctr">
              <a:defRPr sz="8800" b="0">
                <a:gradFill flip="none" rotWithShape="1">
                  <a:gsLst>
                    <a:gs pos="0">
                      <a:srgbClr val="FFEE89"/>
                    </a:gs>
                    <a:gs pos="51000">
                      <a:srgbClr val="FFA401">
                        <a:lumMod val="100000"/>
                      </a:srgbClr>
                    </a:gs>
                    <a:gs pos="78000">
                      <a:srgbClr val="FFD56D">
                        <a:lumMod val="71000"/>
                        <a:lumOff val="29000"/>
                      </a:srgbClr>
                    </a:gs>
                    <a:gs pos="28000">
                      <a:srgbClr val="FCDD6C">
                        <a:lumMod val="100000"/>
                      </a:srgbClr>
                    </a:gs>
                    <a:gs pos="100000">
                      <a:srgbClr val="FFDE8B"/>
                    </a:gs>
                  </a:gsLst>
                  <a:lin ang="2700000" scaled="1"/>
                  <a:tileRect/>
                </a:gradFill>
                <a:effectLst>
                  <a:outerShdw blurRad="292100" algn="tl" rotWithShape="0">
                    <a:srgbClr val="FFA401">
                      <a:alpha val="35000"/>
                    </a:srgbClr>
                  </a:outerShdw>
                </a:effectLst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zh-CN" altLang="en-US" sz="5400" b="1" dirty="0">
                <a:solidFill>
                  <a:srgbClr val="FCEAB6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新◇年◇寄◇语</a:t>
            </a:r>
            <a:endParaRPr lang="en-US" altLang="zh-CN" sz="5400" b="1" dirty="0">
              <a:solidFill>
                <a:srgbClr val="FCEAB6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111"/>
          <p:cNvSpPr txBox="1"/>
          <p:nvPr/>
        </p:nvSpPr>
        <p:spPr>
          <a:xfrm>
            <a:off x="2574233" y="1958733"/>
            <a:ext cx="701044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b="1" dirty="0">
                <a:solidFill>
                  <a:srgbClr val="FCEAB6"/>
                </a:solidFill>
                <a:cs typeface="+mn-ea"/>
                <a:sym typeface="+mn-lt"/>
              </a:rPr>
              <a:t>       新年伊始万象更新，新年的曙光已经扑面而来！无论明天路上多少荆棘坎坷，让我们伴随悠扬的新年钟声，携起手来少一些埋怨多一些行动，坚定信心振奋精神扎实苦干，发挥我们所有的智慧和能量，奉献我们所有的激情和才华，再谱公司和个人发展的崭新篇章！</a:t>
            </a: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3463177" y="879028"/>
            <a:ext cx="5037046" cy="1075833"/>
          </a:xfrm>
          <a:prstGeom prst="rect">
            <a:avLst/>
          </a:prstGeom>
        </p:spPr>
        <p:txBody>
          <a:bodyPr lIns="91332" tIns="45666" rIns="91332" bIns="45666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kumimoji="1" lang="zh-CN" altLang="en-US" sz="5400" b="1" dirty="0">
                <a:solidFill>
                  <a:srgbClr val="FCEAB6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ECDA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2631710" y="3216827"/>
            <a:ext cx="2914969" cy="666737"/>
          </a:xfrm>
          <a:prstGeom prst="rect">
            <a:avLst/>
          </a:prstGeom>
          <a:ln>
            <a:noFill/>
          </a:ln>
        </p:spPr>
      </p:pic>
      <p:sp>
        <p:nvSpPr>
          <p:cNvPr id="4" name="TextBox 14"/>
          <p:cNvSpPr txBox="1"/>
          <p:nvPr/>
        </p:nvSpPr>
        <p:spPr>
          <a:xfrm>
            <a:off x="3737306" y="2384846"/>
            <a:ext cx="738664" cy="2330701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FCEAB6"/>
                </a:solidFill>
                <a:cs typeface="+mn-ea"/>
                <a:sym typeface="+mn-lt"/>
              </a:rPr>
              <a:t>回首</a:t>
            </a:r>
            <a:r>
              <a:rPr lang="en-US" altLang="zh-CN" sz="3600" b="1" spc="-150" dirty="0">
                <a:solidFill>
                  <a:srgbClr val="FCEAB6"/>
                </a:solidFill>
                <a:cs typeface="+mn-ea"/>
                <a:sym typeface="+mn-lt"/>
              </a:rPr>
              <a:t>20XX</a:t>
            </a:r>
            <a:endParaRPr lang="zh-CN" altLang="en-US" sz="3600" b="1" spc="-150" dirty="0">
              <a:solidFill>
                <a:srgbClr val="FCEAB6"/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ECDA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3915099" y="3216827"/>
            <a:ext cx="2914969" cy="6667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003252" y="2282255"/>
            <a:ext cx="738664" cy="246570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rgbClr val="FCEAB6"/>
                </a:solidFill>
                <a:cs typeface="+mn-ea"/>
                <a:sym typeface="+mn-lt"/>
              </a:rPr>
              <a:t>颁奖盛典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ECDA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5181045" y="3216827"/>
            <a:ext cx="2914969" cy="666737"/>
          </a:xfrm>
          <a:prstGeom prst="rect">
            <a:avLst/>
          </a:prstGeom>
        </p:spPr>
      </p:pic>
      <p:sp>
        <p:nvSpPr>
          <p:cNvPr id="10" name="TextBox 30"/>
          <p:cNvSpPr txBox="1"/>
          <p:nvPr/>
        </p:nvSpPr>
        <p:spPr>
          <a:xfrm>
            <a:off x="6269198" y="2384847"/>
            <a:ext cx="738664" cy="2330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spc="600" dirty="0">
                <a:solidFill>
                  <a:srgbClr val="FCEAB6"/>
                </a:solidFill>
                <a:cs typeface="+mn-ea"/>
                <a:sym typeface="+mn-lt"/>
              </a:rPr>
              <a:t>文艺演出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ECDA8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6200000">
            <a:off x="6443669" y="3216827"/>
            <a:ext cx="2914969" cy="666737"/>
          </a:xfrm>
          <a:prstGeom prst="rect">
            <a:avLst/>
          </a:prstGeom>
        </p:spPr>
      </p:pic>
      <p:sp>
        <p:nvSpPr>
          <p:cNvPr id="13" name="TextBox 18"/>
          <p:cNvSpPr txBox="1"/>
          <p:nvPr/>
        </p:nvSpPr>
        <p:spPr>
          <a:xfrm>
            <a:off x="6981147" y="2384846"/>
            <a:ext cx="1292662" cy="2330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spc="600" dirty="0">
                <a:solidFill>
                  <a:srgbClr val="FCEAB6"/>
                </a:solidFill>
                <a:cs typeface="+mn-ea"/>
                <a:sym typeface="+mn-lt"/>
              </a:rPr>
              <a:t>展望</a:t>
            </a:r>
            <a:r>
              <a:rPr lang="en-US" altLang="zh-CN" sz="3600" b="1" dirty="0">
                <a:solidFill>
                  <a:srgbClr val="FCEAB6"/>
                </a:solidFill>
                <a:cs typeface="+mn-ea"/>
                <a:sym typeface="+mn-lt"/>
              </a:rPr>
              <a:t>20XX</a:t>
            </a:r>
            <a:endParaRPr lang="zh-CN" altLang="en-US" sz="3600" b="1" dirty="0"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62968" y="1879449"/>
            <a:ext cx="365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FCEAB6"/>
                </a:solidFill>
                <a:cs typeface="+mn-ea"/>
                <a:sym typeface="+mn-lt"/>
              </a:rPr>
              <a:t>第一项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200639" y="2442719"/>
            <a:ext cx="6280544" cy="1323439"/>
            <a:chOff x="2518139" y="3149601"/>
            <a:chExt cx="6280544" cy="1323439"/>
          </a:xfrm>
        </p:grpSpPr>
        <p:sp>
          <p:nvSpPr>
            <p:cNvPr id="3" name="文本框 2"/>
            <p:cNvSpPr txBox="1"/>
            <p:nvPr/>
          </p:nvSpPr>
          <p:spPr>
            <a:xfrm>
              <a:off x="2518139" y="3181862"/>
              <a:ext cx="50020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FCEAB6"/>
                  </a:solidFill>
                  <a:cs typeface="+mn-ea"/>
                  <a:sym typeface="+mn-lt"/>
                </a:rPr>
                <a:t>回首</a:t>
              </a:r>
              <a:endParaRPr lang="zh-CN" altLang="en-US" sz="8000" b="1" dirty="0">
                <a:solidFill>
                  <a:srgbClr val="FCEAB6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911354" y="3149601"/>
              <a:ext cx="2887329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dirty="0">
                  <a:solidFill>
                    <a:srgbClr val="FCEAB6"/>
                  </a:solidFill>
                  <a:cs typeface="+mn-ea"/>
                  <a:sym typeface="+mn-lt"/>
                </a:rPr>
                <a:t>20XX</a:t>
              </a:r>
              <a:endParaRPr lang="zh-CN" altLang="en-US" sz="8000" dirty="0">
                <a:solidFill>
                  <a:srgbClr val="FCEAB6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8541" y="1138310"/>
            <a:ext cx="641348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20XX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公司实现营业总额</a:t>
            </a:r>
            <a:endParaRPr lang="en-US" altLang="zh-CN" sz="6000" b="1" dirty="0">
              <a:ln w="12700">
                <a:noFill/>
              </a:ln>
              <a:solidFill>
                <a:srgbClr val="FCEAB6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2.1</a:t>
            </a:r>
            <a:r>
              <a:rPr lang="zh-CN" altLang="en-US" sz="60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亿元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4628" y="17196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56%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04628" y="144226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销售突破</a:t>
            </a:r>
            <a:endParaRPr lang="en-US" altLang="zh-CN" sz="6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1.2</a:t>
            </a:r>
            <a:r>
              <a:rPr lang="zh-CN" altLang="en-US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亿</a:t>
            </a: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大关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7629" y="1859339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今年比去年同期增长</a:t>
            </a:r>
            <a:r>
              <a:rPr lang="en-US" altLang="zh-CN" sz="13800" b="1" dirty="0">
                <a:ln w="12700">
                  <a:solidFill>
                    <a:srgbClr val="9C1819">
                      <a:alpha val="40000"/>
                    </a:srgbClr>
                  </a:solidFill>
                </a:ln>
                <a:solidFill>
                  <a:srgbClr val="FCEAB6"/>
                </a:solidFill>
                <a:cs typeface="+mn-ea"/>
                <a:sym typeface="+mn-lt"/>
              </a:rPr>
              <a:t>36%</a:t>
            </a:r>
            <a:endParaRPr lang="zh-CN" altLang="en-US" sz="8000" b="1" dirty="0">
              <a:ln w="12700">
                <a:solidFill>
                  <a:srgbClr val="9C1819">
                    <a:alpha val="40000"/>
                  </a:srgbClr>
                </a:solidFill>
              </a:ln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6528" y="1757358"/>
            <a:ext cx="718274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行业占有率上升</a:t>
            </a:r>
            <a:r>
              <a:rPr lang="en-US" altLang="zh-CN" sz="13800" b="1" dirty="0">
                <a:ln w="12700">
                  <a:noFill/>
                </a:ln>
                <a:solidFill>
                  <a:srgbClr val="FCEAB6"/>
                </a:solidFill>
                <a:cs typeface="+mn-ea"/>
                <a:sym typeface="+mn-lt"/>
              </a:rPr>
              <a:t>26%</a:t>
            </a:r>
            <a:endParaRPr lang="zh-CN" altLang="en-US" sz="8000" b="1" dirty="0">
              <a:ln w="12700">
                <a:noFill/>
              </a:ln>
              <a:solidFill>
                <a:srgbClr val="FCEAB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hkbyy4bs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宽屏</PresentationFormat>
  <Paragraphs>85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2022-03-09T02:33:05Z</dcterms:created>
  <dcterms:modified xsi:type="dcterms:W3CDTF">2023-01-10T05:37:24Z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81E63620F1A242D5A396CAC6102160C4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