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5E328-C5C2-4767-99C7-A04827CF824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41A64-FAD1-44C9-81EA-4FE03083E3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36176-67DB-480B-A211-20772E97351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E1E88B2-742A-4D8B-8A80-63EF8D359F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9AFD5C57-FDEB-478B-A9D3-0FF52FF2A5F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1E88B2-742A-4D8B-8A80-63EF8D359F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FD5C57-FDEB-478B-A9D3-0FF52FF2A5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4" y="1365885"/>
            <a:ext cx="2428875" cy="99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2536032"/>
            <a:ext cx="2298700" cy="61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995686"/>
            <a:ext cx="9144000" cy="580184"/>
          </a:xfrm>
        </p:spPr>
        <p:txBody>
          <a:bodyPr/>
          <a:lstStyle/>
          <a:p>
            <a:r>
              <a:rPr lang="en-US" altLang="zh-CN" sz="4400" b="1" dirty="0"/>
              <a:t>Can you clean the </a:t>
            </a:r>
            <a:r>
              <a:rPr lang="en-US" altLang="zh-CN" sz="4400" b="1" dirty="0" smtClean="0"/>
              <a:t>windows?</a:t>
            </a:r>
            <a:endParaRPr lang="zh-CN" altLang="en-US" sz="4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3568" y="699542"/>
            <a:ext cx="7545579" cy="994410"/>
          </a:xfrm>
        </p:spPr>
        <p:txBody>
          <a:bodyPr/>
          <a:lstStyle/>
          <a:p>
            <a:r>
              <a:rPr lang="en-US" sz="3200" dirty="0" smtClean="0"/>
              <a:t>Unit 2 Housework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0" y="401191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3" y="214296"/>
            <a:ext cx="3743325" cy="2646760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000496" y="1232288"/>
            <a:ext cx="4929222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400" b="1" i="1" dirty="0">
                <a:solidFill>
                  <a:srgbClr val="FF0000"/>
                </a:solidFill>
                <a:latin typeface="+mj-lt"/>
              </a:rPr>
              <a:t>clean the windows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7188" y="3536163"/>
            <a:ext cx="8786813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i="1" dirty="0">
                <a:solidFill>
                  <a:schemeClr val="accent2"/>
                </a:solidFill>
              </a:rPr>
              <a:t> </a:t>
            </a:r>
            <a:r>
              <a:rPr lang="zh-CN" altLang="en-US" sz="5400" b="1" i="1" dirty="0">
                <a:solidFill>
                  <a:srgbClr val="FF0000"/>
                </a:solidFill>
                <a:latin typeface="+mj-lt"/>
              </a:rPr>
              <a:t>Can you </a:t>
            </a:r>
            <a:r>
              <a:rPr lang="zh-CN" altLang="en-US" sz="5400" b="1" i="1" dirty="0" smtClean="0">
                <a:solidFill>
                  <a:srgbClr val="FF0000"/>
                </a:solidFill>
                <a:latin typeface="+mj-lt"/>
              </a:rPr>
              <a:t>clean </a:t>
            </a:r>
            <a:r>
              <a:rPr lang="zh-CN" altLang="en-US" sz="5400" b="1" i="1" dirty="0">
                <a:solidFill>
                  <a:srgbClr val="FF0000"/>
                </a:solidFill>
                <a:latin typeface="+mj-lt"/>
              </a:rPr>
              <a:t>the </a:t>
            </a:r>
            <a:r>
              <a:rPr lang="zh-CN" altLang="en-US" sz="5400" b="1" i="1" dirty="0" smtClean="0">
                <a:solidFill>
                  <a:srgbClr val="FF0000"/>
                </a:solidFill>
                <a:latin typeface="+mj-lt"/>
              </a:rPr>
              <a:t>windows</a:t>
            </a:r>
            <a:r>
              <a:rPr lang="en-US" altLang="zh-CN" sz="5400" b="1" i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54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67875"/>
            <a:ext cx="3357586" cy="2484835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929059" y="1232288"/>
            <a:ext cx="4968875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400" b="1" i="1" dirty="0">
                <a:solidFill>
                  <a:srgbClr val="FF0000"/>
                </a:solidFill>
                <a:latin typeface="+mj-lt"/>
              </a:rPr>
              <a:t>clean the schoolbag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42910" y="3536163"/>
            <a:ext cx="7811754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800" b="1" i="1" dirty="0">
                <a:solidFill>
                  <a:srgbClr val="FF0000"/>
                </a:solidFill>
                <a:latin typeface="+mj-lt"/>
              </a:rPr>
              <a:t>Can you clean the </a:t>
            </a:r>
            <a:r>
              <a:rPr lang="zh-CN" altLang="en-US" sz="4800" b="1" i="1" dirty="0" smtClean="0">
                <a:solidFill>
                  <a:srgbClr val="FF0000"/>
                </a:solidFill>
                <a:latin typeface="+mj-lt"/>
              </a:rPr>
              <a:t>schoolbag</a:t>
            </a:r>
            <a:r>
              <a:rPr lang="en-US" altLang="zh-CN" sz="4800" b="1" i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48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14415" y="3696898"/>
            <a:ext cx="7056437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400" b="1" i="1" dirty="0">
                <a:solidFill>
                  <a:srgbClr val="FF0000"/>
                </a:solidFill>
                <a:latin typeface="+mj-lt"/>
              </a:rPr>
              <a:t>What can Li </a:t>
            </a:r>
            <a:r>
              <a:rPr lang="zh-CN" altLang="en-US" sz="5400" b="1" i="1">
                <a:solidFill>
                  <a:srgbClr val="FF0000"/>
                </a:solidFill>
                <a:latin typeface="+mj-lt"/>
              </a:rPr>
              <a:t>Ming </a:t>
            </a:r>
            <a:r>
              <a:rPr lang="zh-CN" altLang="en-US" sz="5400" b="1" i="1" smtClean="0">
                <a:solidFill>
                  <a:srgbClr val="FF0000"/>
                </a:solidFill>
                <a:latin typeface="+mj-lt"/>
              </a:rPr>
              <a:t>do</a:t>
            </a:r>
            <a:r>
              <a:rPr lang="en-US" altLang="zh-CN" sz="5400" b="1" i="1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5400" b="1" i="1" dirty="0">
              <a:solidFill>
                <a:srgbClr val="FF0000"/>
              </a:solidFill>
              <a:latin typeface="+mj-lt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5400" b="1" i="1" dirty="0">
              <a:solidFill>
                <a:schemeClr val="accent2"/>
              </a:solidFill>
            </a:endParaRPr>
          </a:p>
        </p:txBody>
      </p:sp>
      <p:pic>
        <p:nvPicPr>
          <p:cNvPr id="13315" name="Picture 3" descr="02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28611"/>
            <a:ext cx="4214842" cy="259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03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23" y="267875"/>
            <a:ext cx="3914775" cy="329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428728" y="3643320"/>
            <a:ext cx="69850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400" b="1" i="1" dirty="0">
                <a:solidFill>
                  <a:srgbClr val="FF0000"/>
                </a:solidFill>
                <a:latin typeface="+mj-lt"/>
              </a:rPr>
              <a:t>What can </a:t>
            </a:r>
            <a:r>
              <a:rPr lang="zh-CN" altLang="en-US" sz="5400" b="1" i="1" dirty="0" smtClean="0">
                <a:solidFill>
                  <a:srgbClr val="FF0000"/>
                </a:solidFill>
                <a:latin typeface="+mj-lt"/>
              </a:rPr>
              <a:t>D</a:t>
            </a:r>
            <a:r>
              <a:rPr lang="en-US" altLang="zh-CN" sz="5400" b="1" i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zh-CN" altLang="en-US" sz="5400" b="1" i="1" dirty="0" smtClean="0">
                <a:solidFill>
                  <a:srgbClr val="FF0000"/>
                </a:solidFill>
                <a:latin typeface="+mj-lt"/>
              </a:rPr>
              <a:t>nny do</a:t>
            </a:r>
            <a:r>
              <a:rPr lang="en-US" altLang="zh-CN" sz="5400" b="1" i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54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y_2010083120005045105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2193131"/>
            <a:ext cx="35052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428993" y="642924"/>
            <a:ext cx="5267325" cy="1371600"/>
          </a:xfrm>
          <a:prstGeom prst="cloudCallout">
            <a:avLst>
              <a:gd name="adj1" fmla="val -52083"/>
              <a:gd name="adj2" fmla="val 9123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i="1" dirty="0">
                <a:solidFill>
                  <a:srgbClr val="FF0000"/>
                </a:solidFill>
                <a:latin typeface="+mj-lt"/>
              </a:rPr>
              <a:t>Can you </a:t>
            </a:r>
            <a:r>
              <a:rPr lang="zh-CN" altLang="en-US" sz="3600" i="1" dirty="0" smtClean="0">
                <a:solidFill>
                  <a:srgbClr val="FF0000"/>
                </a:solidFill>
                <a:latin typeface="+mj-lt"/>
              </a:rPr>
              <a:t>read</a:t>
            </a:r>
            <a:r>
              <a:rPr lang="en-US" altLang="zh-CN" sz="3600" i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3600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u=2242179765,1183723557&amp;fm=0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9" y="2464593"/>
            <a:ext cx="4490357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285985" y="214297"/>
            <a:ext cx="6046787" cy="1918097"/>
          </a:xfrm>
          <a:prstGeom prst="cloudCallout">
            <a:avLst>
              <a:gd name="adj1" fmla="val -52083"/>
              <a:gd name="adj2" fmla="val 9123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i="1" dirty="0">
                <a:solidFill>
                  <a:srgbClr val="FF0066"/>
                </a:solidFill>
                <a:latin typeface="+mj-lt"/>
              </a:rPr>
              <a:t>Can you play </a:t>
            </a:r>
            <a:r>
              <a:rPr lang="zh-CN" altLang="en-US" sz="3600" i="1" dirty="0" smtClean="0">
                <a:solidFill>
                  <a:srgbClr val="FF0066"/>
                </a:solidFill>
                <a:latin typeface="+mj-lt"/>
              </a:rPr>
              <a:t>basketball</a:t>
            </a:r>
            <a:r>
              <a:rPr lang="en-US" altLang="zh-CN" sz="3600" i="1" dirty="0" smtClean="0">
                <a:solidFill>
                  <a:srgbClr val="FF0066"/>
                </a:solidFill>
                <a:latin typeface="+mj-lt"/>
              </a:rPr>
              <a:t>?</a:t>
            </a:r>
            <a:endParaRPr lang="zh-CN" altLang="en-US" sz="3600" i="1" dirty="0">
              <a:solidFill>
                <a:srgbClr val="FF0066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00985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1995686"/>
            <a:ext cx="3581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916238" y="250032"/>
            <a:ext cx="6075362" cy="1464469"/>
          </a:xfrm>
          <a:prstGeom prst="wedgeEllipseCallout">
            <a:avLst>
              <a:gd name="adj1" fmla="val -30611"/>
              <a:gd name="adj2" fmla="val 83431"/>
            </a:avLst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i="1" dirty="0">
                <a:solidFill>
                  <a:srgbClr val="FF0066"/>
                </a:solidFill>
                <a:latin typeface="+mj-lt"/>
              </a:rPr>
              <a:t>Can you </a:t>
            </a:r>
            <a:r>
              <a:rPr lang="zh-CN" altLang="en-US" sz="3600" b="1" i="1" dirty="0" smtClean="0">
                <a:solidFill>
                  <a:srgbClr val="FF0066"/>
                </a:solidFill>
                <a:latin typeface="+mj-lt"/>
              </a:rPr>
              <a:t>dance</a:t>
            </a:r>
            <a:r>
              <a:rPr lang="en-US" altLang="zh-CN" sz="3600" b="1" i="1" dirty="0" smtClean="0">
                <a:solidFill>
                  <a:srgbClr val="FF0066"/>
                </a:solidFill>
                <a:latin typeface="+mj-lt"/>
              </a:rPr>
              <a:t>?</a:t>
            </a:r>
            <a:endParaRPr lang="zh-CN" altLang="en-US" sz="3600" b="1" i="1" dirty="0">
              <a:solidFill>
                <a:srgbClr val="FF0066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u=1872747976,1172650820&amp;fm=0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2427734"/>
            <a:ext cx="430214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995739" y="519113"/>
            <a:ext cx="4897437" cy="1371600"/>
          </a:xfrm>
          <a:prstGeom prst="cloudCallout">
            <a:avLst>
              <a:gd name="adj1" fmla="val -52083"/>
              <a:gd name="adj2" fmla="val 9123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i="1" dirty="0">
                <a:solidFill>
                  <a:srgbClr val="FF0066"/>
                </a:solidFill>
                <a:latin typeface="+mj-lt"/>
              </a:rPr>
              <a:t>Can you </a:t>
            </a:r>
            <a:r>
              <a:rPr lang="zh-CN" altLang="en-US" sz="3600" i="1" dirty="0" smtClean="0">
                <a:solidFill>
                  <a:srgbClr val="FF0066"/>
                </a:solidFill>
                <a:latin typeface="+mj-lt"/>
              </a:rPr>
              <a:t>draw</a:t>
            </a:r>
            <a:r>
              <a:rPr lang="en-US" altLang="zh-CN" sz="3600" i="1" dirty="0" smtClean="0">
                <a:solidFill>
                  <a:srgbClr val="FF0066"/>
                </a:solidFill>
                <a:latin typeface="+mj-lt"/>
              </a:rPr>
              <a:t>?</a:t>
            </a:r>
            <a:endParaRPr lang="zh-CN" altLang="en-US" sz="3600" i="1" dirty="0">
              <a:solidFill>
                <a:srgbClr val="FF0066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908" y="1851670"/>
            <a:ext cx="36576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068763" y="971550"/>
            <a:ext cx="5111750" cy="1085850"/>
          </a:xfrm>
          <a:prstGeom prst="cloudCallout">
            <a:avLst>
              <a:gd name="adj1" fmla="val -48264"/>
              <a:gd name="adj2" fmla="val 95287"/>
            </a:avLst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i="1" dirty="0">
                <a:solidFill>
                  <a:srgbClr val="FF0066"/>
                </a:solidFill>
                <a:latin typeface="+mj-lt"/>
              </a:rPr>
              <a:t>Can you </a:t>
            </a:r>
            <a:r>
              <a:rPr lang="zh-CN" altLang="en-US" sz="3600" b="1" i="1" dirty="0" smtClean="0">
                <a:solidFill>
                  <a:srgbClr val="FF0066"/>
                </a:solidFill>
                <a:latin typeface="+mj-lt"/>
              </a:rPr>
              <a:t>run</a:t>
            </a:r>
            <a:r>
              <a:rPr lang="en-US" altLang="zh-CN" sz="3600" b="1" i="1" dirty="0" smtClean="0">
                <a:solidFill>
                  <a:srgbClr val="FF0066"/>
                </a:solidFill>
                <a:latin typeface="+mj-lt"/>
              </a:rPr>
              <a:t>?</a:t>
            </a:r>
            <a:endParaRPr lang="zh-CN" altLang="en-US" sz="3600" b="1" i="1" dirty="0">
              <a:solidFill>
                <a:srgbClr val="FF0066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67875"/>
            <a:ext cx="1714512" cy="135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8860" y="267875"/>
            <a:ext cx="1714512" cy="138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0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267875"/>
            <a:ext cx="1714512" cy="139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0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00893" y="267875"/>
            <a:ext cx="1747819" cy="139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8" name="Group 6"/>
          <p:cNvGrpSpPr/>
          <p:nvPr/>
        </p:nvGrpSpPr>
        <p:grpSpPr bwMode="auto">
          <a:xfrm>
            <a:off x="1116014" y="1815704"/>
            <a:ext cx="6048375" cy="809625"/>
            <a:chOff x="0" y="0"/>
            <a:chExt cx="9526" cy="1700"/>
          </a:xfrm>
        </p:grpSpPr>
        <p:sp>
          <p:nvSpPr>
            <p:cNvPr id="8200" name="箭头 83"/>
            <p:cNvSpPr>
              <a:spLocks noChangeShapeType="1"/>
            </p:cNvSpPr>
            <p:nvPr/>
          </p:nvSpPr>
          <p:spPr bwMode="auto">
            <a:xfrm>
              <a:off x="0" y="0"/>
              <a:ext cx="4309" cy="17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箭头 84"/>
            <p:cNvSpPr>
              <a:spLocks noChangeShapeType="1"/>
            </p:cNvSpPr>
            <p:nvPr/>
          </p:nvSpPr>
          <p:spPr bwMode="auto">
            <a:xfrm flipH="1">
              <a:off x="4536" y="114"/>
              <a:ext cx="499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000101" y="2839643"/>
            <a:ext cx="7426349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400" b="1" i="1" dirty="0">
                <a:latin typeface="+mj-lt"/>
              </a:rPr>
              <a:t>Can you </a:t>
            </a:r>
            <a:r>
              <a:rPr lang="zh-CN" altLang="en-US" sz="5400" b="1" i="1" dirty="0">
                <a:solidFill>
                  <a:srgbClr val="FF0000"/>
                </a:solidFill>
                <a:latin typeface="+mj-lt"/>
              </a:rPr>
              <a:t>do </a:t>
            </a:r>
            <a:r>
              <a:rPr lang="zh-CN" altLang="en-US" sz="5400" b="1" i="1" dirty="0" smtClean="0">
                <a:solidFill>
                  <a:srgbClr val="FF0000"/>
                </a:solidFill>
                <a:latin typeface="+mj-lt"/>
              </a:rPr>
              <a:t>housework</a:t>
            </a:r>
            <a:r>
              <a:rPr lang="en-US" altLang="zh-CN" sz="5400" b="1" i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54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395289" y="250031"/>
            <a:ext cx="8256171" cy="3185399"/>
            <a:chOff x="0" y="0"/>
            <a:chExt cx="12793" cy="6689"/>
          </a:xfrm>
        </p:grpSpPr>
        <p:pic>
          <p:nvPicPr>
            <p:cNvPr id="9220" name="Picture 3" descr="0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6124" cy="6689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</p:pic>
        <p:sp>
          <p:nvSpPr>
            <p:cNvPr id="9221" name="Text Box 4"/>
            <p:cNvSpPr txBox="1">
              <a:spLocks noChangeArrowheads="1"/>
            </p:cNvSpPr>
            <p:nvPr/>
          </p:nvSpPr>
          <p:spPr bwMode="auto">
            <a:xfrm>
              <a:off x="6472" y="2738"/>
              <a:ext cx="6321" cy="16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400" b="1" i="1" dirty="0">
                  <a:solidFill>
                    <a:srgbClr val="FF0000"/>
                  </a:solidFill>
                  <a:latin typeface="+mj-lt"/>
                </a:rPr>
                <a:t>clean the floor</a:t>
              </a:r>
            </a:p>
          </p:txBody>
        </p:sp>
      </p:grp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42911" y="3536163"/>
            <a:ext cx="79200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400" b="1" i="1" dirty="0">
                <a:solidFill>
                  <a:srgbClr val="FF0000"/>
                </a:solidFill>
                <a:latin typeface="+mj-lt"/>
              </a:rPr>
              <a:t>Can you clean the </a:t>
            </a:r>
            <a:r>
              <a:rPr lang="zh-CN" altLang="en-US" sz="5400" b="1" i="1" dirty="0" smtClean="0">
                <a:solidFill>
                  <a:srgbClr val="FF0000"/>
                </a:solidFill>
                <a:latin typeface="+mj-lt"/>
              </a:rPr>
              <a:t>floor</a:t>
            </a:r>
            <a:r>
              <a:rPr lang="en-US" altLang="zh-CN" sz="5400" b="1" i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54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285803" y="214296"/>
            <a:ext cx="8286623" cy="2709756"/>
            <a:chOff x="697" y="-185"/>
            <a:chExt cx="18164" cy="6052"/>
          </a:xfrm>
        </p:grpSpPr>
        <p:pic>
          <p:nvPicPr>
            <p:cNvPr id="10244" name="Picture 3" descr="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97" y="-185"/>
              <a:ext cx="7434" cy="6052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</p:pic>
        <p:sp>
          <p:nvSpPr>
            <p:cNvPr id="10245" name="Text Box 4"/>
            <p:cNvSpPr txBox="1">
              <a:spLocks noChangeArrowheads="1"/>
            </p:cNvSpPr>
            <p:nvPr/>
          </p:nvSpPr>
          <p:spPr bwMode="auto">
            <a:xfrm>
              <a:off x="7974" y="1849"/>
              <a:ext cx="10887" cy="17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400" b="1" i="1" dirty="0">
                  <a:solidFill>
                    <a:srgbClr val="FF0000"/>
                  </a:solidFill>
                  <a:latin typeface="+mj-lt"/>
                </a:rPr>
                <a:t>clean your shoes</a:t>
              </a:r>
            </a:p>
          </p:txBody>
        </p:sp>
      </p:grp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596" y="3536163"/>
            <a:ext cx="8320116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400" b="1" i="1" dirty="0">
                <a:solidFill>
                  <a:srgbClr val="FF0000"/>
                </a:solidFill>
                <a:latin typeface="+mj-lt"/>
              </a:rPr>
              <a:t>Can you clean your </a:t>
            </a:r>
            <a:r>
              <a:rPr lang="zh-CN" altLang="en-US" sz="5400" b="1" i="1" dirty="0" smtClean="0">
                <a:solidFill>
                  <a:srgbClr val="FF0000"/>
                </a:solidFill>
                <a:latin typeface="+mj-lt"/>
              </a:rPr>
              <a:t>shoes</a:t>
            </a:r>
            <a:r>
              <a:rPr lang="en-US" altLang="zh-CN" sz="5400" b="1" i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54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2 Housework Lesson 1_课件1</Template>
  <TotalTime>0</TotalTime>
  <Words>102</Words>
  <Application>Microsoft Office PowerPoint</Application>
  <PresentationFormat>全屏显示(16:9)</PresentationFormat>
  <Paragraphs>34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2 Housework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2020-06-20T03:15:00Z</dcterms:created>
  <dcterms:modified xsi:type="dcterms:W3CDTF">2023-01-16T17:07:10Z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DB26CD7865004D70BE878DBB410642E3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