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529" r:id="rId2"/>
    <p:sldId id="536" r:id="rId3"/>
    <p:sldId id="531" r:id="rId4"/>
    <p:sldId id="538" r:id="rId5"/>
    <p:sldId id="671" r:id="rId6"/>
    <p:sldId id="683" r:id="rId7"/>
    <p:sldId id="672" r:id="rId8"/>
    <p:sldId id="684" r:id="rId9"/>
    <p:sldId id="670" r:id="rId10"/>
    <p:sldId id="673" r:id="rId11"/>
    <p:sldId id="685" r:id="rId12"/>
    <p:sldId id="674" r:id="rId13"/>
    <p:sldId id="686" r:id="rId14"/>
    <p:sldId id="557" r:id="rId15"/>
    <p:sldId id="675" r:id="rId16"/>
    <p:sldId id="676" r:id="rId17"/>
    <p:sldId id="677" r:id="rId18"/>
    <p:sldId id="678" r:id="rId19"/>
    <p:sldId id="679" r:id="rId20"/>
    <p:sldId id="680" r:id="rId21"/>
    <p:sldId id="687" r:id="rId22"/>
    <p:sldId id="681" r:id="rId23"/>
    <p:sldId id="688" r:id="rId24"/>
    <p:sldId id="682" r:id="rId25"/>
    <p:sldId id="689" r:id="rId26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1pPr>
    <a:lvl2pPr marL="362585" algn="l" rtl="0" fontAlgn="base">
      <a:spcBef>
        <a:spcPct val="0"/>
      </a:spcBef>
      <a:spcAft>
        <a:spcPct val="0"/>
      </a:spcAft>
      <a:buFont typeface="Arial" panose="020B0604020202020204" pitchFamily="34" charset="0"/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2pPr>
    <a:lvl3pPr marL="725805" algn="l" rtl="0" fontAlgn="base">
      <a:spcBef>
        <a:spcPct val="0"/>
      </a:spcBef>
      <a:spcAft>
        <a:spcPct val="0"/>
      </a:spcAft>
      <a:buFont typeface="Arial" panose="020B0604020202020204" pitchFamily="34" charset="0"/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3pPr>
    <a:lvl4pPr marL="1088390" algn="l" rtl="0" fontAlgn="base">
      <a:spcBef>
        <a:spcPct val="0"/>
      </a:spcBef>
      <a:spcAft>
        <a:spcPct val="0"/>
      </a:spcAft>
      <a:buFont typeface="Arial" panose="020B0604020202020204" pitchFamily="34" charset="0"/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4pPr>
    <a:lvl5pPr marL="1451610" algn="l" rtl="0" fontAlgn="base">
      <a:spcBef>
        <a:spcPct val="0"/>
      </a:spcBef>
      <a:spcAft>
        <a:spcPct val="0"/>
      </a:spcAft>
      <a:buFont typeface="Arial" panose="020B0604020202020204" pitchFamily="34" charset="0"/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5pPr>
    <a:lvl6pPr marL="1814195" algn="l" defTabSz="725805" rtl="0" eaLnBrk="1" latinLnBrk="0" hangingPunct="1"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6pPr>
    <a:lvl7pPr marL="2176780" algn="l" defTabSz="725805" rtl="0" eaLnBrk="1" latinLnBrk="0" hangingPunct="1"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7pPr>
    <a:lvl8pPr marL="2540000" algn="l" defTabSz="725805" rtl="0" eaLnBrk="1" latinLnBrk="0" hangingPunct="1"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8pPr>
    <a:lvl9pPr marL="2902585" algn="l" defTabSz="725805" rtl="0" eaLnBrk="1" latinLnBrk="0" hangingPunct="1">
      <a:defRPr sz="2500" b="1" kern="1200">
        <a:solidFill>
          <a:srgbClr val="FF0000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D5A"/>
    <a:srgbClr val="339966"/>
    <a:srgbClr val="5F5F5F"/>
    <a:srgbClr val="D60093"/>
    <a:srgbClr val="993366"/>
    <a:srgbClr val="FF3399"/>
    <a:srgbClr val="DDDDD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84" y="-738"/>
      </p:cViewPr>
      <p:guideLst>
        <p:guide orient="horz" pos="163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8" d="100"/>
        <a:sy n="16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24" name="幻灯片图像占位符 3"/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noProof="1" dirty="0">
                <a:ea typeface="黑体" panose="02010609060101010101" pitchFamily="49" charset="-122"/>
              </a:defRPr>
            </a:lvl1pPr>
          </a:lstStyle>
          <a:p>
            <a:fld id="{A64CA497-71E0-4184-919F-D45F39379D11}" type="slidenum">
              <a:rPr lang="zh-CN" altLang="en-US"/>
              <a:t>‹#›</a:t>
            </a:fld>
            <a:endParaRPr lang="zh-CN" altLang="en-US">
              <a:ea typeface="黑体" panose="02010609060101010101" pitchFamily="49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2585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25805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8839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5161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14195" algn="l" defTabSz="72580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76780" algn="l" defTabSz="72580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40000" algn="l" defTabSz="72580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02585" algn="l" defTabSz="725805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44256" y="1268235"/>
            <a:ext cx="6168231" cy="875101"/>
          </a:xfrm>
        </p:spPr>
        <p:txBody>
          <a:bodyPr lIns="72567" tIns="36283" rIns="72567" bIns="36283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88511" y="2313441"/>
            <a:ext cx="5079720" cy="1043317"/>
          </a:xfrm>
        </p:spPr>
        <p:txBody>
          <a:bodyPr lIns="72567" tIns="36283" rIns="72567" bIns="36283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2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88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51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14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176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40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0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lIns="72567" tIns="36283" rIns="72567" bIns="36283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 lIns="72567" tIns="36283" rIns="72567" bIns="36283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261139" y="122854"/>
            <a:ext cx="1632767" cy="2612072"/>
          </a:xfrm>
        </p:spPr>
        <p:txBody>
          <a:bodyPr vert="eaVert" lIns="72567" tIns="36283" rIns="72567" bIns="36283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62837" y="122854"/>
            <a:ext cx="4777356" cy="2612072"/>
          </a:xfrm>
        </p:spPr>
        <p:txBody>
          <a:bodyPr vert="eaVert" lIns="72567" tIns="36283" rIns="72567" bIns="36283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3233" y="2623413"/>
            <a:ext cx="6168231" cy="810838"/>
          </a:xfrm>
        </p:spPr>
        <p:txBody>
          <a:bodyPr lIns="72567" tIns="36283" rIns="72567" bIns="36283" anchor="t"/>
          <a:lstStyle>
            <a:lvl1pPr algn="l">
              <a:defRPr sz="32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3233" y="1730356"/>
            <a:ext cx="6168231" cy="893056"/>
          </a:xfrm>
        </p:spPr>
        <p:txBody>
          <a:bodyPr lIns="72567" tIns="36283" rIns="72567" bIns="36283"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25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258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883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5161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1419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767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400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0258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lIns="72567" tIns="36283" rIns="72567" bIns="36283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62837" y="714445"/>
            <a:ext cx="3205061" cy="2020481"/>
          </a:xfrm>
        </p:spPr>
        <p:txBody>
          <a:bodyPr lIns="72567" tIns="36283" rIns="72567" bIns="36283"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688845" y="714445"/>
            <a:ext cx="3205061" cy="2020481"/>
          </a:xfrm>
        </p:spPr>
        <p:txBody>
          <a:bodyPr lIns="72567" tIns="36283" rIns="72567" bIns="36283"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2837" y="163491"/>
            <a:ext cx="6531069" cy="680424"/>
          </a:xfrm>
        </p:spPr>
        <p:txBody>
          <a:bodyPr lIns="72567" tIns="36283" rIns="72567" bIns="36283"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62837" y="913848"/>
            <a:ext cx="3206322" cy="380848"/>
          </a:xfrm>
        </p:spPr>
        <p:txBody>
          <a:bodyPr lIns="72567" tIns="36283" rIns="72567" bIns="36283" anchor="b"/>
          <a:lstStyle>
            <a:lvl1pPr marL="0" indent="0">
              <a:buNone/>
              <a:defRPr sz="1900" b="1"/>
            </a:lvl1pPr>
            <a:lvl2pPr marL="362585" indent="0">
              <a:buNone/>
              <a:defRPr sz="1600" b="1"/>
            </a:lvl2pPr>
            <a:lvl3pPr marL="725805" indent="0">
              <a:buNone/>
              <a:defRPr sz="1400" b="1"/>
            </a:lvl3pPr>
            <a:lvl4pPr marL="1088390" indent="0">
              <a:buNone/>
              <a:defRPr sz="1300" b="1"/>
            </a:lvl4pPr>
            <a:lvl5pPr marL="1451610" indent="0">
              <a:buNone/>
              <a:defRPr sz="1300" b="1"/>
            </a:lvl5pPr>
            <a:lvl6pPr marL="1814195" indent="0">
              <a:buNone/>
              <a:defRPr sz="1300" b="1"/>
            </a:lvl6pPr>
            <a:lvl7pPr marL="2176780" indent="0">
              <a:buNone/>
              <a:defRPr sz="1300" b="1"/>
            </a:lvl7pPr>
            <a:lvl8pPr marL="2540000" indent="0">
              <a:buNone/>
              <a:defRPr sz="1300" b="1"/>
            </a:lvl8pPr>
            <a:lvl9pPr marL="2902585" indent="0">
              <a:buNone/>
              <a:defRPr sz="1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62837" y="1294695"/>
            <a:ext cx="3206322" cy="2352188"/>
          </a:xfrm>
        </p:spPr>
        <p:txBody>
          <a:bodyPr lIns="72567" tIns="36283" rIns="72567" bIns="36283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686326" y="913848"/>
            <a:ext cx="3207581" cy="380848"/>
          </a:xfrm>
        </p:spPr>
        <p:txBody>
          <a:bodyPr lIns="72567" tIns="36283" rIns="72567" bIns="36283" anchor="b"/>
          <a:lstStyle>
            <a:lvl1pPr marL="0" indent="0">
              <a:buNone/>
              <a:defRPr sz="1900" b="1"/>
            </a:lvl1pPr>
            <a:lvl2pPr marL="362585" indent="0">
              <a:buNone/>
              <a:defRPr sz="1600" b="1"/>
            </a:lvl2pPr>
            <a:lvl3pPr marL="725805" indent="0">
              <a:buNone/>
              <a:defRPr sz="1400" b="1"/>
            </a:lvl3pPr>
            <a:lvl4pPr marL="1088390" indent="0">
              <a:buNone/>
              <a:defRPr sz="1300" b="1"/>
            </a:lvl4pPr>
            <a:lvl5pPr marL="1451610" indent="0">
              <a:buNone/>
              <a:defRPr sz="1300" b="1"/>
            </a:lvl5pPr>
            <a:lvl6pPr marL="1814195" indent="0">
              <a:buNone/>
              <a:defRPr sz="1300" b="1"/>
            </a:lvl6pPr>
            <a:lvl7pPr marL="2176780" indent="0">
              <a:buNone/>
              <a:defRPr sz="1300" b="1"/>
            </a:lvl7pPr>
            <a:lvl8pPr marL="2540000" indent="0">
              <a:buNone/>
              <a:defRPr sz="1300" b="1"/>
            </a:lvl8pPr>
            <a:lvl9pPr marL="2902585" indent="0">
              <a:buNone/>
              <a:defRPr sz="1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686326" y="1294695"/>
            <a:ext cx="3207581" cy="2352188"/>
          </a:xfrm>
        </p:spPr>
        <p:txBody>
          <a:bodyPr lIns="72567" tIns="36283" rIns="72567" bIns="36283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lIns="72567" tIns="36283" rIns="72567" bIns="36283"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2839" y="162545"/>
            <a:ext cx="2387418" cy="691765"/>
          </a:xfrm>
        </p:spPr>
        <p:txBody>
          <a:bodyPr lIns="72567" tIns="36283" rIns="72567" bIns="36283" anchor="b"/>
          <a:lstStyle>
            <a:lvl1pPr algn="l">
              <a:defRPr sz="16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37185" y="162547"/>
            <a:ext cx="4056721" cy="3484337"/>
          </a:xfrm>
        </p:spPr>
        <p:txBody>
          <a:bodyPr lIns="72567" tIns="36283" rIns="72567" bIns="36283"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2839" y="854311"/>
            <a:ext cx="2387418" cy="2792573"/>
          </a:xfrm>
        </p:spPr>
        <p:txBody>
          <a:bodyPr lIns="72567" tIns="36283" rIns="72567" bIns="36283"/>
          <a:lstStyle>
            <a:lvl1pPr marL="0" indent="0">
              <a:buNone/>
              <a:defRPr sz="1100"/>
            </a:lvl1pPr>
            <a:lvl2pPr marL="362585" indent="0">
              <a:buNone/>
              <a:defRPr sz="1000"/>
            </a:lvl2pPr>
            <a:lvl3pPr marL="725805" indent="0">
              <a:buNone/>
              <a:defRPr sz="800"/>
            </a:lvl3pPr>
            <a:lvl4pPr marL="1088390" indent="0">
              <a:buNone/>
              <a:defRPr sz="700"/>
            </a:lvl4pPr>
            <a:lvl5pPr marL="1451610" indent="0">
              <a:buNone/>
              <a:defRPr sz="700"/>
            </a:lvl5pPr>
            <a:lvl6pPr marL="1814195" indent="0">
              <a:buNone/>
              <a:defRPr sz="700"/>
            </a:lvl6pPr>
            <a:lvl7pPr marL="2176780" indent="0">
              <a:buNone/>
              <a:defRPr sz="700"/>
            </a:lvl7pPr>
            <a:lvl8pPr marL="2540000" indent="0">
              <a:buNone/>
              <a:defRPr sz="700"/>
            </a:lvl8pPr>
            <a:lvl9pPr marL="2902585" indent="0">
              <a:buNone/>
              <a:defRPr sz="7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22372" y="2857780"/>
            <a:ext cx="4354046" cy="337378"/>
          </a:xfrm>
        </p:spPr>
        <p:txBody>
          <a:bodyPr lIns="72567" tIns="36283" rIns="72567" bIns="36283" anchor="b"/>
          <a:lstStyle>
            <a:lvl1pPr algn="l">
              <a:defRPr sz="16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22372" y="364782"/>
            <a:ext cx="4354046" cy="2449526"/>
          </a:xfrm>
        </p:spPr>
        <p:txBody>
          <a:bodyPr vert="horz" lIns="72567" tIns="36283" rIns="72567" bIns="36283" rtlCol="0">
            <a:normAutofit/>
          </a:bodyPr>
          <a:lstStyle>
            <a:lvl1pPr marL="0" indent="0">
              <a:buNone/>
              <a:defRPr sz="2500"/>
            </a:lvl1pPr>
            <a:lvl2pPr marL="362585" indent="0">
              <a:buNone/>
              <a:defRPr sz="2200"/>
            </a:lvl2pPr>
            <a:lvl3pPr marL="725805" indent="0">
              <a:buNone/>
              <a:defRPr sz="1900"/>
            </a:lvl3pPr>
            <a:lvl4pPr marL="1088390" indent="0">
              <a:buNone/>
              <a:defRPr sz="1600"/>
            </a:lvl4pPr>
            <a:lvl5pPr marL="1451610" indent="0">
              <a:buNone/>
              <a:defRPr sz="1600"/>
            </a:lvl5pPr>
            <a:lvl6pPr marL="1814195" indent="0">
              <a:buNone/>
              <a:defRPr sz="1600"/>
            </a:lvl6pPr>
            <a:lvl7pPr marL="2176780" indent="0">
              <a:buNone/>
              <a:defRPr sz="1600"/>
            </a:lvl7pPr>
            <a:lvl8pPr marL="2540000" indent="0">
              <a:buNone/>
              <a:defRPr sz="1600"/>
            </a:lvl8pPr>
            <a:lvl9pPr marL="2902585" indent="0">
              <a:buNone/>
              <a:defRPr sz="16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22372" y="3195157"/>
            <a:ext cx="4354046" cy="479132"/>
          </a:xfrm>
        </p:spPr>
        <p:txBody>
          <a:bodyPr lIns="72567" tIns="36283" rIns="72567" bIns="36283"/>
          <a:lstStyle>
            <a:lvl1pPr marL="0" indent="0">
              <a:buNone/>
              <a:defRPr sz="1100"/>
            </a:lvl1pPr>
            <a:lvl2pPr marL="362585" indent="0">
              <a:buNone/>
              <a:defRPr sz="1000"/>
            </a:lvl2pPr>
            <a:lvl3pPr marL="725805" indent="0">
              <a:buNone/>
              <a:defRPr sz="800"/>
            </a:lvl3pPr>
            <a:lvl4pPr marL="1088390" indent="0">
              <a:buNone/>
              <a:defRPr sz="700"/>
            </a:lvl4pPr>
            <a:lvl5pPr marL="1451610" indent="0">
              <a:buNone/>
              <a:defRPr sz="700"/>
            </a:lvl5pPr>
            <a:lvl6pPr marL="1814195" indent="0">
              <a:buNone/>
              <a:defRPr sz="700"/>
            </a:lvl6pPr>
            <a:lvl7pPr marL="2176780" indent="0">
              <a:buNone/>
              <a:defRPr sz="700"/>
            </a:lvl7pPr>
            <a:lvl8pPr marL="2540000" indent="0">
              <a:buNone/>
              <a:defRPr sz="700"/>
            </a:lvl8pPr>
            <a:lvl9pPr marL="2902585" indent="0">
              <a:buNone/>
              <a:defRPr sz="7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362585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725805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08839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451610" algn="ctr" rtl="0" eaLnBrk="1" fontAlgn="base" hangingPunct="1"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272415" indent="-27241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589915" indent="-22669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06780" indent="-18161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70000" indent="-18161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85" indent="-18161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95805" indent="-181610" algn="l" defTabSz="72580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58390" indent="-181610" algn="l" defTabSz="72580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20975" indent="-181610" algn="l" defTabSz="72580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084195" indent="-181610" algn="l" defTabSz="725805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2585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25805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88390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51610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14195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76780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40000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02585" algn="l" defTabSz="725805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5.emf"/><Relationship Id="rId5" Type="http://schemas.openxmlformats.org/officeDocument/2006/relationships/package" Target="../embeddings/Microsoft_Word___10.docx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4.xml"/><Relationship Id="rId4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4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1.jpeg"/><Relationship Id="rId4" Type="http://schemas.openxmlformats.org/officeDocument/2006/relationships/image" Target="../media/image20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24.jpeg"/><Relationship Id="rId4" Type="http://schemas.openxmlformats.org/officeDocument/2006/relationships/image" Target="../media/image23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7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25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8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26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9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2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875" y="0"/>
            <a:ext cx="912762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079" y="628486"/>
            <a:ext cx="9133921" cy="44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567" tIns="36283" rIns="72567" bIns="36283">
            <a:spAutoFit/>
          </a:bodyPr>
          <a:lstStyle>
            <a:lvl1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400" dirty="0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第五章 </a:t>
            </a:r>
            <a:r>
              <a:rPr lang="zh-CN" altLang="en-US" sz="2400" dirty="0" smtClean="0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生</a:t>
            </a:r>
            <a:r>
              <a:rPr lang="zh-CN" altLang="en-US" sz="2400" dirty="0">
                <a:solidFill>
                  <a:srgbClr val="3399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活中的轴对称</a:t>
            </a:r>
          </a:p>
        </p:txBody>
      </p:sp>
      <p:sp>
        <p:nvSpPr>
          <p:cNvPr id="6" name="矩形 10"/>
          <p:cNvSpPr>
            <a:spLocks noChangeArrowheads="1"/>
          </p:cNvSpPr>
          <p:nvPr/>
        </p:nvSpPr>
        <p:spPr bwMode="auto">
          <a:xfrm>
            <a:off x="-3564" y="1371499"/>
            <a:ext cx="9137484" cy="164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567" tIns="36283" rIns="72567" bIns="36283">
            <a:spAutoFit/>
          </a:bodyPr>
          <a:lstStyle>
            <a:lvl1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简单的轴对称图形</a:t>
            </a:r>
            <a:endParaRPr lang="en-US" altLang="zh-CN" sz="4000" dirty="0">
              <a:solidFill>
                <a:srgbClr val="3090D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800" dirty="0" smtClean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2800" dirty="0" smtClean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800" dirty="0" smtClean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</a:t>
            </a:r>
            <a:r>
              <a:rPr lang="zh-CN" altLang="en-US" sz="2800" dirty="0">
                <a:solidFill>
                  <a:srgbClr val="3090D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  <a:endParaRPr lang="en-US" altLang="en-US" sz="2800" dirty="0">
              <a:solidFill>
                <a:srgbClr val="3090D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079" y="3714846"/>
            <a:ext cx="9123841" cy="410845"/>
          </a:xfrm>
          <a:prstGeom prst="rect">
            <a:avLst/>
          </a:prstGeom>
        </p:spPr>
        <p:txBody>
          <a:bodyPr wrap="square" lIns="72567" tIns="36283" rIns="72567" bIns="36283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000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000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49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6754" y="637305"/>
          <a:ext cx="8418051" cy="3993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文档" r:id="rId3" imgW="3477895" imgH="1649095" progId="Word.Document.12">
                  <p:embed/>
                </p:oleObj>
              </mc:Choice>
              <mc:Fallback>
                <p:oleObj name="文档" r:id="rId3" imgW="3477895" imgH="1649095" progId="Word.Document.12">
                  <p:embed/>
                  <p:pic>
                    <p:nvPicPr>
                      <p:cNvPr id="0" name="图片 409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54" y="637305"/>
                        <a:ext cx="8418051" cy="39935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02364" y="1028570"/>
          <a:ext cx="8975810" cy="242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文档" r:id="rId3" imgW="4919345" imgH="1329055" progId="Word.Document.12">
                  <p:embed/>
                </p:oleObj>
              </mc:Choice>
              <mc:Fallback>
                <p:oleObj name="文档" r:id="rId3" imgW="4919345" imgH="1329055" progId="Word.Document.12">
                  <p:embed/>
                  <p:pic>
                    <p:nvPicPr>
                      <p:cNvPr id="0" name="图片 1536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364" y="1028570"/>
                        <a:ext cx="8975810" cy="2424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6754" y="457022"/>
          <a:ext cx="8418051" cy="3868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文档" r:id="rId3" imgW="3477895" imgH="1598930" progId="Word.Document.12">
                  <p:embed/>
                </p:oleObj>
              </mc:Choice>
              <mc:Fallback>
                <p:oleObj name="文档" r:id="rId3" imgW="3477895" imgH="1598930" progId="Word.Document.12">
                  <p:embed/>
                  <p:pic>
                    <p:nvPicPr>
                      <p:cNvPr id="0" name="图片 512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54" y="457022"/>
                        <a:ext cx="8418051" cy="38687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02364" y="1465972"/>
          <a:ext cx="8975810" cy="1391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文档" r:id="rId3" imgW="4919345" imgH="763270" progId="Word.Document.12">
                  <p:embed/>
                </p:oleObj>
              </mc:Choice>
              <mc:Fallback>
                <p:oleObj name="文档" r:id="rId3" imgW="4919345" imgH="763270" progId="Word.Document.12">
                  <p:embed/>
                  <p:pic>
                    <p:nvPicPr>
                      <p:cNvPr id="0" name="图片 1638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364" y="1465972"/>
                        <a:ext cx="8975810" cy="13915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7246" y="399434"/>
            <a:ext cx="10430937" cy="3298071"/>
            <a:chOff x="361950" y="503238"/>
            <a:chExt cx="13143705" cy="4155162"/>
          </a:xfrm>
        </p:grpSpPr>
        <p:sp>
          <p:nvSpPr>
            <p:cNvPr id="21505" name="圆角矩形 3"/>
            <p:cNvSpPr>
              <a:spLocks noChangeArrowheads="1"/>
            </p:cNvSpPr>
            <p:nvPr/>
          </p:nvSpPr>
          <p:spPr bwMode="auto">
            <a:xfrm>
              <a:off x="3600450" y="503238"/>
              <a:ext cx="4176713" cy="5334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巩 固 训 练                                </a:t>
              </a:r>
            </a:p>
          </p:txBody>
        </p:sp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1800597" y="1839652"/>
            <a:ext cx="11705058" cy="26350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5" name="Document" r:id="rId3" imgW="3839210" imgH="865505" progId="Word.Document.12">
                    <p:embed/>
                  </p:oleObj>
                </mc:Choice>
                <mc:Fallback>
                  <p:oleObj name="Document" r:id="rId3" imgW="3839210" imgH="865505" progId="Word.Document.12">
                    <p:embed/>
                    <p:pic>
                      <p:nvPicPr>
                        <p:cNvPr id="0" name="图片 614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800597" y="1839652"/>
                          <a:ext cx="11705058" cy="263500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矩形 2"/>
            <p:cNvSpPr>
              <a:spLocks noChangeAspect="1"/>
            </p:cNvSpPr>
            <p:nvPr/>
          </p:nvSpPr>
          <p:spPr>
            <a:xfrm>
              <a:off x="361950" y="1655911"/>
              <a:ext cx="10807700" cy="300248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4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图中的尺规作图是作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线段的垂直平分线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B.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一条线段等于已知线段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C.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一个角等于已知角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D.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一条直线的平行线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矩形 5"/>
          <p:cNvSpPr>
            <a:spLocks noChangeAspect="1"/>
          </p:cNvSpPr>
          <p:nvPr/>
        </p:nvSpPr>
        <p:spPr>
          <a:xfrm>
            <a:off x="3714809" y="1315678"/>
            <a:ext cx="377384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A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57483" y="1333181"/>
            <a:ext cx="11575059" cy="2726079"/>
            <a:chOff x="576461" y="1679643"/>
            <a:chExt cx="14585378" cy="3434523"/>
          </a:xfrm>
        </p:grpSpPr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3456781" y="2952055"/>
            <a:ext cx="11705058" cy="21621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4" name="Document" r:id="rId3" imgW="3839210" imgH="709930" progId="Word.Document.12">
                    <p:embed/>
                  </p:oleObj>
                </mc:Choice>
                <mc:Fallback>
                  <p:oleObj name="Document" r:id="rId3" imgW="3839210" imgH="709930" progId="Word.Document.12">
                    <p:embed/>
                    <p:pic>
                      <p:nvPicPr>
                        <p:cNvPr id="0" name="图片 717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56781" y="2952055"/>
                          <a:ext cx="11705058" cy="216211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对象 2"/>
            <p:cNvGraphicFramePr>
              <a:graphicFrameLocks noChangeAspect="1"/>
            </p:cNvGraphicFramePr>
            <p:nvPr/>
          </p:nvGraphicFramePr>
          <p:xfrm>
            <a:off x="576461" y="1679643"/>
            <a:ext cx="11705058" cy="3434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5" name="文档" r:id="rId5" imgW="3837305" imgH="1126490" progId="Word.Document.12">
                    <p:embed/>
                  </p:oleObj>
                </mc:Choice>
                <mc:Fallback>
                  <p:oleObj name="文档" r:id="rId5" imgW="3837305" imgH="1126490" progId="Word.Document.12">
                    <p:embed/>
                    <p:pic>
                      <p:nvPicPr>
                        <p:cNvPr id="0" name="图片 717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576461" y="1679643"/>
                          <a:ext cx="11705058" cy="34345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矩形 4"/>
          <p:cNvSpPr>
            <a:spLocks noChangeAspect="1"/>
          </p:cNvSpPr>
          <p:nvPr/>
        </p:nvSpPr>
        <p:spPr>
          <a:xfrm>
            <a:off x="4286269" y="1295829"/>
            <a:ext cx="364091" cy="542326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B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7247" y="1031340"/>
            <a:ext cx="11516712" cy="3410210"/>
            <a:chOff x="361950" y="1299361"/>
            <a:chExt cx="14511857" cy="4296444"/>
          </a:xfrm>
        </p:grpSpPr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3168749" y="3096071"/>
            <a:ext cx="11705058" cy="2499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03" name="Document" r:id="rId3" imgW="3839210" imgH="821690" progId="Word.Document.12">
                    <p:embed/>
                  </p:oleObj>
                </mc:Choice>
                <mc:Fallback>
                  <p:oleObj name="Document" r:id="rId3" imgW="3839210" imgH="821690" progId="Word.Document.12">
                    <p:embed/>
                    <p:pic>
                      <p:nvPicPr>
                        <p:cNvPr id="0" name="图片 819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168749" y="3096071"/>
                          <a:ext cx="11705058" cy="249973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" name="矩形 2"/>
            <p:cNvSpPr>
              <a:spLocks noChangeAspect="1"/>
            </p:cNvSpPr>
            <p:nvPr/>
          </p:nvSpPr>
          <p:spPr>
            <a:xfrm>
              <a:off x="361950" y="1299361"/>
              <a:ext cx="10807700" cy="359342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6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如图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MN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是线段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AB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的垂直平分线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点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C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在直线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MN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外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且与点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在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MN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的同一侧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BC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交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MN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于点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P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则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(</a:t>
              </a:r>
              <a:r>
                <a:rPr lang="zh-CN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)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A.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BC&gt;PC+AP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B.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BC&lt;PC+AP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C.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BC=PC+AP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D.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无法判断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矩形 4"/>
          <p:cNvSpPr>
            <a:spLocks noChangeAspect="1"/>
          </p:cNvSpPr>
          <p:nvPr/>
        </p:nvSpPr>
        <p:spPr>
          <a:xfrm>
            <a:off x="5486337" y="1465545"/>
            <a:ext cx="377384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C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6754" y="1542963"/>
          <a:ext cx="8418051" cy="1635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Document" r:id="rId3" imgW="3479165" imgH="676910" progId="Word.Document.12">
                  <p:embed/>
                </p:oleObj>
              </mc:Choice>
              <mc:Fallback>
                <p:oleObj name="Document" r:id="rId3" imgW="3479165" imgH="676910" progId="Word.Document.12">
                  <p:embed/>
                  <p:pic>
                    <p:nvPicPr>
                      <p:cNvPr id="0" name="图片 92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54" y="1542963"/>
                        <a:ext cx="8418051" cy="1635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4076057" y="2018576"/>
            <a:ext cx="1435366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不一定能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87246" y="857106"/>
            <a:ext cx="8577067" cy="3272714"/>
            <a:chOff x="361950" y="1079847"/>
            <a:chExt cx="10807700" cy="4123215"/>
          </a:xfrm>
        </p:grpSpPr>
        <p:sp>
          <p:nvSpPr>
            <p:cNvPr id="2" name="矩形 1"/>
            <p:cNvSpPr>
              <a:spLocks noChangeAspect="1"/>
            </p:cNvSpPr>
            <p:nvPr/>
          </p:nvSpPr>
          <p:spPr>
            <a:xfrm>
              <a:off x="361950" y="1079847"/>
              <a:ext cx="10807700" cy="127419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8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如图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直线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CD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是线段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AB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的垂直平分线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若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PA=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8 cm,</a:t>
              </a:r>
            </a:p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∠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A=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50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°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则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PB=</a:t>
              </a:r>
              <a:r>
                <a:rPr lang="zh-CN" altLang="zh-CN" i="1" u="sng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　</a:t>
              </a:r>
              <a:r>
                <a:rPr lang="en-US" altLang="zh-CN" i="1" u="sng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  </a:t>
              </a:r>
              <a:r>
                <a:rPr lang="en-US" altLang="zh-CN" i="1" u="sng" dirty="0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	 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cm,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∠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APB= </a:t>
              </a:r>
              <a:r>
                <a:rPr lang="zh-CN" altLang="zh-CN" i="1" u="sng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　</a:t>
              </a:r>
              <a:r>
                <a:rPr lang="en-US" altLang="zh-CN" i="1" u="sng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   </a:t>
              </a:r>
              <a:r>
                <a:rPr lang="en-US" altLang="zh-CN" i="1" u="sng" dirty="0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		  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°. 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3" name="c55.jpg" descr="id:2147497384;FounderCES"/>
            <p:cNvPicPr/>
            <p:nvPr/>
          </p:nvPicPr>
          <p:blipFill>
            <a:blip r:embed="rId2" cstate="email"/>
            <a:stretch>
              <a:fillRect/>
            </a:stretch>
          </p:blipFill>
          <p:spPr>
            <a:xfrm>
              <a:off x="4680917" y="2664023"/>
              <a:ext cx="2982307" cy="2539039"/>
            </a:xfrm>
            <a:prstGeom prst="rect">
              <a:avLst/>
            </a:prstGeom>
          </p:spPr>
        </p:pic>
      </p:grpSp>
      <p:sp>
        <p:nvSpPr>
          <p:cNvPr id="6" name="矩形 5"/>
          <p:cNvSpPr>
            <a:spLocks noChangeAspect="1"/>
          </p:cNvSpPr>
          <p:nvPr/>
        </p:nvSpPr>
        <p:spPr>
          <a:xfrm>
            <a:off x="3086202" y="1314344"/>
            <a:ext cx="306852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endParaRPr lang="zh-CN" altLang="en-US" dirty="0"/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893075" y="1314344"/>
            <a:ext cx="467152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80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6754" y="857105"/>
          <a:ext cx="8418051" cy="2739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Document" r:id="rId3" imgW="3479165" imgH="1132205" progId="Word.Document.12">
                  <p:embed/>
                </p:oleObj>
              </mc:Choice>
              <mc:Fallback>
                <p:oleObj name="Document" r:id="rId3" imgW="3479165" imgH="1132205" progId="Word.Document.12">
                  <p:embed/>
                  <p:pic>
                    <p:nvPicPr>
                      <p:cNvPr id="0" name="图片 1024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54" y="857105"/>
                        <a:ext cx="8418051" cy="2739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3829101" y="2966514"/>
            <a:ext cx="467152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50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571" name="矩形 5"/>
          <p:cNvSpPr>
            <a:spLocks noChangeArrowheads="1"/>
          </p:cNvSpPr>
          <p:nvPr/>
        </p:nvSpPr>
        <p:spPr bwMode="auto">
          <a:xfrm>
            <a:off x="2629310" y="1314227"/>
            <a:ext cx="514019" cy="572060"/>
          </a:xfrm>
          <a:prstGeom prst="rect">
            <a:avLst/>
          </a:prstGeom>
          <a:solidFill>
            <a:srgbClr val="3090D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4572" name="TextBox 6"/>
          <p:cNvSpPr txBox="1">
            <a:spLocks noChangeArrowheads="1"/>
          </p:cNvSpPr>
          <p:nvPr/>
        </p:nvSpPr>
        <p:spPr bwMode="auto">
          <a:xfrm>
            <a:off x="2600333" y="1375969"/>
            <a:ext cx="665555" cy="58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4" tIns="45717" rIns="91434" bIns="45717">
            <a:spAutoFit/>
          </a:bodyPr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r>
              <a:rPr lang="en-US" altLang="zh-CN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 bwMode="auto">
          <a:xfrm>
            <a:off x="3225220" y="1314226"/>
            <a:ext cx="4316134" cy="670524"/>
            <a:chOff x="3369875" y="1633364"/>
            <a:chExt cx="4315906" cy="506413"/>
          </a:xfrm>
        </p:grpSpPr>
        <p:sp>
          <p:nvSpPr>
            <p:cNvPr id="7172" name="矩形 8"/>
            <p:cNvSpPr>
              <a:spLocks noChangeArrowheads="1"/>
            </p:cNvSpPr>
            <p:nvPr/>
          </p:nvSpPr>
          <p:spPr bwMode="auto">
            <a:xfrm>
              <a:off x="3369875" y="163336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15214" tIns="57607" rIns="115214" bIns="57607" anchor="ctr"/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ctr"/>
              <a:endParaRPr lang="zh-CN" altLang="en-US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73" name="TextBox 9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497113" y="1679995"/>
              <a:ext cx="4188668" cy="459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5214" tIns="57607" rIns="115214" bIns="57607">
              <a:spAutoFit/>
            </a:bodyPr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r>
                <a:rPr lang="zh-CN" altLang="en-US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学 习 目 标</a:t>
              </a:r>
              <a:r>
                <a:rPr lang="en-US" altLang="zh-CN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            </a:t>
              </a:r>
            </a:p>
          </p:txBody>
        </p:sp>
      </p:grpSp>
      <p:sp>
        <p:nvSpPr>
          <p:cNvPr id="874576" name="矩形 10"/>
          <p:cNvSpPr>
            <a:spLocks noChangeArrowheads="1"/>
          </p:cNvSpPr>
          <p:nvPr/>
        </p:nvSpPr>
        <p:spPr bwMode="auto">
          <a:xfrm>
            <a:off x="2629310" y="1944249"/>
            <a:ext cx="514019" cy="570800"/>
          </a:xfrm>
          <a:prstGeom prst="rect">
            <a:avLst/>
          </a:prstGeom>
          <a:solidFill>
            <a:srgbClr val="3090D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4577" name="TextBox 11"/>
          <p:cNvSpPr txBox="1">
            <a:spLocks noChangeArrowheads="1"/>
          </p:cNvSpPr>
          <p:nvPr/>
        </p:nvSpPr>
        <p:spPr bwMode="auto">
          <a:xfrm>
            <a:off x="2600333" y="2005991"/>
            <a:ext cx="665555" cy="58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4" tIns="45717" rIns="91434" bIns="45717">
            <a:spAutoFit/>
          </a:bodyPr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r>
              <a:rPr lang="en-US" altLang="zh-CN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 bwMode="auto">
          <a:xfrm>
            <a:off x="3225220" y="1944248"/>
            <a:ext cx="4316134" cy="670524"/>
            <a:chOff x="3369875" y="2263434"/>
            <a:chExt cx="4315906" cy="507531"/>
          </a:xfrm>
        </p:grpSpPr>
        <p:sp>
          <p:nvSpPr>
            <p:cNvPr id="7177" name="矩形 13"/>
            <p:cNvSpPr>
              <a:spLocks noChangeArrowheads="1"/>
            </p:cNvSpPr>
            <p:nvPr/>
          </p:nvSpPr>
          <p:spPr bwMode="auto">
            <a:xfrm>
              <a:off x="3369875" y="226343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15214" tIns="57607" rIns="115214" bIns="57607" anchor="ctr"/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ctr"/>
              <a:endParaRPr lang="zh-CN" altLang="en-US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78" name="TextBox 14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497113" y="2310168"/>
              <a:ext cx="4188668" cy="4607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5214" tIns="57607" rIns="115214" bIns="57607">
              <a:spAutoFit/>
            </a:bodyPr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r>
                <a:rPr lang="zh-CN" altLang="en-US" b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精 典 范 例                </a:t>
              </a:r>
            </a:p>
          </p:txBody>
        </p:sp>
      </p:grpSp>
      <p:sp>
        <p:nvSpPr>
          <p:cNvPr id="874581" name="矩形 15"/>
          <p:cNvSpPr>
            <a:spLocks noChangeArrowheads="1"/>
          </p:cNvSpPr>
          <p:nvPr/>
        </p:nvSpPr>
        <p:spPr bwMode="auto">
          <a:xfrm>
            <a:off x="2629310" y="2594432"/>
            <a:ext cx="514019" cy="572060"/>
          </a:xfrm>
          <a:prstGeom prst="rect">
            <a:avLst/>
          </a:prstGeom>
          <a:solidFill>
            <a:srgbClr val="3090D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4582" name="TextBox 16"/>
          <p:cNvSpPr txBox="1">
            <a:spLocks noChangeArrowheads="1"/>
          </p:cNvSpPr>
          <p:nvPr/>
        </p:nvSpPr>
        <p:spPr bwMode="auto">
          <a:xfrm>
            <a:off x="2600333" y="2656173"/>
            <a:ext cx="665555" cy="58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4" tIns="45717" rIns="91434" bIns="45717">
            <a:spAutoFit/>
          </a:bodyPr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r>
              <a:rPr lang="en-US" altLang="zh-CN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 bwMode="auto">
          <a:xfrm>
            <a:off x="3225219" y="2594431"/>
            <a:ext cx="4194306" cy="670524"/>
            <a:chOff x="3369875" y="2893504"/>
            <a:chExt cx="4194084" cy="506413"/>
          </a:xfrm>
        </p:grpSpPr>
        <p:sp>
          <p:nvSpPr>
            <p:cNvPr id="7182" name="矩形 18"/>
            <p:cNvSpPr>
              <a:spLocks noChangeArrowheads="1"/>
            </p:cNvSpPr>
            <p:nvPr/>
          </p:nvSpPr>
          <p:spPr bwMode="auto">
            <a:xfrm>
              <a:off x="3369875" y="289350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15214" tIns="57607" rIns="115214" bIns="57607" anchor="ctr"/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ctr"/>
              <a:endParaRPr lang="zh-CN" altLang="en-US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83" name="TextBox 19">
              <a:hlinkClick r:id="rId4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497113" y="2940135"/>
              <a:ext cx="4066846" cy="459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5214" tIns="57607" rIns="115214" bIns="57607">
              <a:spAutoFit/>
            </a:bodyPr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r>
                <a:rPr lang="zh-CN" altLang="en-US" b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变 式 练 习               </a:t>
              </a:r>
            </a:p>
          </p:txBody>
        </p:sp>
      </p:grpSp>
      <p:sp>
        <p:nvSpPr>
          <p:cNvPr id="874586" name="矩形 20"/>
          <p:cNvSpPr>
            <a:spLocks noChangeArrowheads="1"/>
          </p:cNvSpPr>
          <p:nvPr/>
        </p:nvSpPr>
        <p:spPr bwMode="auto">
          <a:xfrm>
            <a:off x="2629310" y="3224454"/>
            <a:ext cx="514019" cy="572060"/>
          </a:xfrm>
          <a:prstGeom prst="rect">
            <a:avLst/>
          </a:prstGeom>
          <a:solidFill>
            <a:srgbClr val="3090D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4587" name="TextBox 21"/>
          <p:cNvSpPr txBox="1">
            <a:spLocks noChangeArrowheads="1"/>
          </p:cNvSpPr>
          <p:nvPr/>
        </p:nvSpPr>
        <p:spPr bwMode="auto">
          <a:xfrm>
            <a:off x="2600333" y="3286195"/>
            <a:ext cx="665555" cy="58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4" tIns="45717" rIns="91434" bIns="45717">
            <a:spAutoFit/>
          </a:bodyPr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r>
              <a:rPr lang="en-US" altLang="zh-CN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b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 bwMode="auto">
          <a:xfrm>
            <a:off x="3225219" y="3224453"/>
            <a:ext cx="6143558" cy="670524"/>
            <a:chOff x="3369875" y="3523574"/>
            <a:chExt cx="6143232" cy="506413"/>
          </a:xfrm>
        </p:grpSpPr>
        <p:sp>
          <p:nvSpPr>
            <p:cNvPr id="7187" name="矩形 23"/>
            <p:cNvSpPr>
              <a:spLocks noChangeArrowheads="1"/>
            </p:cNvSpPr>
            <p:nvPr/>
          </p:nvSpPr>
          <p:spPr bwMode="auto">
            <a:xfrm>
              <a:off x="3369875" y="3523574"/>
              <a:ext cx="3362365" cy="432048"/>
            </a:xfrm>
            <a:prstGeom prst="rect">
              <a:avLst/>
            </a:prstGeom>
            <a:solidFill>
              <a:srgbClr val="3090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15214" tIns="57607" rIns="115214" bIns="57607" anchor="ctr"/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ctr"/>
              <a:endParaRPr lang="zh-CN" altLang="en-US" b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88" name="TextBox 24">
              <a:hlinkClick r:id="rId5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497113" y="3570205"/>
              <a:ext cx="6015994" cy="4597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15214" tIns="57607" rIns="115214" bIns="57607">
              <a:spAutoFit/>
            </a:bodyPr>
            <a:lstStyle>
              <a:lvl1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1152525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1152525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r>
                <a:rPr lang="zh-CN" altLang="en-US" b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巩 固 训 练                               </a:t>
              </a:r>
            </a:p>
          </p:txBody>
        </p:sp>
      </p:grpSp>
      <p:sp>
        <p:nvSpPr>
          <p:cNvPr id="874591" name="五边形 30"/>
          <p:cNvSpPr>
            <a:spLocks noChangeArrowheads="1"/>
          </p:cNvSpPr>
          <p:nvPr/>
        </p:nvSpPr>
        <p:spPr bwMode="auto">
          <a:xfrm>
            <a:off x="0" y="194047"/>
            <a:ext cx="372916" cy="430935"/>
          </a:xfrm>
          <a:prstGeom prst="homePlate">
            <a:avLst>
              <a:gd name="adj" fmla="val 50000"/>
            </a:avLst>
          </a:prstGeom>
          <a:solidFill>
            <a:srgbClr val="3090D8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endParaRPr lang="zh-CN" altLang="en-US" sz="1800" b="0">
              <a:solidFill>
                <a:srgbClr val="FFFFFF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874592" name="TextBox 31"/>
          <p:cNvSpPr txBox="1">
            <a:spLocks noChangeArrowheads="1"/>
          </p:cNvSpPr>
          <p:nvPr/>
        </p:nvSpPr>
        <p:spPr bwMode="auto">
          <a:xfrm>
            <a:off x="417012" y="170106"/>
            <a:ext cx="1507132" cy="461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4" tIns="45717" rIns="91434" bIns="45717">
            <a:spAutoFit/>
          </a:bodyPr>
          <a:lstStyle>
            <a:lvl1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defTabSz="1152525"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defTabSz="1152525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 b="1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r>
              <a:rPr lang="zh-CN" altLang="en-US" sz="2400">
                <a:solidFill>
                  <a:srgbClr val="48301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目录导航 </a:t>
            </a:r>
            <a:endParaRPr lang="en-US" altLang="zh-CN" sz="2400">
              <a:solidFill>
                <a:srgbClr val="48301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7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74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4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7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74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74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4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74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7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74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74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74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74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7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7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745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7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7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74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7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7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7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74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7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571" grpId="0" animBg="1"/>
      <p:bldP spid="874572" grpId="0"/>
      <p:bldP spid="874576" grpId="0" animBg="1"/>
      <p:bldP spid="874577" grpId="0"/>
      <p:bldP spid="874581" grpId="0" animBg="1"/>
      <p:bldP spid="874582" grpId="0"/>
      <p:bldP spid="874586" grpId="0" animBg="1"/>
      <p:bldP spid="874587" grpId="0"/>
      <p:bldP spid="874591" grpId="0" animBg="1"/>
      <p:bldP spid="8745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66754" y="571331"/>
            <a:ext cx="8418051" cy="3434837"/>
            <a:chOff x="462135" y="719807"/>
            <a:chExt cx="10607329" cy="4327470"/>
          </a:xfrm>
        </p:grpSpPr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462135" y="719807"/>
            <a:ext cx="10607329" cy="26690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5" name="Document" r:id="rId3" imgW="3479165" imgH="876300" progId="Word.Document.12">
                    <p:embed/>
                  </p:oleObj>
                </mc:Choice>
                <mc:Fallback>
                  <p:oleObj name="Document" r:id="rId3" imgW="3479165" imgH="876300" progId="Word.Document.12">
                    <p:embed/>
                    <p:pic>
                      <p:nvPicPr>
                        <p:cNvPr id="0" name="图片 1126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62135" y="719807"/>
                          <a:ext cx="10607329" cy="266909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" name="b418.jpg" descr="id:2147497398;FounderCES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4320877" y="3096071"/>
              <a:ext cx="3409547" cy="195120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89576" y="857253"/>
          <a:ext cx="9001385" cy="3335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文档" r:id="rId3" imgW="4916805" imgH="1822450" progId="Word.Document.12">
                  <p:embed/>
                </p:oleObj>
              </mc:Choice>
              <mc:Fallback>
                <p:oleObj name="文档" r:id="rId3" imgW="4916805" imgH="1822450" progId="Word.Document.12">
                  <p:embed/>
                  <p:pic>
                    <p:nvPicPr>
                      <p:cNvPr id="0" name="图片 1740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76" y="857253"/>
                        <a:ext cx="9001385" cy="3335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66754" y="628487"/>
            <a:ext cx="8418051" cy="3940334"/>
            <a:chOff x="462135" y="791815"/>
            <a:chExt cx="10607329" cy="4964335"/>
          </a:xfrm>
        </p:grpSpPr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462135" y="791815"/>
            <a:ext cx="10607329" cy="29506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9" name="Document" r:id="rId3" imgW="3479165" imgH="969010" progId="Word.Document.12">
                    <p:embed/>
                  </p:oleObj>
                </mc:Choice>
                <mc:Fallback>
                  <p:oleObj name="Document" r:id="rId3" imgW="3479165" imgH="969010" progId="Word.Document.12">
                    <p:embed/>
                    <p:pic>
                      <p:nvPicPr>
                        <p:cNvPr id="0" name="图片 1229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62135" y="791815"/>
                          <a:ext cx="10607329" cy="2950631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" name="b420.jpg" descr="id:2147497405;FounderCES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3960837" y="3240087"/>
              <a:ext cx="3285326" cy="2516063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302364" y="1200034"/>
          <a:ext cx="8975810" cy="207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文档" r:id="rId3" imgW="4919345" imgH="1138555" progId="Word.Document.12">
                  <p:embed/>
                </p:oleObj>
              </mc:Choice>
              <mc:Fallback>
                <p:oleObj name="文档" r:id="rId3" imgW="4919345" imgH="1138555" progId="Word.Document.12">
                  <p:embed/>
                  <p:pic>
                    <p:nvPicPr>
                      <p:cNvPr id="0" name="图片 1843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364" y="1200034"/>
                        <a:ext cx="8975810" cy="207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6754" y="486567"/>
          <a:ext cx="8418051" cy="42903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Document" r:id="rId3" imgW="3479165" imgH="1774190" progId="Word.Document.12">
                  <p:embed/>
                </p:oleObj>
              </mc:Choice>
              <mc:Fallback>
                <p:oleObj name="Document" r:id="rId3" imgW="3479165" imgH="1774190" progId="Word.Document.12">
                  <p:embed/>
                  <p:pic>
                    <p:nvPicPr>
                      <p:cNvPr id="0" name="图片 133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54" y="486567"/>
                        <a:ext cx="8418051" cy="42903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02364" y="514177"/>
          <a:ext cx="8975810" cy="4445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文档" r:id="rId3" imgW="4919345" imgH="2437130" progId="Word.Document.12">
                  <p:embed/>
                </p:oleObj>
              </mc:Choice>
              <mc:Fallback>
                <p:oleObj name="文档" r:id="rId3" imgW="4919345" imgH="2437130" progId="Word.Document.12">
                  <p:embed/>
                  <p:pic>
                    <p:nvPicPr>
                      <p:cNvPr id="0" name="图片 1945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364" y="514177"/>
                        <a:ext cx="8975810" cy="4445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9530" y="286030"/>
            <a:ext cx="8577067" cy="3045290"/>
            <a:chOff x="427831" y="360363"/>
            <a:chExt cx="10807700" cy="3836689"/>
          </a:xfrm>
        </p:grpSpPr>
        <p:sp>
          <p:nvSpPr>
            <p:cNvPr id="3" name="圆角矩形 2"/>
            <p:cNvSpPr/>
            <p:nvPr/>
          </p:nvSpPr>
          <p:spPr>
            <a:xfrm>
              <a:off x="3741738" y="360363"/>
              <a:ext cx="4179887" cy="5334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5pPr>
            </a:lstStyle>
            <a:p>
              <a:pPr algn="ctr" defTabSz="362585"/>
              <a:r>
                <a:rPr lang="zh-CN" altLang="en-US" sz="2500" b="1" noProof="1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学 习 目 标                </a:t>
              </a:r>
            </a:p>
          </p:txBody>
        </p:sp>
        <p:sp>
          <p:nvSpPr>
            <p:cNvPr id="2" name="矩形 1"/>
            <p:cNvSpPr>
              <a:spLocks noChangeAspect="1"/>
            </p:cNvSpPr>
            <p:nvPr/>
          </p:nvSpPr>
          <p:spPr>
            <a:xfrm>
              <a:off x="427831" y="2335801"/>
              <a:ext cx="10807700" cy="186125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20000"/>
                </a:lnSpc>
                <a:spcAft>
                  <a:spcPts val="0"/>
                </a:spcAft>
                <a:tabLst>
                  <a:tab pos="816610" algn="l"/>
                  <a:tab pos="942340" algn="l"/>
                  <a:tab pos="1468120" algn="l"/>
                  <a:tab pos="1716405" algn="l"/>
                  <a:tab pos="2014220" algn="l"/>
                  <a:tab pos="2493645" algn="l"/>
                  <a:tab pos="2556510" algn="l"/>
                  <a:tab pos="332486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经历探索简单图形的轴对称的过程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进一步理解轴对称的性质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积累数学活动经验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发展空间观念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</a:rPr>
                <a:t>2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</a:rPr>
                <a:t>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探索并了解线段的对称性及其相关性质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</a:rPr>
                <a:t>.</a:t>
              </a:r>
              <a:endParaRPr lang="zh-CN" altLang="en-US" dirty="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66754" y="457397"/>
            <a:ext cx="8418051" cy="3818715"/>
            <a:chOff x="462135" y="576263"/>
            <a:chExt cx="10607329" cy="4811109"/>
          </a:xfrm>
        </p:grpSpPr>
        <p:sp>
          <p:nvSpPr>
            <p:cNvPr id="9217" name="圆角矩形 3"/>
            <p:cNvSpPr>
              <a:spLocks noChangeArrowheads="1"/>
            </p:cNvSpPr>
            <p:nvPr/>
          </p:nvSpPr>
          <p:spPr bwMode="auto">
            <a:xfrm>
              <a:off x="3600450" y="576263"/>
              <a:ext cx="4176713" cy="533400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1pPr>
              <a:lvl2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2pPr>
              <a:lvl3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3pPr>
              <a:lvl4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4pPr>
              <a:lvl5pPr defTabSz="457200"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3200" b="1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</a:defRPr>
              </a:lvl9pPr>
            </a:lstStyle>
            <a:p>
              <a:pPr algn="ctr"/>
              <a:r>
                <a:rPr lang="zh-CN" altLang="en-US" dirty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精 典 范 例                 </a:t>
              </a:r>
            </a:p>
          </p:txBody>
        </p:sp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462135" y="1266606"/>
            <a:ext cx="10607329" cy="41207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文档" r:id="rId3" imgW="3477895" imgH="1353185" progId="Word.Document.12">
                    <p:embed/>
                  </p:oleObj>
                </mc:Choice>
                <mc:Fallback>
                  <p:oleObj name="文档" r:id="rId3" imgW="3477895" imgH="1353185" progId="Word.Document.12">
                    <p:embed/>
                    <p:pic>
                      <p:nvPicPr>
                        <p:cNvPr id="0" name="图片 1027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62135" y="1266606"/>
                          <a:ext cx="10607329" cy="412076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矩形 4"/>
          <p:cNvSpPr>
            <a:spLocks noChangeAspect="1"/>
          </p:cNvSpPr>
          <p:nvPr/>
        </p:nvSpPr>
        <p:spPr>
          <a:xfrm>
            <a:off x="971798" y="1485808"/>
            <a:ext cx="364091" cy="542326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dirty="0"/>
              <a:t>B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366754" y="799951"/>
          <a:ext cx="8418051" cy="3511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文档" r:id="rId3" imgW="3477895" imgH="1450975" progId="Word.Document.12">
                  <p:embed/>
                </p:oleObj>
              </mc:Choice>
              <mc:Fallback>
                <p:oleObj name="文档" r:id="rId3" imgW="3477895" imgH="1450975" progId="Word.Document.12">
                  <p:embed/>
                  <p:pic>
                    <p:nvPicPr>
                      <p:cNvPr id="0" name="图片 205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6754" y="799951"/>
                        <a:ext cx="8418051" cy="3511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02364" y="1200034"/>
          <a:ext cx="8975810" cy="242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文档" r:id="rId3" imgW="4919345" imgH="1329055" progId="Word.Document.12">
                  <p:embed/>
                </p:oleObj>
              </mc:Choice>
              <mc:Fallback>
                <p:oleObj name="文档" r:id="rId3" imgW="4919345" imgH="1329055" progId="Word.Document.12">
                  <p:embed/>
                  <p:pic>
                    <p:nvPicPr>
                      <p:cNvPr id="0" name="图片 1433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364" y="1200034"/>
                        <a:ext cx="8975810" cy="24243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66754" y="514177"/>
            <a:ext cx="8418051" cy="4098249"/>
            <a:chOff x="462135" y="647799"/>
            <a:chExt cx="10607329" cy="5163288"/>
          </a:xfrm>
        </p:grpSpPr>
        <p:graphicFrame>
          <p:nvGraphicFramePr>
            <p:cNvPr id="2" name="对象 1"/>
            <p:cNvGraphicFramePr>
              <a:graphicFrameLocks noChangeAspect="1"/>
            </p:cNvGraphicFramePr>
            <p:nvPr/>
          </p:nvGraphicFramePr>
          <p:xfrm>
            <a:off x="462135" y="647799"/>
            <a:ext cx="10607329" cy="3434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文档" r:id="rId3" imgW="3477895" imgH="1126490" progId="Word.Document.12">
                    <p:embed/>
                  </p:oleObj>
                </mc:Choice>
                <mc:Fallback>
                  <p:oleObj name="文档" r:id="rId3" imgW="3477895" imgH="1126490" progId="Word.Document.12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62135" y="647799"/>
                          <a:ext cx="10607329" cy="343452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3" name="c53.jpg"/>
            <p:cNvPicPr/>
            <p:nvPr/>
          </p:nvPicPr>
          <p:blipFill>
            <a:blip r:embed="rId5" cstate="email"/>
            <a:stretch>
              <a:fillRect/>
            </a:stretch>
          </p:blipFill>
          <p:spPr>
            <a:xfrm>
              <a:off x="5112965" y="3513083"/>
              <a:ext cx="1866815" cy="2298004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211754" y="563305"/>
            <a:ext cx="8531908" cy="4294637"/>
          </a:xfrm>
          <a:prstGeom prst="rect">
            <a:avLst/>
          </a:prstGeom>
        </p:spPr>
        <p:txBody>
          <a:bodyPr wrap="square" lIns="72567" tIns="36283" rIns="72567" bIns="36283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:(1)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作图如图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endParaRPr lang="en-US" altLang="zh-CN" dirty="0" smtClean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endParaRPr lang="en-US" altLang="zh-CN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(2)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因为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DE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是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AB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的垂直平分线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所以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AE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BE.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所以</a:t>
            </a:r>
            <a:r>
              <a:rPr lang="zh-CN" altLang="zh-CN" dirty="0"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△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AEC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的周长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AC</a:t>
            </a:r>
            <a:r>
              <a:rPr lang="en-US" altLang="zh-CN" dirty="0" err="1"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AE</a:t>
            </a:r>
            <a:r>
              <a:rPr lang="en-US" altLang="zh-CN" dirty="0" err="1"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CE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AC</a:t>
            </a:r>
            <a:r>
              <a:rPr lang="en-US" altLang="zh-CN" dirty="0" err="1"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BE</a:t>
            </a:r>
            <a:r>
              <a:rPr lang="en-US" altLang="zh-CN" dirty="0" err="1"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CE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AC</a:t>
            </a:r>
            <a:r>
              <a:rPr lang="en-US" altLang="zh-CN" dirty="0" err="1">
                <a:ea typeface="宋体" panose="02010600030101010101" pitchFamily="2" charset="-122"/>
                <a:cs typeface="Times New Roman" panose="02020603050405020304" pitchFamily="18" charset="0"/>
              </a:rPr>
              <a:t>+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BC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因为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AC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=8 </a:t>
            </a:r>
            <a:r>
              <a:rPr lang="en-US" altLang="zh-CN" dirty="0" err="1">
                <a:ea typeface="宋体" panose="02010600030101010101" pitchFamily="2" charset="-122"/>
                <a:cs typeface="Times New Roman" panose="02020603050405020304" pitchFamily="18" charset="0"/>
              </a:rPr>
              <a:t>cm,</a:t>
            </a:r>
            <a:r>
              <a:rPr lang="en-US" altLang="zh-CN" i="1" dirty="0" err="1">
                <a:ea typeface="宋体" panose="02010600030101010101" pitchFamily="2" charset="-122"/>
                <a:cs typeface="Times New Roman" panose="02020603050405020304" pitchFamily="18" charset="0"/>
              </a:rPr>
              <a:t>BC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=10 cm,</a:t>
            </a:r>
            <a:endParaRPr lang="zh-CN" altLang="zh-CN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所以</a:t>
            </a:r>
            <a:r>
              <a:rPr lang="zh-CN" altLang="zh-CN" dirty="0">
                <a:ea typeface="宋体" panose="02010600030101010101" pitchFamily="2" charset="-122"/>
                <a:cs typeface="宋体" panose="02010600030101010101" pitchFamily="2" charset="-122"/>
              </a:rPr>
              <a:t>△</a:t>
            </a:r>
            <a:r>
              <a:rPr lang="en-US" altLang="zh-CN" i="1" dirty="0" err="1">
                <a:ea typeface="宋体" panose="02010600030101010101" pitchFamily="2" charset="-122"/>
              </a:rPr>
              <a:t>AEC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的周长</a:t>
            </a:r>
            <a:r>
              <a:rPr lang="en-US" altLang="zh-CN" dirty="0">
                <a:ea typeface="宋体" panose="02010600030101010101" pitchFamily="2" charset="-122"/>
              </a:rPr>
              <a:t>=</a:t>
            </a:r>
            <a:r>
              <a:rPr lang="en-US" altLang="zh-CN" i="1" dirty="0" err="1">
                <a:ea typeface="宋体" panose="02010600030101010101" pitchFamily="2" charset="-122"/>
              </a:rPr>
              <a:t>AC</a:t>
            </a:r>
            <a:r>
              <a:rPr lang="en-US" altLang="zh-CN" dirty="0" err="1">
                <a:ea typeface="宋体" panose="02010600030101010101" pitchFamily="2" charset="-122"/>
              </a:rPr>
              <a:t>+</a:t>
            </a:r>
            <a:r>
              <a:rPr lang="en-US" altLang="zh-CN" i="1" dirty="0" err="1">
                <a:ea typeface="宋体" panose="02010600030101010101" pitchFamily="2" charset="-122"/>
              </a:rPr>
              <a:t>BC</a:t>
            </a:r>
            <a:r>
              <a:rPr lang="en-US" altLang="zh-CN" dirty="0">
                <a:ea typeface="宋体" panose="02010600030101010101" pitchFamily="2" charset="-122"/>
              </a:rPr>
              <a:t>=8+10=18 cm</a:t>
            </a:r>
            <a:r>
              <a:rPr lang="en-US" altLang="zh-CN" i="1" dirty="0">
                <a:ea typeface="宋体" panose="02010600030101010101" pitchFamily="2" charset="-122"/>
              </a:rPr>
              <a:t>.</a:t>
            </a:r>
            <a:endParaRPr lang="zh-CN" altLang="en-US" dirty="0"/>
          </a:p>
        </p:txBody>
      </p:sp>
      <p:pic>
        <p:nvPicPr>
          <p:cNvPr id="8" name="image28.jpeg"/>
          <p:cNvPicPr/>
          <p:nvPr/>
        </p:nvPicPr>
        <p:blipFill>
          <a:blip r:embed="rId2" cstate="email"/>
          <a:stretch>
            <a:fillRect/>
          </a:stretch>
        </p:blipFill>
        <p:spPr>
          <a:xfrm>
            <a:off x="5200606" y="433421"/>
            <a:ext cx="1657236" cy="27624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9530" y="399435"/>
            <a:ext cx="8577067" cy="2040456"/>
            <a:chOff x="427831" y="503238"/>
            <a:chExt cx="10807700" cy="2570722"/>
          </a:xfrm>
        </p:grpSpPr>
        <p:sp>
          <p:nvSpPr>
            <p:cNvPr id="3" name="圆角矩形 2"/>
            <p:cNvSpPr/>
            <p:nvPr/>
          </p:nvSpPr>
          <p:spPr>
            <a:xfrm>
              <a:off x="3741738" y="503238"/>
              <a:ext cx="4179887" cy="533400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45720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2pPr>
              <a:lvl3pPr marL="914400" lvl="2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3pPr>
              <a:lvl4pPr marL="1371600" lvl="3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4pPr>
              <a:lvl5pPr marL="1828800" lvl="4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3200" b="1" i="0" u="none" kern="1200" baseline="0">
                  <a:solidFill>
                    <a:srgbClr val="FF0000"/>
                  </a:solidFill>
                  <a:latin typeface="Times New Roman" panose="02020603050405020304" pitchFamily="18" charset="0"/>
                  <a:ea typeface="黑体" panose="02010609060101010101" pitchFamily="49" charset="-122"/>
                  <a:cs typeface="+mn-cs"/>
                </a:defRPr>
              </a:lvl5pPr>
            </a:lstStyle>
            <a:p>
              <a:pPr algn="ctr" defTabSz="362585"/>
              <a:r>
                <a:rPr lang="zh-CN" altLang="en-US" sz="2500" b="1" noProof="1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变 式 练 习                 </a:t>
              </a:r>
            </a:p>
          </p:txBody>
        </p:sp>
        <p:sp>
          <p:nvSpPr>
            <p:cNvPr id="2" name="矩形 1"/>
            <p:cNvSpPr>
              <a:spLocks noChangeAspect="1"/>
            </p:cNvSpPr>
            <p:nvPr/>
          </p:nvSpPr>
          <p:spPr>
            <a:xfrm>
              <a:off x="427831" y="2375991"/>
              <a:ext cx="10807700" cy="69796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64770">
                <a:lnSpc>
                  <a:spcPct val="120000"/>
                </a:lnSpc>
                <a:spcAft>
                  <a:spcPts val="0"/>
                </a:spcAft>
                <a:tabLst>
                  <a:tab pos="1098550" algn="l"/>
                </a:tabLst>
              </a:pP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1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已知线段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AB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及一点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P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若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PA=PB</a:t>
              </a:r>
              <a:r>
                <a:rPr lang="en-US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,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则点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P</a:t>
              </a:r>
              <a:r>
                <a:rPr lang="zh-CN" altLang="zh-CN" dirty="0" smtClean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在</a:t>
              </a:r>
              <a:r>
                <a:rPr lang="zh-CN" altLang="zh-CN" i="1" u="sng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　　　</a:t>
              </a:r>
              <a:r>
                <a:rPr lang="en-US" altLang="zh-CN" i="1" u="sng" dirty="0" smtClean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   </a:t>
              </a:r>
              <a:r>
                <a:rPr lang="zh-CN" altLang="zh-CN" i="1" u="sng" dirty="0">
                  <a:solidFill>
                    <a:srgbClr val="000000"/>
                  </a:solidFill>
                  <a:uFill>
                    <a:solidFill>
                      <a:srgbClr val="000000"/>
                    </a:solidFill>
                  </a:uFill>
                  <a:ea typeface="宋体" panose="02010600030101010101" pitchFamily="2" charset="-122"/>
                  <a:cs typeface="Times New Roman" panose="02020603050405020304" pitchFamily="18" charset="0"/>
                </a:rPr>
                <a:t>　　</a:t>
              </a:r>
              <a:r>
                <a:rPr lang="zh-CN" altLang="zh-CN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上</a:t>
              </a:r>
              <a:r>
                <a:rPr lang="en-US" altLang="zh-CN" i="1" dirty="0">
                  <a:solidFill>
                    <a:srgbClr val="000000"/>
                  </a:solidFill>
                  <a:ea typeface="宋体" panose="02010600030101010101" pitchFamily="2" charset="-122"/>
                  <a:cs typeface="Times New Roman" panose="02020603050405020304" pitchFamily="18" charset="0"/>
                </a:rPr>
                <a:t>. </a:t>
              </a:r>
              <a:endParaRPr lang="zh-CN" altLang="zh-CN" dirty="0">
                <a:solidFill>
                  <a:srgbClr val="000000"/>
                </a:solidFill>
                <a:latin typeface="NEU-BZ-S92" panose="02010600010101010101" pitchFamily="2" charset="-122"/>
                <a:ea typeface="NEU-BZ-S92" panose="0201060001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矩形 4"/>
          <p:cNvSpPr>
            <a:spLocks noChangeAspect="1"/>
          </p:cNvSpPr>
          <p:nvPr/>
        </p:nvSpPr>
        <p:spPr>
          <a:xfrm>
            <a:off x="409524" y="2428219"/>
            <a:ext cx="3902388" cy="534939"/>
          </a:xfrm>
          <a:prstGeom prst="rect">
            <a:avLst/>
          </a:prstGeom>
        </p:spPr>
        <p:txBody>
          <a:bodyPr wrap="none" lIns="72567" tIns="36283" rIns="72567" bIns="36283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942340" algn="l"/>
                <a:tab pos="1716405" algn="l"/>
                <a:tab pos="2493645" algn="l"/>
                <a:tab pos="3324860" algn="l"/>
              </a:tabLst>
            </a:pP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线段</a:t>
            </a:r>
            <a:r>
              <a:rPr lang="en-US" altLang="zh-CN" i="1" dirty="0">
                <a:ea typeface="宋体" panose="02010600030101010101" pitchFamily="2" charset="-122"/>
                <a:cs typeface="Times New Roman" panose="02020603050405020304" pitchFamily="18" charset="0"/>
              </a:rPr>
              <a:t>AB</a:t>
            </a:r>
            <a:r>
              <a:rPr lang="zh-CN" altLang="zh-CN" dirty="0">
                <a:ea typeface="宋体" panose="02010600030101010101" pitchFamily="2" charset="-122"/>
                <a:cs typeface="Times New Roman" panose="02020603050405020304" pitchFamily="18" charset="0"/>
              </a:rPr>
              <a:t>的垂直平分线</a:t>
            </a:r>
            <a:endParaRPr lang="zh-CN" altLang="zh-CN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数学课时模板</Template>
  <TotalTime>0</TotalTime>
  <Words>201</Words>
  <Application>Microsoft Office PowerPoint</Application>
  <PresentationFormat>全屏显示(16:9)</PresentationFormat>
  <Paragraphs>50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5" baseType="lpstr">
      <vt:lpstr>NEU-BZ-S92</vt:lpstr>
      <vt:lpstr>黑体</vt:lpstr>
      <vt:lpstr>宋体</vt:lpstr>
      <vt:lpstr>微软雅黑</vt:lpstr>
      <vt:lpstr>Arial</vt:lpstr>
      <vt:lpstr>Calibri</vt:lpstr>
      <vt:lpstr>Times New Roman</vt:lpstr>
      <vt:lpstr>WWW.2PPT.COM
</vt:lpstr>
      <vt:lpstr>文档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2020-02-06T02:48:00Z</dcterms:created>
  <dcterms:modified xsi:type="dcterms:W3CDTF">2023-01-16T17:07:16Z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0008007650000000000001024140</vt:lpwstr>
  </property>
  <property fmtid="{D5CDD505-2E9C-101B-9397-08002B2CF9AE}" pid="3" name="KSOProductBuildVer">
    <vt:lpwstr>2052-11.1.0.11194</vt:lpwstr>
  </property>
  <property fmtid="{D5CDD505-2E9C-101B-9397-08002B2CF9AE}" pid="4" name="ICV">
    <vt:lpwstr>97F8BFFFF65A4F529AF5E9F2843818C4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