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2" r:id="rId11"/>
    <p:sldId id="261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89768-F95C-4881-A51D-61AE354732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28650" y="309717"/>
            <a:ext cx="7886700" cy="418132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497EB48-E851-4B85-A827-75EA8A1C06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9" y="189310"/>
            <a:ext cx="1454944" cy="145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1EDCB-E5AF-43BC-87C5-601E22D140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#wm#_68_08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895476"/>
            <a:ext cx="9142810" cy="1298972"/>
          </a:xfrm>
          <a:prstGeom prst="rect">
            <a:avLst/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628" tIns="35243" rIns="67628" bIns="35243" anchor="ctr"/>
          <a:lstStyle/>
          <a:p>
            <a:endParaRPr lang="zh-CN" altLang="zh-CN">
              <a:solidFill>
                <a:schemeClr val="bg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3028951" y="2081049"/>
            <a:ext cx="5271594" cy="492052"/>
          </a:xfrm>
        </p:spPr>
        <p:txBody>
          <a:bodyPr anchor="t">
            <a:normAutofit/>
          </a:bodyPr>
          <a:lstStyle>
            <a:lvl1pPr algn="l">
              <a:defRPr sz="18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noProof="1" smtClean="0"/>
              <a:t>单击此处编辑标题</a:t>
            </a:r>
            <a:endParaRPr lang="zh-CN" altLang="en-US" noProof="1"/>
          </a:p>
        </p:txBody>
      </p:sp>
      <p:sp>
        <p:nvSpPr>
          <p:cNvPr id="9" name="文本占位符 2"/>
          <p:cNvSpPr>
            <a:spLocks noGrp="1"/>
          </p:cNvSpPr>
          <p:nvPr>
            <p:ph type="body" idx="1"/>
          </p:nvPr>
        </p:nvSpPr>
        <p:spPr>
          <a:xfrm>
            <a:off x="3028951" y="2610648"/>
            <a:ext cx="5271594" cy="428156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009BC-B509-40F9-86B0-8CF747B824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9" y="189310"/>
            <a:ext cx="1454944" cy="145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5800" y="265557"/>
            <a:ext cx="6559550" cy="639487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20A11-D1D9-4DC0-91E1-5296D00ED0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45"/>
            <a:ext cx="7886700" cy="869156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268017"/>
            <a:ext cx="3868737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8017"/>
            <a:ext cx="3887788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4C4D0-F9B7-40C5-B738-1DCF180256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 descr="#wm#_68_31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288" y="1910953"/>
            <a:ext cx="9142810" cy="1298972"/>
          </a:xfrm>
          <a:prstGeom prst="rect">
            <a:avLst/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628" tIns="35243" rIns="67628" bIns="35243" anchor="ctr"/>
          <a:lstStyle/>
          <a:p>
            <a:pPr algn="ctr"/>
            <a:endParaRPr lang="zh-CN" altLang="zh-CN">
              <a:solidFill>
                <a:schemeClr val="bg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3028950" y="2600100"/>
            <a:ext cx="3566250" cy="3914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单击此处编辑文本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BC580-66E1-4B0C-A5FE-DA60A1B420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DBF65-004F-4F9B-9A61-B36DA5484D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3123900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2" name="图片占位符 2"/>
          <p:cNvSpPr>
            <a:spLocks noGrp="1"/>
          </p:cNvSpPr>
          <p:nvPr>
            <p:ph type="pic" idx="1"/>
          </p:nvPr>
        </p:nvSpPr>
        <p:spPr>
          <a:xfrm>
            <a:off x="3887788" y="342900"/>
            <a:ext cx="462915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13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5C773-8B24-4E01-9A16-ADEC34C3D4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7857" y="203597"/>
            <a:ext cx="1167493" cy="4391025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03597"/>
            <a:ext cx="6596742" cy="4391025"/>
          </a:xfrm>
        </p:spPr>
        <p:txBody>
          <a:bodyPr vert="eaVert"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1A04-B40B-499C-9E58-9364D06C9F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56197" y="153592"/>
            <a:ext cx="6559153" cy="76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200151"/>
            <a:ext cx="78867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fld id="{0B3268C4-4EF2-46E4-8012-BBCDDACE4A7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hlink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6000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2pPr>
      <a:lvl3pPr marL="9429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3pPr>
      <a:lvl4pPr marL="12433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4pPr>
      <a:lvl5pPr marL="15862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 noChangeArrowheads="1"/>
          </p:cNvSpPr>
          <p:nvPr/>
        </p:nvSpPr>
        <p:spPr bwMode="auto">
          <a:xfrm>
            <a:off x="0" y="1844828"/>
            <a:ext cx="9137019" cy="131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hlink"/>
                </a:solidFill>
                <a:latin typeface="+mj-ea"/>
                <a:ea typeface="+mj-ea"/>
                <a:cs typeface="+mj-cs"/>
                <a:sym typeface="Arial" panose="020B0604020202020204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10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10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10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10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like those shoes.</a:t>
            </a:r>
            <a:endParaRPr lang="zh-CN" altLang="en-US" sz="4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62839" y="652491"/>
            <a:ext cx="16113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Unit 5</a:t>
            </a:r>
            <a:endParaRPr lang="zh-CN" altLang="en-US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250290"/>
            <a:ext cx="913701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7410" name="内容占位符 -2147482623" descr="IMG_25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0448" y="1719262"/>
            <a:ext cx="2168128" cy="2538413"/>
          </a:xfrm>
        </p:spPr>
      </p:pic>
      <p:sp>
        <p:nvSpPr>
          <p:cNvPr id="4" name="云形标注 3"/>
          <p:cNvSpPr>
            <a:spLocks noChangeArrowheads="1"/>
          </p:cNvSpPr>
          <p:nvPr/>
        </p:nvSpPr>
        <p:spPr bwMode="auto">
          <a:xfrm>
            <a:off x="4857750" y="251222"/>
            <a:ext cx="3817144" cy="1760934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r>
              <a:rPr lang="en-US" altLang="zh-CN" sz="4500"/>
              <a:t>shoes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00151"/>
            <a:ext cx="7886700" cy="3394472"/>
          </a:xfrm>
        </p:spPr>
        <p:txBody>
          <a:bodyPr rtlCol="0"/>
          <a:lstStyle/>
          <a:p>
            <a:pPr marL="0" indent="0" algn="ctr" fontAlgn="auto">
              <a:buNone/>
            </a:pPr>
            <a:r>
              <a:rPr lang="en-US" altLang="zh-CN" sz="7200" b="1" noProof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see you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r>
              <a:rPr lang="en-US" altLang="zh-CN" smtClean="0"/>
              <a:t>socks</a:t>
            </a:r>
          </a:p>
        </p:txBody>
      </p:sp>
      <p:pic>
        <p:nvPicPr>
          <p:cNvPr id="8195" name="图片 3" descr="socks 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86857" y="1229916"/>
            <a:ext cx="4071938" cy="3053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r>
              <a:rPr lang="en-US" altLang="zh-CN" smtClean="0"/>
              <a:t>shoes</a:t>
            </a:r>
          </a:p>
        </p:txBody>
      </p:sp>
      <p:pic>
        <p:nvPicPr>
          <p:cNvPr id="9219" name="图片 3" descr="shoes 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05528" y="1206463"/>
            <a:ext cx="3982641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r>
              <a:rPr lang="zh-CN" altLang="en-US" dirty="0" smtClean="0"/>
              <a:t>课本回顾</a:t>
            </a:r>
          </a:p>
        </p:txBody>
      </p:sp>
      <p:sp>
        <p:nvSpPr>
          <p:cNvPr id="10242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000" dirty="0" err="1">
                <a:latin typeface="Times New Roman" panose="02020603050405020304" pitchFamily="18" charset="0"/>
              </a:rPr>
              <a:t>Mum,I</a:t>
            </a:r>
            <a:r>
              <a:rPr lang="en-US" altLang="zh-CN" sz="3000" dirty="0">
                <a:latin typeface="Times New Roman" panose="02020603050405020304" pitchFamily="18" charset="0"/>
              </a:rPr>
              <a:t> like those shoes.</a:t>
            </a:r>
          </a:p>
          <a:p>
            <a:r>
              <a:rPr lang="en-US" altLang="zh-CN" sz="3000" b="1" dirty="0">
                <a:latin typeface="Times New Roman" panose="02020603050405020304" pitchFamily="18" charset="0"/>
              </a:rPr>
              <a:t>Can I look at those shoes?</a:t>
            </a: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May I try it on </a:t>
            </a:r>
            <a:r>
              <a:rPr lang="zh-CN" altLang="en-US" sz="3000" dirty="0">
                <a:latin typeface="Times New Roman" panose="02020603050405020304" pitchFamily="18" charset="0"/>
              </a:rPr>
              <a:t>？</a:t>
            </a: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Certainly!</a:t>
            </a:r>
            <a:endParaRPr lang="zh-CN" altLang="en-US" sz="3000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知识拓展</a:t>
            </a:r>
          </a:p>
        </p:txBody>
      </p:sp>
      <p:sp>
        <p:nvSpPr>
          <p:cNvPr id="12290" name="内容占位符 2"/>
          <p:cNvSpPr>
            <a:spLocks noGrp="1" noChangeArrowheads="1"/>
          </p:cNvSpPr>
          <p:nvPr>
            <p:ph idx="1"/>
          </p:nvPr>
        </p:nvSpPr>
        <p:spPr>
          <a:xfrm>
            <a:off x="390719" y="1242139"/>
            <a:ext cx="7886700" cy="3394472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have a look </a:t>
            </a:r>
            <a:r>
              <a:rPr lang="zh-CN" altLang="en-US" sz="2400" dirty="0">
                <a:latin typeface="Times New Roman" panose="02020603050405020304" pitchFamily="18" charset="0"/>
              </a:rPr>
              <a:t>看一眼</a:t>
            </a:r>
          </a:p>
          <a:p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Can I have a look at your dress?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我能看一下你的裙子吗？</a:t>
            </a:r>
            <a:r>
              <a:rPr lang="en-US" altLang="zh-CN" sz="2400" dirty="0">
                <a:latin typeface="Times New Roman" panose="02020603050405020304" pitchFamily="18" charset="0"/>
              </a:rPr>
              <a:t>  </a:t>
            </a:r>
          </a:p>
        </p:txBody>
      </p:sp>
      <p:pic>
        <p:nvPicPr>
          <p:cNvPr id="12291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6962" y="800100"/>
            <a:ext cx="2365772" cy="35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练一练</a:t>
            </a:r>
          </a:p>
        </p:txBody>
      </p:sp>
      <p:sp>
        <p:nvSpPr>
          <p:cNvPr id="13314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</a:rPr>
              <a:t>单项选择。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(　　)1.________ you like those jeans?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A．Are　　                    B．Do　　                C．Does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(　　)2.My socks ________ in the box.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A．/                                 B．is                          C．are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(　　)3.I like ________ trousers.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A．these                          B．this                       C．that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(　　)4.Where ________ my dress?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A．is                                B．are                        C．/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noProof="1"/>
              <a:t>练一练1.B　2.C　3.A　4.A　5.A　6.B　7.A  8．A</a:t>
            </a:r>
          </a:p>
        </p:txBody>
      </p:sp>
      <p:sp>
        <p:nvSpPr>
          <p:cNvPr id="14338" name="内容占位符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(　　)5.Here are the shoes.Try ______ on.</a:t>
            </a:r>
          </a:p>
          <a:p>
            <a:r>
              <a:rPr lang="zh-CN" altLang="en-US" dirty="0" smtClean="0"/>
              <a:t>A．them                               B．it                               C．they</a:t>
            </a:r>
          </a:p>
          <a:p>
            <a:r>
              <a:rPr lang="zh-CN" altLang="en-US" dirty="0" smtClean="0"/>
              <a:t>(　　)6.These are ________ shoes.</a:t>
            </a:r>
          </a:p>
          <a:p>
            <a:r>
              <a:rPr lang="zh-CN" altLang="en-US" dirty="0" smtClean="0"/>
              <a:t>A．he                                          B．his                                    C．him</a:t>
            </a:r>
          </a:p>
          <a:p>
            <a:r>
              <a:rPr lang="zh-CN" altLang="en-US" dirty="0" smtClean="0"/>
              <a:t>(　　)7.—Are those your pants?—________</a:t>
            </a:r>
          </a:p>
          <a:p>
            <a:r>
              <a:rPr lang="zh-CN" altLang="en-US" dirty="0" smtClean="0"/>
              <a:t>A．Yes，they are.                         B．No，they are.                    C．Yes，they aren't.</a:t>
            </a:r>
          </a:p>
          <a:p>
            <a:r>
              <a:rPr lang="zh-CN" altLang="en-US" dirty="0" smtClean="0"/>
              <a:t>(　　)8.—Where is my skirt?—________．</a:t>
            </a:r>
          </a:p>
          <a:p>
            <a:r>
              <a:rPr lang="zh-CN" altLang="en-US" dirty="0" smtClean="0"/>
              <a:t>A．Here it is                                  B．It's blue                       C．It's 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练一练</a:t>
            </a:r>
          </a:p>
        </p:txBody>
      </p:sp>
      <p:sp>
        <p:nvSpPr>
          <p:cNvPr id="15362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>
                <a:latin typeface="Times New Roman" panose="02020603050405020304" pitchFamily="18" charset="0"/>
              </a:rPr>
              <a:t>根据情境选择。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Times New Roman" panose="02020603050405020304" pitchFamily="18" charset="0"/>
              </a:rPr>
              <a:t>(　　)1.“请问我可以看一下那双鞋吗？”应该怎样说？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Times New Roman" panose="02020603050405020304" pitchFamily="18" charset="0"/>
              </a:rPr>
              <a:t>A．Can I have a look at those shoes，please?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Times New Roman" panose="02020603050405020304" pitchFamily="18" charset="0"/>
              </a:rPr>
              <a:t>B．Can you give me those shoes，please?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Times New Roman" panose="02020603050405020304" pitchFamily="18" charset="0"/>
              </a:rPr>
              <a:t>C．Certainly.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Times New Roman" panose="02020603050405020304" pitchFamily="18" charset="0"/>
              </a:rPr>
              <a:t>(　　)2.“我喜欢这双袜子。”应该怎样说？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Times New Roman" panose="02020603050405020304" pitchFamily="18" charset="0"/>
              </a:rPr>
              <a:t>A．I like this sock.                        B．I like these socks.              C．I like that socks.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Times New Roman" panose="02020603050405020304" pitchFamily="18" charset="0"/>
              </a:rPr>
              <a:t>(　　)3.“我的鞋在哪？”应该怎样说？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Times New Roman" panose="02020603050405020304" pitchFamily="18" charset="0"/>
              </a:rPr>
              <a:t>A．Where is my shoe?                  B．Where are my shoes?  C．Where is my shoes？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巩固     大家一起说</a:t>
            </a:r>
          </a:p>
        </p:txBody>
      </p:sp>
      <p:pic>
        <p:nvPicPr>
          <p:cNvPr id="16386" name="内容占位符 -2147482624" descr="IMG_25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4844" y="1207294"/>
            <a:ext cx="2772966" cy="1333500"/>
          </a:xfrm>
        </p:spPr>
      </p:pic>
      <p:sp>
        <p:nvSpPr>
          <p:cNvPr id="4" name="云形标注 3"/>
          <p:cNvSpPr>
            <a:spLocks noChangeArrowheads="1"/>
          </p:cNvSpPr>
          <p:nvPr/>
        </p:nvSpPr>
        <p:spPr bwMode="auto">
          <a:xfrm>
            <a:off x="4800600" y="742951"/>
            <a:ext cx="2286000" cy="2126456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r>
              <a:rPr lang="en-US" altLang="zh-CN" sz="4100"/>
              <a:t>socks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9*i*1"/>
  <p:tag name="KSO_WM_UNIT_TEMPLATE_CATEGORY" val="custom"/>
  <p:tag name="KSO_WM_UNIT_TEMPLATE_INDEX" val="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76*i*1"/>
  <p:tag name="KSO_WM_UNIT_TEMPLATE_CATEGORY" val="custom"/>
  <p:tag name="KSO_WM_UNIT_TEMPLATE_INDEX" val="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heme/theme1.xml><?xml version="1.0" encoding="utf-8"?>
<a:theme xmlns:a="http://schemas.openxmlformats.org/drawingml/2006/main" name="WWW.2PPT.COM&#10;">
  <a:themeElements>
    <a:clrScheme name="自定义 16">
      <a:dk1>
        <a:srgbClr val="000000"/>
      </a:dk1>
      <a:lt1>
        <a:srgbClr val="FFFFFF"/>
      </a:lt1>
      <a:dk2>
        <a:srgbClr val="009999"/>
      </a:dk2>
      <a:lt2>
        <a:srgbClr val="808080"/>
      </a:lt2>
      <a:accent1>
        <a:srgbClr val="FF7C8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全屏显示(16:9)</PresentationFormat>
  <Paragraphs>47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socks</vt:lpstr>
      <vt:lpstr>shoes</vt:lpstr>
      <vt:lpstr>课本回顾</vt:lpstr>
      <vt:lpstr>知识拓展</vt:lpstr>
      <vt:lpstr>练一练</vt:lpstr>
      <vt:lpstr>练一练1.B　2.C　3.A　4.A　5.A　6.B　7.A  8．A</vt:lpstr>
      <vt:lpstr>练一练</vt:lpstr>
      <vt:lpstr>巩固     大家一起说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2016-05-29T17:33:00Z</dcterms:created>
  <dcterms:modified xsi:type="dcterms:W3CDTF">2023-01-16T17:07:22Z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E58E91A7602343AE8B955D91F8FAA4CB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