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262B878A-B410-4D09-ACD0-44563B54ABF7}"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80AD494-7811-4D51-81FD-A0DFF8D093F2}"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522B3226-8C02-4ADA-850A-635FF422C2B5}" type="slidenum">
              <a:rPr lang="en-US" altLang="zh-CN" sz="1200"/>
              <a:t>3</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1C873FA-C7AF-4455-8C8B-37B34987D9AD}" type="slidenum">
              <a:rPr lang="en-US" altLang="zh-CN"/>
              <a:t>12</a:t>
            </a:fld>
            <a:endParaRPr lang="en-US" altLang="zh-CN"/>
          </a:p>
        </p:txBody>
      </p:sp>
      <p:sp>
        <p:nvSpPr>
          <p:cNvPr id="95234" name="幻灯片图像占位符 1"/>
          <p:cNvSpPr>
            <a:spLocks noGrp="1" noRot="1" noChangeAspect="1" noChangeArrowheads="1" noTextEdit="1"/>
          </p:cNvSpPr>
          <p:nvPr>
            <p:ph type="sldImg" idx="4294967295"/>
          </p:nvPr>
        </p:nvSpPr>
        <p:spPr/>
      </p:sp>
      <p:sp>
        <p:nvSpPr>
          <p:cNvPr id="95235" name="备注占位符 2"/>
          <p:cNvSpPr>
            <a:spLocks noGrp="1" noChangeArrowheads="1"/>
          </p:cNvSpPr>
          <p:nvPr>
            <p:ph type="body" idx="4294967295"/>
          </p:nvPr>
        </p:nvSpPr>
        <p:spPr/>
        <p:txBody>
          <a:bodyPr/>
          <a:lstStyle/>
          <a:p>
            <a:pPr>
              <a:spcBef>
                <a:spcPct val="0"/>
              </a:spcBef>
            </a:pPr>
            <a:endParaRPr lang="zh-CN" altLang="zh-CN"/>
          </a:p>
        </p:txBody>
      </p:sp>
      <p:sp>
        <p:nvSpPr>
          <p:cNvPr id="9523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7796FC62-628D-4E49-9B09-966A8E079382}" type="slidenum">
              <a:rPr lang="en-US" altLang="zh-CN" sz="1200"/>
              <a:t>12</a:t>
            </a:fld>
            <a:endParaRPr lang="en-US" altLang="zh-CN"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8D6C8C8-34A6-4BA6-A6AD-F786863BBDFE}" type="slidenum">
              <a:rPr lang="en-US" altLang="zh-CN"/>
              <a:t>13</a:t>
            </a:fld>
            <a:endParaRPr lang="en-US" altLang="zh-CN"/>
          </a:p>
        </p:txBody>
      </p:sp>
      <p:sp>
        <p:nvSpPr>
          <p:cNvPr id="97282" name="幻灯片图像占位符 1"/>
          <p:cNvSpPr>
            <a:spLocks noGrp="1" noRot="1" noChangeAspect="1" noChangeArrowheads="1" noTextEdit="1"/>
          </p:cNvSpPr>
          <p:nvPr>
            <p:ph type="sldImg" idx="4294967295"/>
          </p:nvPr>
        </p:nvSpPr>
        <p:spPr/>
      </p:sp>
      <p:sp>
        <p:nvSpPr>
          <p:cNvPr id="97283" name="备注占位符 2"/>
          <p:cNvSpPr>
            <a:spLocks noGrp="1" noChangeArrowheads="1"/>
          </p:cNvSpPr>
          <p:nvPr>
            <p:ph type="body" idx="4294967295"/>
          </p:nvPr>
        </p:nvSpPr>
        <p:spPr/>
        <p:txBody>
          <a:bodyPr/>
          <a:lstStyle/>
          <a:p>
            <a:pPr>
              <a:spcBef>
                <a:spcPct val="0"/>
              </a:spcBef>
            </a:pPr>
            <a:endParaRPr lang="zh-CN" altLang="zh-CN"/>
          </a:p>
        </p:txBody>
      </p:sp>
      <p:sp>
        <p:nvSpPr>
          <p:cNvPr id="9728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9F6B207-7019-416C-8B62-A79C496256CA}" type="slidenum">
              <a:rPr lang="en-US" altLang="zh-CN" sz="1200"/>
              <a:t>13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E06B37A-B8EF-48C7-957E-07F3B04BC3D5}"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3B6FA512-B2E4-458B-A4E8-672CD1277012}"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E0BDF81-A91A-4A8E-B50D-1F56B579F235}"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7179610-0FCB-4632-950A-5A7AEC2B3584}"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0FB2F92-4532-4A95-B824-E6C67B346688}"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dirty="0"/>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5119753F-B1BF-430F-8389-E350CA720B8D}"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E6C7EFC-5C4B-4E13-BDCC-7059B6349C81}"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2EFF5AC-D68B-498F-BD5A-CAE075D71089}"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C2210E9-67AA-469A-A371-4EE5A18B7AE4}" type="slidenum">
              <a:rPr lang="en-US" altLang="zh-CN"/>
              <a:t>8</a:t>
            </a:fld>
            <a:endParaRPr lang="en-US" altLang="zh-CN"/>
          </a:p>
        </p:txBody>
      </p:sp>
      <p:sp>
        <p:nvSpPr>
          <p:cNvPr id="87042" name="幻灯片图像占位符 1"/>
          <p:cNvSpPr>
            <a:spLocks noGrp="1" noRot="1" noChangeAspect="1" noChangeArrowheads="1" noTextEdit="1"/>
          </p:cNvSpPr>
          <p:nvPr>
            <p:ph type="sldImg" idx="4294967295"/>
          </p:nvPr>
        </p:nvSpPr>
        <p:spPr/>
      </p:sp>
      <p:sp>
        <p:nvSpPr>
          <p:cNvPr id="87043" name="备注占位符 2"/>
          <p:cNvSpPr>
            <a:spLocks noGrp="1" noChangeArrowheads="1"/>
          </p:cNvSpPr>
          <p:nvPr>
            <p:ph type="body" idx="4294967295"/>
          </p:nvPr>
        </p:nvSpPr>
        <p:spPr/>
        <p:txBody>
          <a:bodyPr/>
          <a:lstStyle/>
          <a:p>
            <a:pPr>
              <a:spcBef>
                <a:spcPct val="0"/>
              </a:spcBef>
            </a:pPr>
            <a:endParaRPr lang="zh-CN" altLang="zh-CN"/>
          </a:p>
        </p:txBody>
      </p:sp>
      <p:sp>
        <p:nvSpPr>
          <p:cNvPr id="8704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23B6315-8DC0-4D0E-BE52-0570BD53F001}" type="slidenum">
              <a:rPr lang="en-US" altLang="zh-CN" sz="1200"/>
              <a:t>8</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9BE4C2B-158F-46EE-9216-1D2BB6B7E6A9}" type="slidenum">
              <a:rPr lang="en-US" altLang="zh-CN"/>
              <a:t>9</a:t>
            </a:fld>
            <a:endParaRPr lang="en-US" altLang="zh-CN"/>
          </a:p>
        </p:txBody>
      </p:sp>
      <p:sp>
        <p:nvSpPr>
          <p:cNvPr id="89090" name="幻灯片图像占位符 1"/>
          <p:cNvSpPr>
            <a:spLocks noGrp="1" noRot="1" noChangeAspect="1" noChangeArrowheads="1" noTextEdit="1"/>
          </p:cNvSpPr>
          <p:nvPr>
            <p:ph type="sldImg" idx="4294967295"/>
          </p:nvPr>
        </p:nvSpPr>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24395A2-B3D7-4D4F-988F-B01A25CF2216}" type="slidenum">
              <a:rPr lang="en-US" altLang="zh-CN" sz="1200"/>
              <a:t>9</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231F222-7D75-4500-8062-897DDAE00428}" type="slidenum">
              <a:rPr lang="en-US" altLang="zh-CN"/>
              <a:t>10</a:t>
            </a:fld>
            <a:endParaRPr lang="en-US" altLang="zh-CN"/>
          </a:p>
        </p:txBody>
      </p:sp>
      <p:sp>
        <p:nvSpPr>
          <p:cNvPr id="91138" name="幻灯片图像占位符 1"/>
          <p:cNvSpPr>
            <a:spLocks noGrp="1" noRot="1" noChangeAspect="1" noChangeArrowheads="1" noTextEdit="1"/>
          </p:cNvSpPr>
          <p:nvPr>
            <p:ph type="sldImg" idx="4294967295"/>
          </p:nvPr>
        </p:nvSpPr>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ED95B75A-5A4E-4B6F-B30F-8D9B838D61B5}" type="slidenum">
              <a:rPr lang="en-US" altLang="zh-CN" sz="1200"/>
              <a:t>10</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F29FA65-CD42-4747-9015-0EF71DA05906}" type="slidenum">
              <a:rPr lang="en-US" altLang="zh-CN"/>
              <a:t>11</a:t>
            </a:fld>
            <a:endParaRPr lang="en-US" altLang="zh-CN"/>
          </a:p>
        </p:txBody>
      </p:sp>
      <p:sp>
        <p:nvSpPr>
          <p:cNvPr id="93186" name="幻灯片图像占位符 1"/>
          <p:cNvSpPr>
            <a:spLocks noGrp="1" noRot="1" noChangeAspect="1" noChangeArrowheads="1" noTextEdit="1"/>
          </p:cNvSpPr>
          <p:nvPr>
            <p:ph type="sldImg" idx="4294967295"/>
          </p:nvPr>
        </p:nvSpPr>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AA351E04-1AAC-4231-93C9-377672F9752C}" type="slidenum">
              <a:rPr lang="en-US" altLang="zh-CN" sz="1200"/>
              <a:t>11</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B9A4825-C8A5-4CF0-B26D-BAFA1D60935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2C52217-3CAB-4B49-8FCC-923B763B4936}"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A5B4331-FD31-4A42-A546-D989C673C6C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41B79D5-5BE9-48A1-BC12-9977D99D9936}"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29736D3-D3A2-42C4-958A-E570E4BDD0FD}"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E41BCD4-0581-4EB2-A23D-3043527BD4D0}"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6AFC550-FF78-40A4-969E-3703F882408B}"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C580B73-BF22-4368-9839-31A885E407B4}"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FBB6BD1-A265-4F30-A016-63847AD3FDE8}"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DC7BCE7-343B-47C5-AAB5-9C456DA65B7A}"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A3B02086-59EB-4937-B3EE-BE314ACB03A0}"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12" name="矩形 8"/>
          <p:cNvSpPr>
            <a:spLocks noChangeArrowheads="1"/>
          </p:cNvSpPr>
          <p:nvPr/>
        </p:nvSpPr>
        <p:spPr bwMode="auto">
          <a:xfrm>
            <a:off x="0" y="914400"/>
            <a:ext cx="9144000" cy="2367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6000" b="1" dirty="0">
                <a:solidFill>
                  <a:srgbClr val="C00000"/>
                </a:solidFill>
                <a:latin typeface="Calibri" panose="020F0502020204030204" pitchFamily="34" charset="0"/>
              </a:rPr>
              <a:t>Unit </a:t>
            </a:r>
            <a:r>
              <a:rPr lang="en-US" altLang="zh-CN" sz="6000" b="1" dirty="0" smtClean="0">
                <a:solidFill>
                  <a:srgbClr val="C00000"/>
                </a:solidFill>
                <a:latin typeface="Calibri" panose="020F0502020204030204" pitchFamily="34" charset="0"/>
              </a:rPr>
              <a:t>2</a:t>
            </a:r>
          </a:p>
          <a:p>
            <a:pPr>
              <a:lnSpc>
                <a:spcPct val="150000"/>
              </a:lnSpc>
              <a:buFont typeface="Arial" panose="020B0604020202020204" pitchFamily="34" charset="0"/>
              <a:buNone/>
            </a:pPr>
            <a:r>
              <a:rPr lang="en-US" altLang="zh-CN" sz="4400" b="1" spc="-150" dirty="0" smtClean="0"/>
              <a:t>What </a:t>
            </a:r>
            <a:r>
              <a:rPr lang="en-US" altLang="zh-CN" sz="4400" b="1" spc="-150" dirty="0"/>
              <a:t>time do you go to school?</a:t>
            </a:r>
          </a:p>
        </p:txBody>
      </p:sp>
      <p:sp>
        <p:nvSpPr>
          <p:cNvPr id="9" name="矩形 8"/>
          <p:cNvSpPr/>
          <p:nvPr/>
        </p:nvSpPr>
        <p:spPr>
          <a:xfrm>
            <a:off x="2017267" y="53340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Text Box 21"/>
          <p:cNvSpPr txBox="1">
            <a:spLocks noChangeArrowheads="1"/>
          </p:cNvSpPr>
          <p:nvPr/>
        </p:nvSpPr>
        <p:spPr bwMode="auto">
          <a:xfrm>
            <a:off x="349250" y="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90115" name="矩形 2"/>
          <p:cNvSpPr>
            <a:spLocks noChangeArrowheads="1"/>
          </p:cNvSpPr>
          <p:nvPr/>
        </p:nvSpPr>
        <p:spPr bwMode="auto">
          <a:xfrm>
            <a:off x="0" y="784225"/>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 		</a:t>
            </a:r>
            <a:r>
              <a:rPr lang="zh-CN" altLang="en-US" sz="3200" dirty="0"/>
              <a:t>时态</a:t>
            </a:r>
            <a:r>
              <a:rPr lang="en-US" altLang="zh-CN" sz="3200" dirty="0"/>
              <a:t>______________</a:t>
            </a:r>
          </a:p>
          <a:p>
            <a:pPr algn="l">
              <a:buFont typeface="Arial" panose="020B0604020202020204" pitchFamily="34" charset="0"/>
              <a:buNone/>
            </a:pPr>
            <a:r>
              <a:rPr lang="zh-CN" altLang="en-US" sz="3200" dirty="0"/>
              <a:t>第二步</a:t>
            </a:r>
            <a:r>
              <a:rPr lang="en-US" altLang="zh-CN" sz="3200" dirty="0"/>
              <a:t>: </a:t>
            </a:r>
            <a:r>
              <a:rPr lang="zh-CN" altLang="en-US" sz="3200" dirty="0"/>
              <a:t>列出主要的短语和句型。</a:t>
            </a:r>
          </a:p>
          <a:p>
            <a:pPr algn="l">
              <a:buFont typeface="Arial" panose="020B0604020202020204" pitchFamily="34" charset="0"/>
              <a:buNone/>
            </a:pPr>
            <a:r>
              <a:rPr lang="en-US" altLang="zh-CN" sz="3200" dirty="0"/>
              <a:t>1. </a:t>
            </a:r>
            <a:r>
              <a:rPr lang="zh-CN" altLang="en-US" sz="3200" dirty="0"/>
              <a:t>在上午 </a:t>
            </a:r>
            <a:r>
              <a:rPr lang="en-US" altLang="zh-CN" sz="3200" dirty="0"/>
              <a:t>__________________  </a:t>
            </a:r>
          </a:p>
          <a:p>
            <a:pPr algn="l">
              <a:buFont typeface="Arial" panose="020B0604020202020204" pitchFamily="34" charset="0"/>
              <a:buNone/>
            </a:pPr>
            <a:r>
              <a:rPr lang="en-US" altLang="zh-CN" sz="3200" dirty="0"/>
              <a:t>2. </a:t>
            </a:r>
            <a:r>
              <a:rPr lang="zh-CN" altLang="en-US" sz="3200" dirty="0"/>
              <a:t>在下午 </a:t>
            </a:r>
            <a:r>
              <a:rPr lang="en-US" altLang="zh-CN" sz="3200" dirty="0"/>
              <a:t>__________________	</a:t>
            </a:r>
          </a:p>
          <a:p>
            <a:pPr algn="l">
              <a:buFont typeface="Arial" panose="020B0604020202020204" pitchFamily="34" charset="0"/>
              <a:buNone/>
            </a:pPr>
            <a:r>
              <a:rPr lang="en-US" altLang="zh-CN" sz="3200" dirty="0"/>
              <a:t>3. </a:t>
            </a:r>
            <a:r>
              <a:rPr lang="zh-CN" altLang="en-US" sz="3200" dirty="0"/>
              <a:t>在晚上 </a:t>
            </a:r>
            <a:r>
              <a:rPr lang="en-US" altLang="zh-CN" sz="3200" dirty="0"/>
              <a:t>_____________________</a:t>
            </a:r>
          </a:p>
          <a:p>
            <a:pPr algn="l">
              <a:buFont typeface="Arial" panose="020B0604020202020204" pitchFamily="34" charset="0"/>
              <a:buNone/>
            </a:pPr>
            <a:r>
              <a:rPr lang="en-US" altLang="zh-CN" sz="3200" dirty="0"/>
              <a:t>4. </a:t>
            </a:r>
            <a:r>
              <a:rPr lang="zh-CN" altLang="en-US" sz="3200" dirty="0"/>
              <a:t>课后 </a:t>
            </a:r>
            <a:r>
              <a:rPr lang="en-US" altLang="zh-CN" sz="3200" dirty="0"/>
              <a:t>____________________  </a:t>
            </a:r>
          </a:p>
          <a:p>
            <a:pPr algn="l">
              <a:buFont typeface="Arial" panose="020B0604020202020204" pitchFamily="34" charset="0"/>
              <a:buNone/>
            </a:pPr>
            <a:r>
              <a:rPr lang="en-US" altLang="zh-CN" sz="3200" dirty="0"/>
              <a:t>5. </a:t>
            </a:r>
            <a:r>
              <a:rPr lang="zh-CN" altLang="en-US" sz="3200" dirty="0"/>
              <a:t>起床 </a:t>
            </a:r>
            <a:r>
              <a:rPr lang="en-US" altLang="zh-CN" sz="3200" dirty="0"/>
              <a:t>____________________	</a:t>
            </a:r>
          </a:p>
          <a:p>
            <a:pPr algn="l">
              <a:buFont typeface="Arial" panose="020B0604020202020204" pitchFamily="34" charset="0"/>
              <a:buNone/>
            </a:pPr>
            <a:r>
              <a:rPr lang="en-US" altLang="zh-CN" sz="3200" dirty="0"/>
              <a:t>6. </a:t>
            </a:r>
            <a:r>
              <a:rPr lang="zh-CN" altLang="en-US" sz="3200" dirty="0"/>
              <a:t>穿衣 </a:t>
            </a:r>
            <a:r>
              <a:rPr lang="en-US" altLang="zh-CN" sz="3200" dirty="0"/>
              <a:t>_______________________</a:t>
            </a:r>
          </a:p>
          <a:p>
            <a:pPr algn="l">
              <a:buFont typeface="Arial" panose="020B0604020202020204" pitchFamily="34" charset="0"/>
              <a:buNone/>
            </a:pPr>
            <a:r>
              <a:rPr lang="en-US" altLang="zh-CN" sz="3200" dirty="0"/>
              <a:t>7. </a:t>
            </a:r>
            <a:r>
              <a:rPr lang="zh-CN" altLang="en-US" sz="3200" dirty="0"/>
              <a:t>吃早餐 </a:t>
            </a:r>
            <a:r>
              <a:rPr lang="en-US" altLang="zh-CN" sz="3200" dirty="0"/>
              <a:t>__________________ </a:t>
            </a:r>
          </a:p>
        </p:txBody>
      </p:sp>
      <p:sp>
        <p:nvSpPr>
          <p:cNvPr id="90116" name="TextBox 9"/>
          <p:cNvSpPr txBox="1">
            <a:spLocks noChangeArrowheads="1"/>
          </p:cNvSpPr>
          <p:nvPr/>
        </p:nvSpPr>
        <p:spPr bwMode="auto">
          <a:xfrm>
            <a:off x="5651500" y="1700213"/>
            <a:ext cx="3376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一般现在时</a:t>
            </a:r>
          </a:p>
        </p:txBody>
      </p:sp>
      <p:sp>
        <p:nvSpPr>
          <p:cNvPr id="90117" name="矩形 14"/>
          <p:cNvSpPr>
            <a:spLocks noChangeArrowheads="1"/>
          </p:cNvSpPr>
          <p:nvPr/>
        </p:nvSpPr>
        <p:spPr bwMode="auto">
          <a:xfrm>
            <a:off x="1908175" y="2708275"/>
            <a:ext cx="3619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in the morning </a:t>
            </a:r>
          </a:p>
        </p:txBody>
      </p:sp>
      <p:sp>
        <p:nvSpPr>
          <p:cNvPr id="90118" name="TextBox 9"/>
          <p:cNvSpPr txBox="1">
            <a:spLocks noChangeArrowheads="1"/>
          </p:cNvSpPr>
          <p:nvPr/>
        </p:nvSpPr>
        <p:spPr bwMode="auto">
          <a:xfrm>
            <a:off x="833438" y="1773238"/>
            <a:ext cx="39544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第三人称单数（</a:t>
            </a:r>
            <a:r>
              <a:rPr lang="en-US" altLang="zh-CN" sz="3200" b="1" dirty="0">
                <a:solidFill>
                  <a:srgbClr val="FF0000"/>
                </a:solidFill>
              </a:rPr>
              <a:t>Tom</a:t>
            </a:r>
            <a:r>
              <a:rPr lang="zh-CN" altLang="en-US" sz="3200" b="1" dirty="0">
                <a:solidFill>
                  <a:srgbClr val="FF0000"/>
                </a:solidFill>
              </a:rPr>
              <a:t>）</a:t>
            </a:r>
          </a:p>
        </p:txBody>
      </p:sp>
      <p:sp>
        <p:nvSpPr>
          <p:cNvPr id="90119" name="矩形 14"/>
          <p:cNvSpPr>
            <a:spLocks noChangeArrowheads="1"/>
          </p:cNvSpPr>
          <p:nvPr/>
        </p:nvSpPr>
        <p:spPr bwMode="auto">
          <a:xfrm>
            <a:off x="1692275" y="4149725"/>
            <a:ext cx="45180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after class</a:t>
            </a:r>
          </a:p>
        </p:txBody>
      </p:sp>
      <p:sp>
        <p:nvSpPr>
          <p:cNvPr id="90120" name="TextBox 9"/>
          <p:cNvSpPr txBox="1">
            <a:spLocks noChangeArrowheads="1"/>
          </p:cNvSpPr>
          <p:nvPr/>
        </p:nvSpPr>
        <p:spPr bwMode="auto">
          <a:xfrm>
            <a:off x="1979613" y="4581525"/>
            <a:ext cx="3971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up</a:t>
            </a:r>
          </a:p>
        </p:txBody>
      </p:sp>
      <p:sp>
        <p:nvSpPr>
          <p:cNvPr id="90121" name="TextBox 9"/>
          <p:cNvSpPr txBox="1">
            <a:spLocks noChangeArrowheads="1"/>
          </p:cNvSpPr>
          <p:nvPr/>
        </p:nvSpPr>
        <p:spPr bwMode="auto">
          <a:xfrm>
            <a:off x="2266950" y="5084763"/>
            <a:ext cx="3971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dressed </a:t>
            </a:r>
          </a:p>
        </p:txBody>
      </p:sp>
      <p:sp>
        <p:nvSpPr>
          <p:cNvPr id="90122" name="矩形 14"/>
          <p:cNvSpPr>
            <a:spLocks noChangeArrowheads="1"/>
          </p:cNvSpPr>
          <p:nvPr/>
        </p:nvSpPr>
        <p:spPr bwMode="auto">
          <a:xfrm>
            <a:off x="1979613" y="3213100"/>
            <a:ext cx="3619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in the afternoon </a:t>
            </a:r>
          </a:p>
        </p:txBody>
      </p:sp>
      <p:sp>
        <p:nvSpPr>
          <p:cNvPr id="90123" name="矩形 14"/>
          <p:cNvSpPr>
            <a:spLocks noChangeArrowheads="1"/>
          </p:cNvSpPr>
          <p:nvPr/>
        </p:nvSpPr>
        <p:spPr bwMode="auto">
          <a:xfrm>
            <a:off x="1979613" y="3717925"/>
            <a:ext cx="36195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in the evening </a:t>
            </a:r>
          </a:p>
        </p:txBody>
      </p:sp>
      <p:sp>
        <p:nvSpPr>
          <p:cNvPr id="90124" name="TextBox 9"/>
          <p:cNvSpPr txBox="1">
            <a:spLocks noChangeArrowheads="1"/>
          </p:cNvSpPr>
          <p:nvPr/>
        </p:nvSpPr>
        <p:spPr bwMode="auto">
          <a:xfrm>
            <a:off x="2051050" y="5589588"/>
            <a:ext cx="39719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eat breakfast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8"/>
                                        </p:tgtEl>
                                        <p:attrNameLst>
                                          <p:attrName>style.visibility</p:attrName>
                                        </p:attrNameLst>
                                      </p:cBhvr>
                                      <p:to>
                                        <p:strVal val="visible"/>
                                      </p:to>
                                    </p:set>
                                    <p:animEffect transition="in" filter="blinds(horizontal)">
                                      <p:cBhvr>
                                        <p:cTn id="7" dur="500"/>
                                        <p:tgtEl>
                                          <p:spTgt spid="901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blinds(horizontal)">
                                      <p:cBhvr>
                                        <p:cTn id="12" dur="500"/>
                                        <p:tgtEl>
                                          <p:spTgt spid="901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0117"/>
                                        </p:tgtEl>
                                        <p:attrNameLst>
                                          <p:attrName>style.visibility</p:attrName>
                                        </p:attrNameLst>
                                      </p:cBhvr>
                                      <p:to>
                                        <p:strVal val="visible"/>
                                      </p:to>
                                    </p:set>
                                    <p:animEffect transition="in" filter="blinds(horizontal)">
                                      <p:cBhvr>
                                        <p:cTn id="17" dur="500"/>
                                        <p:tgtEl>
                                          <p:spTgt spid="901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0122"/>
                                        </p:tgtEl>
                                        <p:attrNameLst>
                                          <p:attrName>style.visibility</p:attrName>
                                        </p:attrNameLst>
                                      </p:cBhvr>
                                      <p:to>
                                        <p:strVal val="visible"/>
                                      </p:to>
                                    </p:set>
                                    <p:animEffect transition="in" filter="blinds(horizontal)">
                                      <p:cBhvr>
                                        <p:cTn id="22" dur="500"/>
                                        <p:tgtEl>
                                          <p:spTgt spid="901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0123"/>
                                        </p:tgtEl>
                                        <p:attrNameLst>
                                          <p:attrName>style.visibility</p:attrName>
                                        </p:attrNameLst>
                                      </p:cBhvr>
                                      <p:to>
                                        <p:strVal val="visible"/>
                                      </p:to>
                                    </p:set>
                                    <p:animEffect transition="in" filter="blinds(horizontal)">
                                      <p:cBhvr>
                                        <p:cTn id="27" dur="500"/>
                                        <p:tgtEl>
                                          <p:spTgt spid="9012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0119"/>
                                        </p:tgtEl>
                                        <p:attrNameLst>
                                          <p:attrName>style.visibility</p:attrName>
                                        </p:attrNameLst>
                                      </p:cBhvr>
                                      <p:to>
                                        <p:strVal val="visible"/>
                                      </p:to>
                                    </p:set>
                                    <p:animEffect transition="in" filter="blinds(horizontal)">
                                      <p:cBhvr>
                                        <p:cTn id="32" dur="500"/>
                                        <p:tgtEl>
                                          <p:spTgt spid="901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0120"/>
                                        </p:tgtEl>
                                        <p:attrNameLst>
                                          <p:attrName>style.visibility</p:attrName>
                                        </p:attrNameLst>
                                      </p:cBhvr>
                                      <p:to>
                                        <p:strVal val="visible"/>
                                      </p:to>
                                    </p:set>
                                    <p:animEffect transition="in" filter="blinds(horizontal)">
                                      <p:cBhvr>
                                        <p:cTn id="37" dur="500"/>
                                        <p:tgtEl>
                                          <p:spTgt spid="901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0121"/>
                                        </p:tgtEl>
                                        <p:attrNameLst>
                                          <p:attrName>style.visibility</p:attrName>
                                        </p:attrNameLst>
                                      </p:cBhvr>
                                      <p:to>
                                        <p:strVal val="visible"/>
                                      </p:to>
                                    </p:set>
                                    <p:animEffect transition="in" filter="blinds(horizontal)">
                                      <p:cBhvr>
                                        <p:cTn id="42" dur="500"/>
                                        <p:tgtEl>
                                          <p:spTgt spid="9012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0124"/>
                                        </p:tgtEl>
                                        <p:attrNameLst>
                                          <p:attrName>style.visibility</p:attrName>
                                        </p:attrNameLst>
                                      </p:cBhvr>
                                      <p:to>
                                        <p:strVal val="visible"/>
                                      </p:to>
                                    </p:set>
                                    <p:animEffect transition="in" filter="blinds(horizontal)">
                                      <p:cBhvr>
                                        <p:cTn id="47" dur="500"/>
                                        <p:tgtEl>
                                          <p:spTgt spid="90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P spid="90117" grpId="0"/>
      <p:bldP spid="90118" grpId="0"/>
      <p:bldP spid="90119" grpId="0"/>
      <p:bldP spid="90120" grpId="0"/>
      <p:bldP spid="90121" grpId="0"/>
      <p:bldP spid="90122" grpId="0"/>
      <p:bldP spid="90123" grpId="0"/>
      <p:bldP spid="9012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Text Box 21"/>
          <p:cNvSpPr txBox="1">
            <a:spLocks noChangeArrowheads="1"/>
          </p:cNvSpPr>
          <p:nvPr/>
        </p:nvSpPr>
        <p:spPr bwMode="auto">
          <a:xfrm>
            <a:off x="349250" y="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2163" name="矩形 2"/>
          <p:cNvSpPr>
            <a:spLocks noChangeArrowheads="1"/>
          </p:cNvSpPr>
          <p:nvPr/>
        </p:nvSpPr>
        <p:spPr bwMode="auto">
          <a:xfrm>
            <a:off x="0" y="784225"/>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8. </a:t>
            </a:r>
            <a:r>
              <a:rPr lang="zh-CN" altLang="en-US" sz="3200"/>
              <a:t>去上学 </a:t>
            </a:r>
            <a:r>
              <a:rPr lang="en-US" altLang="zh-CN" sz="3200"/>
              <a:t>__________________	</a:t>
            </a:r>
          </a:p>
          <a:p>
            <a:pPr algn="l">
              <a:buFont typeface="Arial" panose="020B0604020202020204" pitchFamily="34" charset="0"/>
              <a:buNone/>
            </a:pPr>
            <a:r>
              <a:rPr lang="en-US" altLang="zh-CN" sz="3200"/>
              <a:t>9. </a:t>
            </a:r>
            <a:r>
              <a:rPr lang="zh-CN" altLang="en-US" sz="3200"/>
              <a:t>从</a:t>
            </a:r>
            <a:r>
              <a:rPr lang="en-US" altLang="zh-CN" sz="3200"/>
              <a:t>7</a:t>
            </a:r>
            <a:r>
              <a:rPr lang="zh-CN" altLang="en-US" sz="3200"/>
              <a:t>点到</a:t>
            </a:r>
            <a:r>
              <a:rPr lang="en-US" altLang="zh-CN" sz="3200"/>
              <a:t>9</a:t>
            </a:r>
            <a:r>
              <a:rPr lang="zh-CN" altLang="en-US" sz="3200"/>
              <a:t>点 </a:t>
            </a:r>
            <a:r>
              <a:rPr lang="en-US" altLang="zh-CN" sz="3200"/>
              <a:t>_______________ </a:t>
            </a:r>
          </a:p>
          <a:p>
            <a:pPr algn="l">
              <a:buFont typeface="Arial" panose="020B0604020202020204" pitchFamily="34" charset="0"/>
              <a:buNone/>
            </a:pPr>
            <a:r>
              <a:rPr lang="en-US" altLang="zh-CN" sz="3200"/>
              <a:t>10. </a:t>
            </a:r>
            <a:r>
              <a:rPr lang="zh-CN" altLang="en-US" sz="3200"/>
              <a:t>做作业 </a:t>
            </a:r>
            <a:r>
              <a:rPr lang="en-US" altLang="zh-CN" sz="3200"/>
              <a:t>_________________  </a:t>
            </a:r>
          </a:p>
          <a:p>
            <a:pPr algn="l">
              <a:buFont typeface="Arial" panose="020B0604020202020204" pitchFamily="34" charset="0"/>
              <a:buNone/>
            </a:pPr>
            <a:r>
              <a:rPr lang="en-US" altLang="zh-CN" sz="3200"/>
              <a:t>11. </a:t>
            </a:r>
            <a:r>
              <a:rPr lang="zh-CN" altLang="en-US" sz="3200"/>
              <a:t>阅读 </a:t>
            </a:r>
            <a:r>
              <a:rPr lang="en-US" altLang="zh-CN" sz="3200"/>
              <a:t>___________________  	</a:t>
            </a:r>
          </a:p>
          <a:p>
            <a:pPr algn="l">
              <a:buFont typeface="Arial" panose="020B0604020202020204" pitchFamily="34" charset="0"/>
              <a:buNone/>
            </a:pPr>
            <a:r>
              <a:rPr lang="en-US" altLang="zh-CN" sz="3200"/>
              <a:t>12. </a:t>
            </a:r>
            <a:r>
              <a:rPr lang="zh-CN" altLang="en-US" sz="3200"/>
              <a:t>听音乐 </a:t>
            </a:r>
            <a:r>
              <a:rPr lang="en-US" altLang="zh-CN" sz="3200"/>
              <a:t>____________________</a:t>
            </a:r>
          </a:p>
          <a:p>
            <a:pPr algn="l">
              <a:buFont typeface="Arial" panose="020B0604020202020204" pitchFamily="34" charset="0"/>
              <a:buNone/>
            </a:pPr>
            <a:r>
              <a:rPr lang="en-US" altLang="zh-CN" sz="3200"/>
              <a:t>13. </a:t>
            </a:r>
            <a:r>
              <a:rPr lang="zh-CN" altLang="en-US" sz="3200"/>
              <a:t>睡觉 </a:t>
            </a:r>
            <a:r>
              <a:rPr lang="en-US" altLang="zh-CN" sz="3200"/>
              <a:t>___________________  </a:t>
            </a:r>
          </a:p>
          <a:p>
            <a:pPr algn="l">
              <a:buFont typeface="Arial" panose="020B0604020202020204" pitchFamily="34" charset="0"/>
              <a:buNone/>
            </a:pPr>
            <a:r>
              <a:rPr lang="en-US" altLang="zh-CN" sz="3200"/>
              <a:t>14. </a:t>
            </a:r>
            <a:r>
              <a:rPr lang="zh-CN" altLang="en-US" sz="3200"/>
              <a:t>要么</a:t>
            </a:r>
            <a:r>
              <a:rPr lang="en-US" altLang="zh-CN" sz="3200">
                <a:latin typeface="Calibri" panose="020F0502020204030204" pitchFamily="34" charset="0"/>
              </a:rPr>
              <a:t>…</a:t>
            </a:r>
            <a:r>
              <a:rPr lang="zh-CN" altLang="en-US" sz="3200"/>
              <a:t>要么</a:t>
            </a:r>
            <a:r>
              <a:rPr lang="en-US" altLang="zh-CN" sz="3200">
                <a:latin typeface="Calibri" panose="020F0502020204030204" pitchFamily="34" charset="0"/>
              </a:rPr>
              <a:t>…</a:t>
            </a:r>
            <a:r>
              <a:rPr lang="en-US" altLang="zh-CN" sz="3200"/>
              <a:t> ______________</a:t>
            </a:r>
          </a:p>
          <a:p>
            <a:pPr algn="l">
              <a:buFont typeface="Arial" panose="020B0604020202020204" pitchFamily="34" charset="0"/>
              <a:buNone/>
            </a:pPr>
            <a:r>
              <a:rPr lang="en-US" altLang="zh-CN" sz="3200"/>
              <a:t>15. 8</a:t>
            </a:r>
            <a:r>
              <a:rPr lang="zh-CN" altLang="en-US" sz="3200"/>
              <a:t>点开始上课 </a:t>
            </a:r>
            <a:r>
              <a:rPr lang="en-US" altLang="zh-CN" sz="3200"/>
              <a:t>_____________________________________</a:t>
            </a:r>
          </a:p>
          <a:p>
            <a:pPr algn="l">
              <a:buFont typeface="Arial" panose="020B0604020202020204" pitchFamily="34" charset="0"/>
              <a:buNone/>
            </a:pPr>
            <a:r>
              <a:rPr lang="en-US" altLang="zh-CN" sz="3200"/>
              <a:t>16. </a:t>
            </a:r>
            <a:r>
              <a:rPr lang="zh-CN" altLang="en-US" sz="3200"/>
              <a:t>和朋友运动半个小时 </a:t>
            </a:r>
            <a:r>
              <a:rPr lang="en-US" altLang="zh-CN" sz="3200"/>
              <a:t>______________________________________</a:t>
            </a:r>
          </a:p>
        </p:txBody>
      </p:sp>
      <p:sp>
        <p:nvSpPr>
          <p:cNvPr id="92164" name="TextBox 9"/>
          <p:cNvSpPr txBox="1">
            <a:spLocks noChangeArrowheads="1"/>
          </p:cNvSpPr>
          <p:nvPr/>
        </p:nvSpPr>
        <p:spPr bwMode="auto">
          <a:xfrm>
            <a:off x="1901825" y="692150"/>
            <a:ext cx="35385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go to school</a:t>
            </a:r>
          </a:p>
        </p:txBody>
      </p:sp>
      <p:sp>
        <p:nvSpPr>
          <p:cNvPr id="92165" name="矩形 14"/>
          <p:cNvSpPr>
            <a:spLocks noChangeArrowheads="1"/>
          </p:cNvSpPr>
          <p:nvPr/>
        </p:nvSpPr>
        <p:spPr bwMode="auto">
          <a:xfrm>
            <a:off x="3419475" y="1773238"/>
            <a:ext cx="31988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do homework</a:t>
            </a:r>
          </a:p>
        </p:txBody>
      </p:sp>
      <p:sp>
        <p:nvSpPr>
          <p:cNvPr id="92166" name="TextBox 9"/>
          <p:cNvSpPr txBox="1">
            <a:spLocks noChangeArrowheads="1"/>
          </p:cNvSpPr>
          <p:nvPr/>
        </p:nvSpPr>
        <p:spPr bwMode="auto">
          <a:xfrm>
            <a:off x="3348038" y="1268413"/>
            <a:ext cx="41005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from seven to nine</a:t>
            </a:r>
          </a:p>
        </p:txBody>
      </p:sp>
      <p:sp>
        <p:nvSpPr>
          <p:cNvPr id="92167" name="矩形 14"/>
          <p:cNvSpPr>
            <a:spLocks noChangeArrowheads="1"/>
          </p:cNvSpPr>
          <p:nvPr/>
        </p:nvSpPr>
        <p:spPr bwMode="auto">
          <a:xfrm>
            <a:off x="2909888" y="2205038"/>
            <a:ext cx="47323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read books</a:t>
            </a:r>
          </a:p>
        </p:txBody>
      </p:sp>
      <p:sp>
        <p:nvSpPr>
          <p:cNvPr id="92168" name="矩形 14"/>
          <p:cNvSpPr>
            <a:spLocks noChangeArrowheads="1"/>
          </p:cNvSpPr>
          <p:nvPr/>
        </p:nvSpPr>
        <p:spPr bwMode="auto">
          <a:xfrm>
            <a:off x="2987675" y="2636838"/>
            <a:ext cx="4732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listen to music</a:t>
            </a:r>
          </a:p>
        </p:txBody>
      </p:sp>
      <p:sp>
        <p:nvSpPr>
          <p:cNvPr id="92169" name="矩形 14"/>
          <p:cNvSpPr>
            <a:spLocks noChangeArrowheads="1"/>
          </p:cNvSpPr>
          <p:nvPr/>
        </p:nvSpPr>
        <p:spPr bwMode="auto">
          <a:xfrm>
            <a:off x="2914650" y="3141663"/>
            <a:ext cx="4732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go to bed</a:t>
            </a:r>
          </a:p>
        </p:txBody>
      </p:sp>
      <p:sp>
        <p:nvSpPr>
          <p:cNvPr id="92170" name="矩形 14"/>
          <p:cNvSpPr>
            <a:spLocks noChangeArrowheads="1"/>
          </p:cNvSpPr>
          <p:nvPr/>
        </p:nvSpPr>
        <p:spPr bwMode="auto">
          <a:xfrm>
            <a:off x="3132138" y="3643313"/>
            <a:ext cx="47323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either</a:t>
            </a:r>
            <a:r>
              <a:rPr lang="en-US" altLang="zh-CN" sz="3200" b="1">
                <a:solidFill>
                  <a:srgbClr val="FF0000"/>
                </a:solidFill>
                <a:latin typeface="Calibri" panose="020F0502020204030204" pitchFamily="34" charset="0"/>
              </a:rPr>
              <a:t>…</a:t>
            </a:r>
            <a:r>
              <a:rPr lang="en-US" altLang="zh-CN" sz="3200" b="1">
                <a:solidFill>
                  <a:srgbClr val="FF0000"/>
                </a:solidFill>
              </a:rPr>
              <a:t> or</a:t>
            </a:r>
            <a:r>
              <a:rPr lang="en-US" altLang="zh-CN" sz="3200" b="1">
                <a:solidFill>
                  <a:srgbClr val="FF0000"/>
                </a:solidFill>
                <a:latin typeface="Calibri" panose="020F0502020204030204" pitchFamily="34" charset="0"/>
              </a:rPr>
              <a:t>…</a:t>
            </a:r>
            <a:endParaRPr lang="en-US" altLang="zh-CN" sz="3200" b="1">
              <a:solidFill>
                <a:srgbClr val="FF0000"/>
              </a:solidFill>
            </a:endParaRPr>
          </a:p>
        </p:txBody>
      </p:sp>
      <p:sp>
        <p:nvSpPr>
          <p:cNvPr id="92171" name="矩形 14"/>
          <p:cNvSpPr>
            <a:spLocks noChangeArrowheads="1"/>
          </p:cNvSpPr>
          <p:nvPr/>
        </p:nvSpPr>
        <p:spPr bwMode="auto">
          <a:xfrm>
            <a:off x="-95250" y="4581525"/>
            <a:ext cx="9350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School starts at 8. / We begin our class at eight. </a:t>
            </a:r>
          </a:p>
        </p:txBody>
      </p:sp>
      <p:sp>
        <p:nvSpPr>
          <p:cNvPr id="92172" name="矩形 14"/>
          <p:cNvSpPr>
            <a:spLocks noChangeArrowheads="1"/>
          </p:cNvSpPr>
          <p:nvPr/>
        </p:nvSpPr>
        <p:spPr bwMode="auto">
          <a:xfrm>
            <a:off x="107950" y="5589588"/>
            <a:ext cx="93487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He exercises with his friends for half an hour.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66"/>
                                        </p:tgtEl>
                                        <p:attrNameLst>
                                          <p:attrName>style.visibility</p:attrName>
                                        </p:attrNameLst>
                                      </p:cBhvr>
                                      <p:to>
                                        <p:strVal val="visible"/>
                                      </p:to>
                                    </p:set>
                                    <p:animEffect transition="in" filter="blinds(horizontal)">
                                      <p:cBhvr>
                                        <p:cTn id="12" dur="500"/>
                                        <p:tgtEl>
                                          <p:spTgt spid="921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blinds(horizontal)">
                                      <p:cBhvr>
                                        <p:cTn id="17" dur="500"/>
                                        <p:tgtEl>
                                          <p:spTgt spid="9216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67"/>
                                        </p:tgtEl>
                                        <p:attrNameLst>
                                          <p:attrName>style.visibility</p:attrName>
                                        </p:attrNameLst>
                                      </p:cBhvr>
                                      <p:to>
                                        <p:strVal val="visible"/>
                                      </p:to>
                                    </p:set>
                                    <p:animEffect transition="in" filter="blinds(horizontal)">
                                      <p:cBhvr>
                                        <p:cTn id="22" dur="500"/>
                                        <p:tgtEl>
                                          <p:spTgt spid="9216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68"/>
                                        </p:tgtEl>
                                        <p:attrNameLst>
                                          <p:attrName>style.visibility</p:attrName>
                                        </p:attrNameLst>
                                      </p:cBhvr>
                                      <p:to>
                                        <p:strVal val="visible"/>
                                      </p:to>
                                    </p:set>
                                    <p:animEffect transition="in" filter="blinds(horizontal)">
                                      <p:cBhvr>
                                        <p:cTn id="27" dur="500"/>
                                        <p:tgtEl>
                                          <p:spTgt spid="921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2169"/>
                                        </p:tgtEl>
                                        <p:attrNameLst>
                                          <p:attrName>style.visibility</p:attrName>
                                        </p:attrNameLst>
                                      </p:cBhvr>
                                      <p:to>
                                        <p:strVal val="visible"/>
                                      </p:to>
                                    </p:set>
                                    <p:animEffect transition="in" filter="blinds(horizontal)">
                                      <p:cBhvr>
                                        <p:cTn id="32" dur="500"/>
                                        <p:tgtEl>
                                          <p:spTgt spid="9216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2170"/>
                                        </p:tgtEl>
                                        <p:attrNameLst>
                                          <p:attrName>style.visibility</p:attrName>
                                        </p:attrNameLst>
                                      </p:cBhvr>
                                      <p:to>
                                        <p:strVal val="visible"/>
                                      </p:to>
                                    </p:set>
                                    <p:animEffect transition="in" filter="blinds(horizontal)">
                                      <p:cBhvr>
                                        <p:cTn id="37" dur="500"/>
                                        <p:tgtEl>
                                          <p:spTgt spid="9217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2171"/>
                                        </p:tgtEl>
                                        <p:attrNameLst>
                                          <p:attrName>style.visibility</p:attrName>
                                        </p:attrNameLst>
                                      </p:cBhvr>
                                      <p:to>
                                        <p:strVal val="visible"/>
                                      </p:to>
                                    </p:set>
                                    <p:animEffect transition="in" filter="blinds(horizontal)">
                                      <p:cBhvr>
                                        <p:cTn id="42" dur="500"/>
                                        <p:tgtEl>
                                          <p:spTgt spid="9217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172"/>
                                        </p:tgtEl>
                                        <p:attrNameLst>
                                          <p:attrName>style.visibility</p:attrName>
                                        </p:attrNameLst>
                                      </p:cBhvr>
                                      <p:to>
                                        <p:strVal val="visible"/>
                                      </p:to>
                                    </p:set>
                                    <p:animEffect transition="in" filter="blinds(horizontal)">
                                      <p:cBhvr>
                                        <p:cTn id="47" dur="500"/>
                                        <p:tgtEl>
                                          <p:spTgt spid="92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P spid="92166" grpId="0"/>
      <p:bldP spid="92167" grpId="0"/>
      <p:bldP spid="92168" grpId="0"/>
      <p:bldP spid="92169" grpId="0"/>
      <p:bldP spid="92170" grpId="0"/>
      <p:bldP spid="92171" grpId="0"/>
      <p:bldP spid="9217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a:t>
            </a:r>
            <a:r>
              <a:rPr lang="en-US" altLang="zh-CN" sz="3200" dirty="0"/>
              <a:t>: </a:t>
            </a:r>
            <a:r>
              <a:rPr lang="zh-CN" altLang="en-US" sz="3200" dirty="0"/>
              <a:t>运用</a:t>
            </a:r>
            <a:r>
              <a:rPr lang="en-US" altLang="zh-CN" sz="3200" dirty="0"/>
              <a:t>and, or, so, </a:t>
            </a:r>
            <a:r>
              <a:rPr lang="en-US" altLang="zh-CN" sz="3200" dirty="0" err="1"/>
              <a:t>first..then</a:t>
            </a:r>
            <a:r>
              <a:rPr lang="en-US" altLang="zh-CN" sz="3200" dirty="0">
                <a:latin typeface="Calibri" panose="020F0502020204030204" pitchFamily="34" charset="0"/>
              </a:rPr>
              <a:t>…</a:t>
            </a:r>
            <a:r>
              <a:rPr lang="en-US" altLang="zh-CN" sz="3200" dirty="0"/>
              <a:t> </a:t>
            </a:r>
            <a:r>
              <a:rPr lang="zh-CN" altLang="en-US" sz="3200" dirty="0"/>
              <a:t>等连接词将以上要点连成文章</a:t>
            </a:r>
            <a:r>
              <a:rPr lang="en-US" altLang="zh-CN" sz="3200" dirty="0"/>
              <a:t>, </a:t>
            </a:r>
            <a:r>
              <a:rPr lang="zh-CN" altLang="en-US" sz="3200" dirty="0"/>
              <a:t>并注意句型多样化。</a:t>
            </a:r>
          </a:p>
          <a:p>
            <a:pPr algn="l">
              <a:buFont typeface="Arial" panose="020B0604020202020204" pitchFamily="34" charset="0"/>
              <a:buNone/>
            </a:pPr>
            <a:r>
              <a:rPr lang="zh-CN" altLang="en-US" sz="3200" dirty="0"/>
              <a:t>    </a:t>
            </a:r>
            <a:r>
              <a:rPr lang="en-US" altLang="zh-CN" sz="3200" dirty="0"/>
              <a:t>Tom has a busy day.____________________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a:t>
            </a:r>
          </a:p>
        </p:txBody>
      </p:sp>
      <p:sp>
        <p:nvSpPr>
          <p:cNvPr id="94211"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4212" name="文本框 1"/>
          <p:cNvSpPr txBox="1">
            <a:spLocks noChangeArrowheads="1"/>
          </p:cNvSpPr>
          <p:nvPr/>
        </p:nvSpPr>
        <p:spPr bwMode="auto">
          <a:xfrm>
            <a:off x="250825" y="2276475"/>
            <a:ext cx="865822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He gets up at 6 o</a:t>
            </a:r>
            <a:r>
              <a:rPr lang="en-US" altLang="zh-CN" sz="3200" b="1" dirty="0">
                <a:solidFill>
                  <a:srgbClr val="FF0000"/>
                </a:solidFill>
                <a:latin typeface="Calibri" panose="020F0502020204030204" pitchFamily="34" charset="0"/>
              </a:rPr>
              <a:t>’</a:t>
            </a:r>
            <a:r>
              <a:rPr lang="en-US" altLang="zh-CN" sz="3200" b="1" dirty="0">
                <a:solidFill>
                  <a:srgbClr val="FF0000"/>
                </a:solidFill>
              </a:rPr>
              <a:t>clock. Then he gets dressed and has breakfast. At 7:20, he goes to school. There are eight classes in every day. He has five classes in the morning. School starts at 8:00. In the afternoon, school finishes at half past five. He exercises with his friends for half an hour. In the evening, he does his homework first from 7:00 to 9:00 after dinner. Then 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blinds(horizontal)">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either reads books or listens to music. He goes to bed at about 10:00.</a:t>
            </a:r>
            <a:endParaRPr lang="en-US" altLang="zh-CN" sz="3200" b="1" dirty="0">
              <a:solidFill>
                <a:srgbClr val="FF0000"/>
              </a:solidFill>
            </a:endParaRPr>
          </a:p>
          <a:p>
            <a:pPr algn="l">
              <a:buFont typeface="Arial" panose="020B0604020202020204" pitchFamily="34" charset="0"/>
              <a:buNone/>
            </a:pPr>
            <a:r>
              <a:rPr lang="en-US" altLang="zh-CN" sz="3200" b="1" dirty="0">
                <a:solidFill>
                  <a:srgbClr val="FF0000"/>
                </a:solidFill>
                <a:sym typeface="Arial" panose="020B0604020202020204" pitchFamily="34" charset="0"/>
              </a:rPr>
              <a:t>    What a busy day he has!</a:t>
            </a:r>
            <a:endParaRPr lang="en-US" altLang="zh-CN" sz="3200" b="1" dirty="0">
              <a:solidFill>
                <a:srgbClr val="FF0000"/>
              </a:solidFill>
            </a:endParaRPr>
          </a:p>
          <a:p>
            <a:pPr algn="l">
              <a:buFont typeface="Arial" panose="020B0604020202020204" pitchFamily="34" charset="0"/>
              <a:buNone/>
            </a:pPr>
            <a:endParaRPr lang="en-US" altLang="zh-CN" sz="3200" dirty="0"/>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第四步：</a:t>
            </a:r>
            <a:r>
              <a:rPr lang="en-US" altLang="zh-CN" sz="3200" dirty="0"/>
              <a:t>1</a:t>
            </a:r>
            <a:r>
              <a:rPr lang="zh-CN" altLang="en-US" sz="3200" dirty="0"/>
              <a:t>）请抄出你的错句并且用红笔改正。</a:t>
            </a:r>
            <a:r>
              <a:rPr lang="en-US" altLang="zh-CN" sz="3200" dirty="0"/>
              <a:t>2) </a:t>
            </a:r>
            <a:r>
              <a:rPr lang="zh-CN" altLang="en-US" sz="3200" dirty="0"/>
              <a:t>欣赏好词好句：评选小组内写得最好的三个句子，摘抄下来</a:t>
            </a:r>
            <a:r>
              <a:rPr lang="zh-CN" altLang="en-US" sz="3200" dirty="0" smtClean="0"/>
              <a:t>。 </a:t>
            </a:r>
            <a:endParaRPr lang="zh-CN" altLang="en-US" sz="3200" dirty="0"/>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p:txBody>
      </p:sp>
      <p:sp>
        <p:nvSpPr>
          <p:cNvPr id="96259"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6260" name="文本框 1"/>
          <p:cNvSpPr txBox="1">
            <a:spLocks noChangeArrowheads="1"/>
          </p:cNvSpPr>
          <p:nvPr/>
        </p:nvSpPr>
        <p:spPr bwMode="auto">
          <a:xfrm>
            <a:off x="323850" y="4652963"/>
            <a:ext cx="2217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（省略）</a:t>
            </a:r>
          </a:p>
        </p:txBody>
      </p:sp>
      <p:sp>
        <p:nvSpPr>
          <p:cNvPr id="96261" name="文本框 2"/>
          <p:cNvSpPr txBox="1">
            <a:spLocks noChangeArrowheads="1"/>
          </p:cNvSpPr>
          <p:nvPr/>
        </p:nvSpPr>
        <p:spPr bwMode="auto">
          <a:xfrm>
            <a:off x="34925" y="836613"/>
            <a:ext cx="868045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ym typeface="Arial" panose="020B0604020202020204" pitchFamily="34" charset="0"/>
              </a:rPr>
              <a:t>_____________________________________</a:t>
            </a:r>
            <a:endParaRPr lang="en-US" altLang="zh-CN" sz="3200"/>
          </a:p>
          <a:p>
            <a:pPr>
              <a:buFont typeface="Arial" panose="020B0604020202020204" pitchFamily="34" charset="0"/>
              <a:buNone/>
            </a:pPr>
            <a:r>
              <a:rPr lang="en-US" altLang="zh-CN" sz="3200">
                <a:sym typeface="Arial" panose="020B0604020202020204" pitchFamily="34" charset="0"/>
              </a:rPr>
              <a:t>_____________________________________   _____________________________________</a:t>
            </a:r>
            <a:endParaRPr lang="en-US" altLang="zh-CN"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Effect transition="in" filter="blinds(horizontal)">
                                      <p:cBhvr>
                                        <p:cTn id="7" dur="500"/>
                                        <p:tgtEl>
                                          <p:spTgt spid="9625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6258">
                                            <p:txEl>
                                              <p:pRg st="1" end="1"/>
                                            </p:txEl>
                                          </p:spTgt>
                                        </p:tgtEl>
                                        <p:attrNameLst>
                                          <p:attrName>style.visibility</p:attrName>
                                        </p:attrNameLst>
                                      </p:cBhvr>
                                      <p:to>
                                        <p:strVal val="visible"/>
                                      </p:to>
                                    </p:set>
                                    <p:animEffect transition="in" filter="blinds(horizontal)">
                                      <p:cBhvr>
                                        <p:cTn id="10" dur="500"/>
                                        <p:tgtEl>
                                          <p:spTgt spid="9625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6260"/>
                                        </p:tgtEl>
                                        <p:attrNameLst>
                                          <p:attrName>style.visibility</p:attrName>
                                        </p:attrNameLst>
                                      </p:cBhvr>
                                      <p:to>
                                        <p:strVal val="visible"/>
                                      </p:to>
                                    </p:set>
                                    <p:animEffect transition="in" filter="blinds(horizontal)">
                                      <p:cBhvr>
                                        <p:cTn id="15" dur="5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44488" y="638176"/>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smtClean="0">
                <a:latin typeface="楷体" panose="02010609060101010101" pitchFamily="49" charset="-122"/>
                <a:ea typeface="楷体" panose="02010609060101010101" pitchFamily="49" charset="-122"/>
                <a:sym typeface="宋体" panose="02010600030101010101" pitchFamily="2" charset="-122"/>
              </a:rPr>
              <a:t>学 习 重 点 </a:t>
            </a:r>
            <a:r>
              <a:rPr lang="en-US" altLang="zh-CN" sz="3600" b="1" dirty="0" smtClean="0">
                <a:latin typeface="楷体" panose="02010609060101010101" pitchFamily="49" charset="-122"/>
                <a:ea typeface="楷体" panose="02010609060101010101" pitchFamily="49" charset="-122"/>
                <a:sym typeface="宋体" panose="02010600030101010101" pitchFamily="2" charset="-122"/>
              </a:rPr>
              <a:t>&amp; </a:t>
            </a:r>
            <a:r>
              <a:rPr lang="zh-CN" altLang="en-US" sz="3600" b="1" dirty="0" smtClean="0">
                <a:latin typeface="楷体" panose="02010609060101010101" pitchFamily="49" charset="-122"/>
                <a:ea typeface="楷体" panose="02010609060101010101" pitchFamily="49" charset="-122"/>
                <a:sym typeface="宋体" panose="02010600030101010101" pitchFamily="2" charset="-122"/>
              </a:rPr>
              <a:t>学 习 目 标</a:t>
            </a:r>
            <a:endParaRPr lang="zh-CN" altLang="en-US" sz="3600" b="1" dirty="0">
              <a:latin typeface="楷体" panose="02010609060101010101" pitchFamily="49" charset="-122"/>
              <a:ea typeface="楷体" panose="02010609060101010101" pitchFamily="49" charset="-122"/>
              <a:sym typeface="宋体" panose="02010600030101010101" pitchFamily="2" charset="-122"/>
            </a:endParaRPr>
          </a:p>
        </p:txBody>
      </p:sp>
      <p:sp>
        <p:nvSpPr>
          <p:cNvPr id="73731" name="Rectangle 1"/>
          <p:cNvSpPr>
            <a:spLocks noChangeArrowheads="1"/>
          </p:cNvSpPr>
          <p:nvPr/>
        </p:nvSpPr>
        <p:spPr bwMode="auto">
          <a:xfrm>
            <a:off x="0" y="2039938"/>
            <a:ext cx="9144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 typeface="Arial" panose="020B0604020202020204" pitchFamily="34" charset="0"/>
              <a:buNone/>
            </a:pPr>
            <a:r>
              <a:rPr lang="en-US" altLang="zh-CN" sz="3200" dirty="0"/>
              <a:t>【</a:t>
            </a:r>
            <a:r>
              <a:rPr lang="zh-CN" altLang="en-US" sz="3200" dirty="0"/>
              <a:t>学习重点</a:t>
            </a:r>
            <a:r>
              <a:rPr lang="en-US" altLang="zh-CN" sz="3200" dirty="0"/>
              <a:t>】</a:t>
            </a:r>
          </a:p>
          <a:p>
            <a:pPr algn="l">
              <a:buFont typeface="Arial" panose="020B0604020202020204" pitchFamily="34" charset="0"/>
              <a:buNone/>
            </a:pPr>
            <a:r>
              <a:rPr lang="en-US" altLang="zh-CN" sz="3200" dirty="0"/>
              <a:t>  </a:t>
            </a:r>
            <a:r>
              <a:rPr lang="zh-CN" altLang="en-US" sz="3200" dirty="0"/>
              <a:t>阅读有关文章并将目标语言、短语及句型运用到写作中。</a:t>
            </a:r>
          </a:p>
          <a:p>
            <a:pPr algn="l">
              <a:buFont typeface="Arial" panose="020B0604020202020204" pitchFamily="34" charset="0"/>
              <a:buNone/>
            </a:pPr>
            <a:endParaRPr lang="zh-CN" altLang="en-US" sz="3200" dirty="0"/>
          </a:p>
          <a:p>
            <a:pPr algn="l">
              <a:buFont typeface="Arial" panose="020B0604020202020204" pitchFamily="34" charset="0"/>
              <a:buNone/>
            </a:pPr>
            <a:r>
              <a:rPr lang="en-US" altLang="zh-CN" sz="3200" dirty="0"/>
              <a:t>【</a:t>
            </a:r>
            <a:r>
              <a:rPr lang="zh-CN" altLang="en-US" sz="3200" dirty="0"/>
              <a:t>学习目标</a:t>
            </a:r>
            <a:r>
              <a:rPr lang="en-US" altLang="zh-CN" sz="3200" dirty="0"/>
              <a:t>】</a:t>
            </a:r>
          </a:p>
          <a:p>
            <a:pPr algn="l">
              <a:buFont typeface="Arial" panose="020B0604020202020204" pitchFamily="34" charset="0"/>
              <a:buNone/>
            </a:pPr>
            <a:r>
              <a:rPr lang="en-US" altLang="zh-CN" sz="3200" dirty="0"/>
              <a:t> </a:t>
            </a:r>
            <a:r>
              <a:rPr lang="zh-CN" altLang="en-US" sz="3200" dirty="0"/>
              <a:t>学会写一篇关于日程安排的文章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4755" name="矩形 2"/>
          <p:cNvSpPr>
            <a:spLocks noChangeArrowheads="1"/>
          </p:cNvSpPr>
          <p:nvPr/>
        </p:nvSpPr>
        <p:spPr bwMode="auto">
          <a:xfrm>
            <a:off x="0" y="787400"/>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dirty="0"/>
              <a:t>     Sandy is </a:t>
            </a:r>
            <a:r>
              <a:rPr lang="en-US" altLang="zh-CN" sz="3200" dirty="0" err="1"/>
              <a:t>is</a:t>
            </a:r>
            <a:r>
              <a:rPr lang="en-US" altLang="zh-CN" sz="3200" dirty="0"/>
              <a:t> a 13-year-old girl. She is a middle school student.</a:t>
            </a:r>
          </a:p>
          <a:p>
            <a:pPr algn="l"/>
            <a:r>
              <a:rPr lang="en-US" altLang="zh-CN" sz="3200" dirty="0"/>
              <a:t>    Every day Sandy always gets up at half past six, and then she takes a quick shower. At seven o’clock she has breakfast. School starts at ten to eight, so she goes to school at seven thirty. She is never late for school. After five classes, she has lunch at twelve o’clock. In the afternoon, school finishes at four o’clock. Sandy plays the piano in the concert hall (</a:t>
            </a:r>
            <a:r>
              <a:rPr lang="zh-CN" altLang="en-US" sz="3200" dirty="0"/>
              <a:t>音乐厅</a:t>
            </a:r>
            <a:r>
              <a:rPr lang="en-US" altLang="zh-CN" sz="3200" dirty="0"/>
              <a:t>) at a quarter past four. At five o’clock, she goes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7827" name="矩形 2"/>
          <p:cNvSpPr>
            <a:spLocks noChangeArrowheads="1"/>
          </p:cNvSpPr>
          <p:nvPr/>
        </p:nvSpPr>
        <p:spPr bwMode="auto">
          <a:xfrm>
            <a:off x="0" y="1074738"/>
            <a:ext cx="9144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dirty="0">
                <a:sym typeface="+mn-ea"/>
              </a:rPr>
              <a:t>home. In the evening, first she has dinner at six twenty, and then she does her homework at half past seven. From nine o’clock to nine thirty, Sandy either reads books or watches TV for an hour, then she goes to bed. </a:t>
            </a:r>
            <a:endParaRPr lang="en-US" altLang="zh-CN" sz="3200" dirty="0"/>
          </a:p>
          <a:p>
            <a:pPr algn="l"/>
            <a:r>
              <a:rPr lang="en-US" altLang="zh-CN" sz="3200" dirty="0">
                <a:sym typeface="+mn-ea"/>
              </a:rPr>
              <a:t>     What a busy day she has!</a:t>
            </a:r>
            <a:endParaRPr lang="en-US" altLang="zh-CN"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95288" y="1339850"/>
          <a:ext cx="8540750" cy="4876169"/>
        </p:xfrm>
        <a:graphic>
          <a:graphicData uri="http://schemas.openxmlformats.org/drawingml/2006/table">
            <a:tbl>
              <a:tblPr/>
              <a:tblGrid>
                <a:gridCol w="4719637">
                  <a:extLst>
                    <a:ext uri="{9D8B030D-6E8A-4147-A177-3AD203B41FA5}">
                      <a16:colId xmlns:a16="http://schemas.microsoft.com/office/drawing/2014/main" val="20000"/>
                    </a:ext>
                  </a:extLst>
                </a:gridCol>
                <a:gridCol w="3821113">
                  <a:extLst>
                    <a:ext uri="{9D8B030D-6E8A-4147-A177-3AD203B41FA5}">
                      <a16:colId xmlns:a16="http://schemas.microsoft.com/office/drawing/2014/main" val="20001"/>
                    </a:ext>
                  </a:extLst>
                </a:gridCol>
              </a:tblGrid>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What time Sandy gets up</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many classes Sandy has in the morning  </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 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3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Where Sandy plays the piano</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What she does first in the evening</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13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long Sandy watches TV</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9894"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9895" name="矩形 2"/>
          <p:cNvSpPr>
            <a:spLocks noChangeArrowheads="1"/>
          </p:cNvSpPr>
          <p:nvPr/>
        </p:nvSpPr>
        <p:spPr bwMode="auto">
          <a:xfrm>
            <a:off x="357188" y="671513"/>
            <a:ext cx="73779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一、根据文章内容，完成下列信息卡</a:t>
            </a:r>
            <a:r>
              <a:rPr lang="zh-CN" altLang="en-US" sz="3200" b="1" dirty="0" smtClean="0"/>
              <a:t>。</a:t>
            </a:r>
            <a:endParaRPr lang="zh-CN" altLang="en-US" sz="3200" b="1" dirty="0"/>
          </a:p>
        </p:txBody>
      </p:sp>
      <p:sp>
        <p:nvSpPr>
          <p:cNvPr id="79896" name="TextBox 11"/>
          <p:cNvSpPr txBox="1">
            <a:spLocks noChangeArrowheads="1"/>
          </p:cNvSpPr>
          <p:nvPr/>
        </p:nvSpPr>
        <p:spPr bwMode="auto">
          <a:xfrm>
            <a:off x="5508625" y="1412875"/>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Half past six</a:t>
            </a:r>
          </a:p>
        </p:txBody>
      </p:sp>
      <p:sp>
        <p:nvSpPr>
          <p:cNvPr id="79897" name="TextBox 13"/>
          <p:cNvSpPr txBox="1">
            <a:spLocks noChangeArrowheads="1"/>
          </p:cNvSpPr>
          <p:nvPr/>
        </p:nvSpPr>
        <p:spPr bwMode="auto">
          <a:xfrm>
            <a:off x="5580063" y="5373688"/>
            <a:ext cx="3286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For an hour</a:t>
            </a:r>
            <a:endParaRPr lang="en-US" altLang="zh-CN" sz="3200" b="1" dirty="0">
              <a:solidFill>
                <a:srgbClr val="FF0000"/>
              </a:solidFill>
            </a:endParaRPr>
          </a:p>
        </p:txBody>
      </p:sp>
      <p:sp>
        <p:nvSpPr>
          <p:cNvPr id="79898" name="TextBox 15"/>
          <p:cNvSpPr txBox="1">
            <a:spLocks noChangeArrowheads="1"/>
          </p:cNvSpPr>
          <p:nvPr/>
        </p:nvSpPr>
        <p:spPr bwMode="auto">
          <a:xfrm>
            <a:off x="5794375" y="2276475"/>
            <a:ext cx="3255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Five</a:t>
            </a:r>
          </a:p>
        </p:txBody>
      </p:sp>
      <p:sp>
        <p:nvSpPr>
          <p:cNvPr id="79899" name="TextBox 16"/>
          <p:cNvSpPr txBox="1">
            <a:spLocks noChangeArrowheads="1"/>
          </p:cNvSpPr>
          <p:nvPr/>
        </p:nvSpPr>
        <p:spPr bwMode="auto">
          <a:xfrm>
            <a:off x="5508625" y="3429000"/>
            <a:ext cx="4041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In the concert hall</a:t>
            </a:r>
          </a:p>
        </p:txBody>
      </p:sp>
      <p:sp>
        <p:nvSpPr>
          <p:cNvPr id="79900" name="TextBox 19"/>
          <p:cNvSpPr txBox="1">
            <a:spLocks noChangeArrowheads="1"/>
          </p:cNvSpPr>
          <p:nvPr/>
        </p:nvSpPr>
        <p:spPr bwMode="auto">
          <a:xfrm>
            <a:off x="5580063" y="4437063"/>
            <a:ext cx="35956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Having dinner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96"/>
                                        </p:tgtEl>
                                        <p:attrNameLst>
                                          <p:attrName>style.visibility</p:attrName>
                                        </p:attrNameLst>
                                      </p:cBhvr>
                                      <p:to>
                                        <p:strVal val="visible"/>
                                      </p:to>
                                    </p:set>
                                    <p:animEffect transition="in" filter="blinds(horizontal)">
                                      <p:cBhvr>
                                        <p:cTn id="7" dur="500"/>
                                        <p:tgtEl>
                                          <p:spTgt spid="798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98"/>
                                        </p:tgtEl>
                                        <p:attrNameLst>
                                          <p:attrName>style.visibility</p:attrName>
                                        </p:attrNameLst>
                                      </p:cBhvr>
                                      <p:to>
                                        <p:strVal val="visible"/>
                                      </p:to>
                                    </p:set>
                                    <p:animEffect transition="in" filter="blinds(horizontal)">
                                      <p:cBhvr>
                                        <p:cTn id="12" dur="500"/>
                                        <p:tgtEl>
                                          <p:spTgt spid="798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99"/>
                                        </p:tgtEl>
                                        <p:attrNameLst>
                                          <p:attrName>style.visibility</p:attrName>
                                        </p:attrNameLst>
                                      </p:cBhvr>
                                      <p:to>
                                        <p:strVal val="visible"/>
                                      </p:to>
                                    </p:set>
                                    <p:animEffect transition="in" filter="blinds(horizontal)">
                                      <p:cBhvr>
                                        <p:cTn id="17" dur="500"/>
                                        <p:tgtEl>
                                          <p:spTgt spid="798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900"/>
                                        </p:tgtEl>
                                        <p:attrNameLst>
                                          <p:attrName>style.visibility</p:attrName>
                                        </p:attrNameLst>
                                      </p:cBhvr>
                                      <p:to>
                                        <p:strVal val="visible"/>
                                      </p:to>
                                    </p:set>
                                    <p:animEffect transition="in" filter="blinds(horizontal)">
                                      <p:cBhvr>
                                        <p:cTn id="22" dur="500"/>
                                        <p:tgtEl>
                                          <p:spTgt spid="7990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97"/>
                                        </p:tgtEl>
                                        <p:attrNameLst>
                                          <p:attrName>style.visibility</p:attrName>
                                        </p:attrNameLst>
                                      </p:cBhvr>
                                      <p:to>
                                        <p:strVal val="visible"/>
                                      </p:to>
                                    </p:set>
                                    <p:animEffect transition="in" filter="blinds(horizontal)">
                                      <p:cBhvr>
                                        <p:cTn id="27" dur="500"/>
                                        <p:tgtEl>
                                          <p:spTgt spid="79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6" grpId="0"/>
      <p:bldP spid="79897" grpId="0"/>
      <p:bldP spid="79898" grpId="0"/>
      <p:bldP spid="79899" grpId="0"/>
      <p:bldP spid="7990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1923" name="矩形 2"/>
          <p:cNvSpPr>
            <a:spLocks noChangeArrowheads="1"/>
          </p:cNvSpPr>
          <p:nvPr/>
        </p:nvSpPr>
        <p:spPr bwMode="auto">
          <a:xfrm>
            <a:off x="0" y="571500"/>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二、重点词汇积累。</a:t>
            </a:r>
          </a:p>
          <a:p>
            <a:pPr algn="l">
              <a:buFont typeface="Arial" panose="020B0604020202020204" pitchFamily="34" charset="0"/>
              <a:buNone/>
            </a:pPr>
            <a:r>
              <a:rPr lang="en-US" altLang="zh-CN" sz="3200" dirty="0"/>
              <a:t>6. </a:t>
            </a:r>
            <a:r>
              <a:rPr lang="zh-CN" altLang="en-US" sz="3200" dirty="0"/>
              <a:t>每天 </a:t>
            </a:r>
            <a:r>
              <a:rPr lang="en-US" altLang="zh-CN" sz="3200" dirty="0"/>
              <a:t>_________________________        	</a:t>
            </a:r>
          </a:p>
          <a:p>
            <a:pPr algn="l">
              <a:buFont typeface="Arial" panose="020B0604020202020204" pitchFamily="34" charset="0"/>
              <a:buNone/>
            </a:pPr>
            <a:r>
              <a:rPr lang="en-US" altLang="zh-CN" sz="3200" dirty="0"/>
              <a:t>7. </a:t>
            </a:r>
            <a:r>
              <a:rPr lang="zh-CN" altLang="en-US" sz="3200" dirty="0"/>
              <a:t>快速洗个澡 </a:t>
            </a:r>
            <a:r>
              <a:rPr lang="en-US" altLang="zh-CN" sz="3200" dirty="0"/>
              <a:t>____________________</a:t>
            </a:r>
          </a:p>
          <a:p>
            <a:pPr algn="l">
              <a:buFont typeface="Arial" panose="020B0604020202020204" pitchFamily="34" charset="0"/>
              <a:buNone/>
            </a:pPr>
            <a:r>
              <a:rPr lang="en-US" altLang="zh-CN" sz="3200" dirty="0"/>
              <a:t>8. </a:t>
            </a:r>
            <a:r>
              <a:rPr lang="zh-CN" altLang="en-US" sz="3200" dirty="0"/>
              <a:t>上学迟到 </a:t>
            </a:r>
            <a:r>
              <a:rPr lang="en-US" altLang="zh-CN" sz="3200" dirty="0"/>
              <a:t>_____________________      	</a:t>
            </a:r>
          </a:p>
          <a:p>
            <a:pPr algn="l">
              <a:buFont typeface="Arial" panose="020B0604020202020204" pitchFamily="34" charset="0"/>
              <a:buNone/>
            </a:pPr>
            <a:r>
              <a:rPr lang="en-US" altLang="zh-CN" sz="3200" dirty="0"/>
              <a:t>9. </a:t>
            </a:r>
            <a:r>
              <a:rPr lang="zh-CN" altLang="en-US" sz="3200" dirty="0"/>
              <a:t>弹钢琴 </a:t>
            </a:r>
            <a:r>
              <a:rPr lang="en-US" altLang="zh-CN" sz="3200" dirty="0"/>
              <a:t>_______________________</a:t>
            </a:r>
          </a:p>
          <a:p>
            <a:pPr algn="l">
              <a:buFont typeface="Arial" panose="020B0604020202020204" pitchFamily="34" charset="0"/>
              <a:buNone/>
            </a:pPr>
            <a:r>
              <a:rPr lang="en-US" altLang="zh-CN" sz="3200" dirty="0"/>
              <a:t>10. </a:t>
            </a:r>
            <a:r>
              <a:rPr lang="zh-CN" altLang="en-US" sz="3200" dirty="0"/>
              <a:t>回家 </a:t>
            </a:r>
            <a:r>
              <a:rPr lang="en-US" altLang="zh-CN" sz="3200" dirty="0"/>
              <a:t>________________________    	</a:t>
            </a:r>
          </a:p>
          <a:p>
            <a:pPr algn="l">
              <a:buFont typeface="Arial" panose="020B0604020202020204" pitchFamily="34" charset="0"/>
              <a:buNone/>
            </a:pPr>
            <a:r>
              <a:rPr lang="en-US" altLang="zh-CN" sz="3200" dirty="0"/>
              <a:t>11. </a:t>
            </a:r>
            <a:r>
              <a:rPr lang="zh-CN" altLang="en-US" sz="3200" dirty="0"/>
              <a:t>在晚上 </a:t>
            </a:r>
            <a:r>
              <a:rPr lang="en-US" altLang="zh-CN" sz="3200" dirty="0"/>
              <a:t>______________________</a:t>
            </a:r>
          </a:p>
          <a:p>
            <a:pPr algn="l">
              <a:buFont typeface="Arial" panose="020B0604020202020204" pitchFamily="34" charset="0"/>
              <a:buNone/>
            </a:pPr>
            <a:r>
              <a:rPr lang="en-US" altLang="zh-CN" sz="3200" dirty="0"/>
              <a:t>12. </a:t>
            </a:r>
            <a:r>
              <a:rPr lang="zh-CN" altLang="en-US" sz="3200" dirty="0"/>
              <a:t>做作业 </a:t>
            </a:r>
            <a:r>
              <a:rPr lang="en-US" altLang="zh-CN" sz="3200" dirty="0"/>
              <a:t>______________________</a:t>
            </a:r>
          </a:p>
          <a:p>
            <a:pPr algn="l">
              <a:buFont typeface="Arial" panose="020B0604020202020204" pitchFamily="34" charset="0"/>
              <a:buNone/>
            </a:pPr>
            <a:r>
              <a:rPr lang="en-US" altLang="zh-CN" sz="3200" dirty="0"/>
              <a:t>13. </a:t>
            </a:r>
            <a:r>
              <a:rPr lang="zh-CN" altLang="en-US" sz="3200" dirty="0"/>
              <a:t>忙碌的一天 </a:t>
            </a:r>
            <a:r>
              <a:rPr lang="en-US" altLang="zh-CN" sz="3200" dirty="0"/>
              <a:t>___________________</a:t>
            </a:r>
          </a:p>
        </p:txBody>
      </p:sp>
      <p:sp>
        <p:nvSpPr>
          <p:cNvPr id="81924" name="TextBox 13"/>
          <p:cNvSpPr txBox="1">
            <a:spLocks noChangeArrowheads="1"/>
          </p:cNvSpPr>
          <p:nvPr/>
        </p:nvSpPr>
        <p:spPr bwMode="auto">
          <a:xfrm>
            <a:off x="1790700" y="1052513"/>
            <a:ext cx="32146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every day</a:t>
            </a:r>
          </a:p>
        </p:txBody>
      </p:sp>
      <p:sp>
        <p:nvSpPr>
          <p:cNvPr id="81925" name="TextBox 15"/>
          <p:cNvSpPr txBox="1">
            <a:spLocks noChangeArrowheads="1"/>
          </p:cNvSpPr>
          <p:nvPr/>
        </p:nvSpPr>
        <p:spPr bwMode="auto">
          <a:xfrm>
            <a:off x="2843213" y="1484313"/>
            <a:ext cx="4562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sym typeface="Arial" panose="020B0604020202020204" pitchFamily="34" charset="0"/>
              </a:rPr>
              <a:t>take a quick shower</a:t>
            </a:r>
          </a:p>
        </p:txBody>
      </p:sp>
      <p:sp>
        <p:nvSpPr>
          <p:cNvPr id="81926" name="TextBox 17"/>
          <p:cNvSpPr txBox="1">
            <a:spLocks noChangeArrowheads="1"/>
          </p:cNvSpPr>
          <p:nvPr/>
        </p:nvSpPr>
        <p:spPr bwMode="auto">
          <a:xfrm>
            <a:off x="2752725" y="1917700"/>
            <a:ext cx="367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 late for school</a:t>
            </a:r>
          </a:p>
        </p:txBody>
      </p:sp>
      <p:sp>
        <p:nvSpPr>
          <p:cNvPr id="81927" name="TextBox 18"/>
          <p:cNvSpPr txBox="1">
            <a:spLocks noChangeArrowheads="1"/>
          </p:cNvSpPr>
          <p:nvPr/>
        </p:nvSpPr>
        <p:spPr bwMode="auto">
          <a:xfrm>
            <a:off x="3492500" y="2492375"/>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 play the piano</a:t>
            </a:r>
          </a:p>
        </p:txBody>
      </p:sp>
      <p:sp>
        <p:nvSpPr>
          <p:cNvPr id="81928" name="TextBox 18"/>
          <p:cNvSpPr txBox="1">
            <a:spLocks noChangeArrowheads="1"/>
          </p:cNvSpPr>
          <p:nvPr/>
        </p:nvSpPr>
        <p:spPr bwMode="auto">
          <a:xfrm>
            <a:off x="2771775" y="2997200"/>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go home</a:t>
            </a:r>
          </a:p>
        </p:txBody>
      </p:sp>
      <p:sp>
        <p:nvSpPr>
          <p:cNvPr id="81929" name="TextBox 18"/>
          <p:cNvSpPr txBox="1">
            <a:spLocks noChangeArrowheads="1"/>
          </p:cNvSpPr>
          <p:nvPr/>
        </p:nvSpPr>
        <p:spPr bwMode="auto">
          <a:xfrm>
            <a:off x="2914650" y="3429000"/>
            <a:ext cx="3773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at night</a:t>
            </a:r>
          </a:p>
        </p:txBody>
      </p:sp>
      <p:sp>
        <p:nvSpPr>
          <p:cNvPr id="81930" name="TextBox 18"/>
          <p:cNvSpPr txBox="1">
            <a:spLocks noChangeArrowheads="1"/>
          </p:cNvSpPr>
          <p:nvPr/>
        </p:nvSpPr>
        <p:spPr bwMode="auto">
          <a:xfrm>
            <a:off x="2987675" y="3933825"/>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do homework </a:t>
            </a:r>
          </a:p>
        </p:txBody>
      </p:sp>
      <p:sp>
        <p:nvSpPr>
          <p:cNvPr id="81931" name="TextBox 18"/>
          <p:cNvSpPr txBox="1">
            <a:spLocks noChangeArrowheads="1"/>
          </p:cNvSpPr>
          <p:nvPr/>
        </p:nvSpPr>
        <p:spPr bwMode="auto">
          <a:xfrm>
            <a:off x="3128963" y="4437063"/>
            <a:ext cx="37734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a busy day</a:t>
            </a:r>
            <a:endParaRPr lang="en-US" altLang="zh-CN" sz="3200" b="1">
              <a:solidFill>
                <a:srgbClr val="FF0000"/>
              </a:solidFill>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5"/>
                                        </p:tgtEl>
                                        <p:attrNameLst>
                                          <p:attrName>style.visibility</p:attrName>
                                        </p:attrNameLst>
                                      </p:cBhvr>
                                      <p:to>
                                        <p:strVal val="visible"/>
                                      </p:to>
                                    </p:set>
                                    <p:animEffect transition="in" filter="blinds(horizontal)">
                                      <p:cBhvr>
                                        <p:cTn id="12" dur="500"/>
                                        <p:tgtEl>
                                          <p:spTgt spid="819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blinds(horizontal)">
                                      <p:cBhvr>
                                        <p:cTn id="17" dur="500"/>
                                        <p:tgtEl>
                                          <p:spTgt spid="819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linds(horizontal)">
                                      <p:cBhvr>
                                        <p:cTn id="22" dur="500"/>
                                        <p:tgtEl>
                                          <p:spTgt spid="819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8"/>
                                        </p:tgtEl>
                                        <p:attrNameLst>
                                          <p:attrName>style.visibility</p:attrName>
                                        </p:attrNameLst>
                                      </p:cBhvr>
                                      <p:to>
                                        <p:strVal val="visible"/>
                                      </p:to>
                                    </p:set>
                                    <p:animEffect transition="in" filter="blinds(horizontal)">
                                      <p:cBhvr>
                                        <p:cTn id="27" dur="500"/>
                                        <p:tgtEl>
                                          <p:spTgt spid="819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9"/>
                                        </p:tgtEl>
                                        <p:attrNameLst>
                                          <p:attrName>style.visibility</p:attrName>
                                        </p:attrNameLst>
                                      </p:cBhvr>
                                      <p:to>
                                        <p:strVal val="visible"/>
                                      </p:to>
                                    </p:set>
                                    <p:animEffect transition="in" filter="blinds(horizontal)">
                                      <p:cBhvr>
                                        <p:cTn id="32" dur="500"/>
                                        <p:tgtEl>
                                          <p:spTgt spid="819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30"/>
                                        </p:tgtEl>
                                        <p:attrNameLst>
                                          <p:attrName>style.visibility</p:attrName>
                                        </p:attrNameLst>
                                      </p:cBhvr>
                                      <p:to>
                                        <p:strVal val="visible"/>
                                      </p:to>
                                    </p:set>
                                    <p:animEffect transition="in" filter="blinds(horizontal)">
                                      <p:cBhvr>
                                        <p:cTn id="37" dur="500"/>
                                        <p:tgtEl>
                                          <p:spTgt spid="8193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31"/>
                                        </p:tgtEl>
                                        <p:attrNameLst>
                                          <p:attrName>style.visibility</p:attrName>
                                        </p:attrNameLst>
                                      </p:cBhvr>
                                      <p:to>
                                        <p:strVal val="visible"/>
                                      </p:to>
                                    </p:set>
                                    <p:animEffect transition="in" filter="blinds(horizontal)">
                                      <p:cBhvr>
                                        <p:cTn id="42" dur="500"/>
                                        <p:tgtEl>
                                          <p:spTgt spid="81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P spid="81928" grpId="0"/>
      <p:bldP spid="81929" grpId="0"/>
      <p:bldP spid="81930" grpId="0"/>
      <p:bldP spid="8193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0"/>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3971" name="矩形 2"/>
          <p:cNvSpPr>
            <a:spLocks noChangeArrowheads="1"/>
          </p:cNvSpPr>
          <p:nvPr/>
        </p:nvSpPr>
        <p:spPr bwMode="auto">
          <a:xfrm>
            <a:off x="0" y="930275"/>
            <a:ext cx="91440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t>三、找出文章中的连接词。</a:t>
            </a:r>
          </a:p>
          <a:p>
            <a:pPr algn="l">
              <a:buFont typeface="Arial" panose="020B0604020202020204" pitchFamily="34" charset="0"/>
              <a:buNone/>
            </a:pPr>
            <a:r>
              <a:rPr lang="en-US" altLang="zh-CN" sz="3200"/>
              <a:t>14. </a:t>
            </a:r>
            <a:r>
              <a:rPr lang="zh-CN" altLang="en-US" sz="3200"/>
              <a:t>并且 </a:t>
            </a:r>
            <a:r>
              <a:rPr lang="en-US" altLang="zh-CN" sz="3200"/>
              <a:t>_____________   </a:t>
            </a:r>
          </a:p>
          <a:p>
            <a:pPr algn="l">
              <a:buFont typeface="Arial" panose="020B0604020202020204" pitchFamily="34" charset="0"/>
              <a:buNone/>
            </a:pPr>
            <a:r>
              <a:rPr lang="en-US" altLang="zh-CN" sz="3200"/>
              <a:t>15. </a:t>
            </a:r>
            <a:r>
              <a:rPr lang="zh-CN" altLang="en-US" sz="3200"/>
              <a:t>因此 </a:t>
            </a:r>
            <a:r>
              <a:rPr lang="en-US" altLang="zh-CN" sz="3200"/>
              <a:t>___________  	</a:t>
            </a:r>
          </a:p>
          <a:p>
            <a:pPr algn="l">
              <a:buFont typeface="Arial" panose="020B0604020202020204" pitchFamily="34" charset="0"/>
              <a:buNone/>
            </a:pPr>
            <a:r>
              <a:rPr lang="en-US" altLang="zh-CN" sz="3200"/>
              <a:t>16. </a:t>
            </a:r>
            <a:r>
              <a:rPr lang="zh-CN" altLang="en-US" sz="3200"/>
              <a:t>首先</a:t>
            </a:r>
            <a:r>
              <a:rPr lang="en-US" altLang="zh-CN" sz="3200"/>
              <a:t>… </a:t>
            </a:r>
            <a:r>
              <a:rPr lang="zh-CN" altLang="en-US" sz="3200"/>
              <a:t>然后</a:t>
            </a:r>
            <a:r>
              <a:rPr lang="en-US" altLang="zh-CN" sz="3200"/>
              <a:t>… _____________________</a:t>
            </a:r>
          </a:p>
          <a:p>
            <a:pPr algn="l">
              <a:buFont typeface="Arial" panose="020B0604020202020204" pitchFamily="34" charset="0"/>
              <a:buNone/>
            </a:pPr>
            <a:r>
              <a:rPr lang="zh-CN" altLang="en-US" sz="3200" b="1"/>
              <a:t>四、重点句型解析并造句。</a:t>
            </a:r>
          </a:p>
          <a:p>
            <a:pPr algn="l">
              <a:buFont typeface="Arial" panose="020B0604020202020204" pitchFamily="34" charset="0"/>
              <a:buNone/>
            </a:pPr>
            <a:r>
              <a:rPr lang="en-US" altLang="zh-CN" sz="3200"/>
              <a:t>1) From nine o’clock to nine thirty, Sandy either reads books or watches TV for an hour, then she goes to bed.   </a:t>
            </a:r>
            <a:r>
              <a:rPr lang="zh-CN" altLang="en-US" sz="3200"/>
              <a:t>从九点到九点半，桑迪要么读书要么看电视一个小时，然后睡觉。</a:t>
            </a:r>
          </a:p>
        </p:txBody>
      </p:sp>
      <p:sp>
        <p:nvSpPr>
          <p:cNvPr id="83972" name="TextBox 4"/>
          <p:cNvSpPr txBox="1">
            <a:spLocks noChangeArrowheads="1"/>
          </p:cNvSpPr>
          <p:nvPr/>
        </p:nvSpPr>
        <p:spPr bwMode="auto">
          <a:xfrm>
            <a:off x="2124075" y="1341438"/>
            <a:ext cx="3057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and</a:t>
            </a:r>
          </a:p>
        </p:txBody>
      </p:sp>
      <p:sp>
        <p:nvSpPr>
          <p:cNvPr id="83973" name="TextBox 4"/>
          <p:cNvSpPr txBox="1">
            <a:spLocks noChangeArrowheads="1"/>
          </p:cNvSpPr>
          <p:nvPr/>
        </p:nvSpPr>
        <p:spPr bwMode="auto">
          <a:xfrm>
            <a:off x="1908175" y="1844675"/>
            <a:ext cx="3057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so</a:t>
            </a:r>
          </a:p>
        </p:txBody>
      </p:sp>
      <p:sp>
        <p:nvSpPr>
          <p:cNvPr id="83974" name="TextBox 4"/>
          <p:cNvSpPr txBox="1">
            <a:spLocks noChangeArrowheads="1"/>
          </p:cNvSpPr>
          <p:nvPr/>
        </p:nvSpPr>
        <p:spPr bwMode="auto">
          <a:xfrm>
            <a:off x="3995738" y="2276475"/>
            <a:ext cx="30591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first</a:t>
            </a:r>
            <a:r>
              <a:rPr lang="en-US" altLang="zh-CN" sz="3200" b="1">
                <a:solidFill>
                  <a:srgbClr val="FF0000"/>
                </a:solidFill>
                <a:latin typeface="Calibri" panose="020F0502020204030204" pitchFamily="34" charset="0"/>
              </a:rPr>
              <a:t>…</a:t>
            </a:r>
            <a:r>
              <a:rPr lang="en-US" altLang="zh-CN" sz="3200" b="1">
                <a:solidFill>
                  <a:srgbClr val="FF0000"/>
                </a:solidFill>
              </a:rPr>
              <a:t> then</a:t>
            </a:r>
            <a:r>
              <a:rPr lang="en-US" altLang="zh-CN" sz="3200" b="1">
                <a:solidFill>
                  <a:srgbClr val="FF0000"/>
                </a:solidFill>
                <a:latin typeface="Calibri" panose="020F0502020204030204" pitchFamily="34" charset="0"/>
              </a:rPr>
              <a:t>…</a:t>
            </a:r>
            <a:endParaRPr lang="en-US" altLang="zh-CN"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blinds(horizontal)">
                                      <p:cBhvr>
                                        <p:cTn id="12" dur="500"/>
                                        <p:tgtEl>
                                          <p:spTgt spid="839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blinds(horizontal)">
                                      <p:cBhvr>
                                        <p:cTn id="17"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Text Box 21"/>
          <p:cNvSpPr txBox="1">
            <a:spLocks noChangeArrowheads="1"/>
          </p:cNvSpPr>
          <p:nvPr/>
        </p:nvSpPr>
        <p:spPr bwMode="auto">
          <a:xfrm>
            <a:off x="349250" y="0"/>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6019" name="矩形 2"/>
          <p:cNvSpPr>
            <a:spLocks noChangeArrowheads="1"/>
          </p:cNvSpPr>
          <p:nvPr/>
        </p:nvSpPr>
        <p:spPr bwMode="auto">
          <a:xfrm>
            <a:off x="0" y="500063"/>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17. </a:t>
            </a:r>
            <a:r>
              <a:rPr lang="zh-CN" altLang="en-US" sz="3200"/>
              <a:t>从</a:t>
            </a:r>
            <a:r>
              <a:rPr lang="en-US" altLang="zh-CN" sz="3200"/>
              <a:t>5</a:t>
            </a:r>
            <a:r>
              <a:rPr lang="zh-CN" altLang="en-US" sz="3200"/>
              <a:t>点半到</a:t>
            </a:r>
            <a:r>
              <a:rPr lang="en-US" altLang="zh-CN" sz="3200"/>
              <a:t>6</a:t>
            </a:r>
            <a:r>
              <a:rPr lang="zh-CN" altLang="en-US" sz="3200"/>
              <a:t>点，汤姆要么跑步要么游泳半个小时。</a:t>
            </a:r>
          </a:p>
          <a:p>
            <a:pPr algn="l">
              <a:buFont typeface="Arial" panose="020B0604020202020204" pitchFamily="34" charset="0"/>
              <a:buNone/>
            </a:pPr>
            <a:r>
              <a:rPr lang="en-US" altLang="zh-CN" sz="3200"/>
              <a:t>______________________________________________________________________________.</a:t>
            </a:r>
          </a:p>
          <a:p>
            <a:pPr algn="l">
              <a:buFont typeface="Arial" panose="020B0604020202020204" pitchFamily="34" charset="0"/>
              <a:buNone/>
            </a:pPr>
            <a:r>
              <a:rPr lang="en-US" altLang="zh-CN" sz="3200"/>
              <a:t>2) What a busy day she has! </a:t>
            </a:r>
            <a:r>
              <a:rPr lang="zh-CN" altLang="en-US" sz="3200"/>
              <a:t>多么繁忙的一天啊！</a:t>
            </a:r>
            <a:r>
              <a:rPr lang="en-US" altLang="zh-CN" sz="3200"/>
              <a:t>--- </a:t>
            </a:r>
            <a:r>
              <a:rPr lang="zh-CN" altLang="en-US" sz="3200"/>
              <a:t>感叹句</a:t>
            </a:r>
            <a:r>
              <a:rPr lang="zh-CN" altLang="en-US" sz="3200">
                <a:latin typeface="Calibri" panose="020F0502020204030204" pitchFamily="34" charset="0"/>
              </a:rPr>
              <a:t>“</a:t>
            </a:r>
            <a:r>
              <a:rPr lang="zh-CN" altLang="en-US" sz="3200"/>
              <a:t> </a:t>
            </a:r>
            <a:r>
              <a:rPr lang="en-US" altLang="zh-CN" sz="3200"/>
              <a:t>What +a/an +n. +</a:t>
            </a:r>
            <a:r>
              <a:rPr lang="zh-CN" altLang="en-US" sz="3200"/>
              <a:t>主谓！</a:t>
            </a:r>
            <a:r>
              <a:rPr lang="zh-CN" altLang="en-US" sz="3200">
                <a:latin typeface="Calibri" panose="020F0502020204030204" pitchFamily="34" charset="0"/>
              </a:rPr>
              <a:t>”</a:t>
            </a:r>
            <a:endParaRPr lang="zh-CN" altLang="en-US" sz="3200"/>
          </a:p>
          <a:p>
            <a:pPr algn="l">
              <a:buFont typeface="Arial" panose="020B0604020202020204" pitchFamily="34" charset="0"/>
              <a:buNone/>
            </a:pPr>
            <a:r>
              <a:rPr lang="en-US" altLang="zh-CN" sz="3200"/>
              <a:t>18. </a:t>
            </a:r>
            <a:r>
              <a:rPr lang="zh-CN" altLang="en-US" sz="3200"/>
              <a:t>多么开心的一天啊！ </a:t>
            </a:r>
            <a:r>
              <a:rPr lang="en-US" altLang="zh-CN" sz="3200"/>
              <a:t>_______________________ I have!</a:t>
            </a:r>
          </a:p>
        </p:txBody>
      </p:sp>
      <p:sp>
        <p:nvSpPr>
          <p:cNvPr id="86020" name="TextBox 4"/>
          <p:cNvSpPr txBox="1">
            <a:spLocks noChangeArrowheads="1"/>
          </p:cNvSpPr>
          <p:nvPr/>
        </p:nvSpPr>
        <p:spPr bwMode="auto">
          <a:xfrm>
            <a:off x="323850" y="1916113"/>
            <a:ext cx="82502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From half past five to six, Tom either runs or swims for half an hour</a:t>
            </a:r>
          </a:p>
        </p:txBody>
      </p:sp>
      <p:sp>
        <p:nvSpPr>
          <p:cNvPr id="86021" name="TextBox 4"/>
          <p:cNvSpPr txBox="1">
            <a:spLocks noChangeArrowheads="1"/>
          </p:cNvSpPr>
          <p:nvPr/>
        </p:nvSpPr>
        <p:spPr bwMode="auto">
          <a:xfrm>
            <a:off x="179388" y="4364038"/>
            <a:ext cx="8337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What a happy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blinds(horizontal)">
                                      <p:cBhvr>
                                        <p:cTn id="7" dur="500"/>
                                        <p:tgtEl>
                                          <p:spTgt spid="860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1"/>
                                        </p:tgtEl>
                                        <p:attrNameLst>
                                          <p:attrName>style.visibility</p:attrName>
                                        </p:attrNameLst>
                                      </p:cBhvr>
                                      <p:to>
                                        <p:strVal val="visible"/>
                                      </p:to>
                                    </p:set>
                                    <p:animEffect transition="in" filter="blinds(horizontal)">
                                      <p:cBhvr>
                                        <p:cTn id="12"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349250" y="0"/>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a:t>Period 4</a:t>
            </a:r>
            <a:r>
              <a:rPr lang="zh-CN" altLang="en-US" sz="3200" b="1"/>
              <a:t>训练案 </a:t>
            </a:r>
            <a:r>
              <a:rPr lang="en-US" altLang="zh-CN" sz="3200" b="1"/>
              <a:t>(</a:t>
            </a:r>
            <a:r>
              <a:rPr lang="en-US" altLang="en-US" sz="3200" b="1"/>
              <a:t>Writing p12</a:t>
            </a:r>
            <a:r>
              <a:rPr lang="en-US" altLang="zh-CN" sz="3200" b="1"/>
              <a:t>)</a:t>
            </a:r>
            <a:endParaRPr lang="en-US" altLang="zh-CN" sz="3200"/>
          </a:p>
        </p:txBody>
      </p:sp>
      <p:sp>
        <p:nvSpPr>
          <p:cNvPr id="88067" name="矩形 2"/>
          <p:cNvSpPr>
            <a:spLocks noChangeArrowheads="1"/>
          </p:cNvSpPr>
          <p:nvPr/>
        </p:nvSpPr>
        <p:spPr bwMode="auto">
          <a:xfrm>
            <a:off x="0" y="569913"/>
            <a:ext cx="91440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写作一</a:t>
            </a:r>
            <a:r>
              <a:rPr lang="en-US" altLang="zh-CN" sz="3200"/>
              <a:t>: </a:t>
            </a:r>
            <a:r>
              <a:rPr lang="zh-CN" altLang="en-US" sz="3200"/>
              <a:t>完成课本</a:t>
            </a:r>
            <a:r>
              <a:rPr lang="en-US" altLang="zh-CN" sz="3200"/>
              <a:t>P12</a:t>
            </a:r>
            <a:r>
              <a:rPr lang="zh-CN" altLang="en-US" sz="3200"/>
              <a:t>的</a:t>
            </a:r>
            <a:r>
              <a:rPr lang="en-US" altLang="zh-CN" sz="3200"/>
              <a:t>3a</a:t>
            </a:r>
            <a:r>
              <a:rPr lang="zh-CN" altLang="en-US" sz="3200"/>
              <a:t>练习。</a:t>
            </a:r>
          </a:p>
          <a:p>
            <a:pPr algn="l">
              <a:buFont typeface="Arial" panose="020B0604020202020204" pitchFamily="34" charset="0"/>
              <a:buNone/>
            </a:pPr>
            <a:r>
              <a:rPr lang="zh-CN" altLang="en-US" sz="3200"/>
              <a:t>写作二</a:t>
            </a:r>
            <a:r>
              <a:rPr lang="en-US" altLang="zh-CN" sz="3200"/>
              <a:t>: </a:t>
            </a:r>
            <a:r>
              <a:rPr lang="zh-CN" altLang="en-US" sz="3200"/>
              <a:t>根据下面提示写一篇有关</a:t>
            </a:r>
            <a:r>
              <a:rPr lang="en-US" altLang="zh-CN" sz="3200"/>
              <a:t>Tom</a:t>
            </a:r>
            <a:r>
              <a:rPr lang="zh-CN" altLang="en-US" sz="3200"/>
              <a:t>的日程安排的作文。</a:t>
            </a:r>
          </a:p>
        </p:txBody>
      </p:sp>
      <p:graphicFrame>
        <p:nvGraphicFramePr>
          <p:cNvPr id="2" name="表格 -1"/>
          <p:cNvGraphicFramePr/>
          <p:nvPr/>
        </p:nvGraphicFramePr>
        <p:xfrm>
          <a:off x="250825" y="2133600"/>
          <a:ext cx="8824913" cy="4232276"/>
        </p:xfrm>
        <a:graphic>
          <a:graphicData uri="http://schemas.openxmlformats.org/drawingml/2006/table">
            <a:tbl>
              <a:tblPr firstRow="1" bandRow="1">
                <a:tableStyleId>{5940675A-B579-460E-94D1-54222C63F5DA}</a:tableStyleId>
              </a:tblPr>
              <a:tblGrid>
                <a:gridCol w="782348">
                  <a:extLst>
                    <a:ext uri="{9D8B030D-6E8A-4147-A177-3AD203B41FA5}">
                      <a16:colId xmlns:a16="http://schemas.microsoft.com/office/drawing/2014/main" val="20000"/>
                    </a:ext>
                  </a:extLst>
                </a:gridCol>
                <a:gridCol w="8042565">
                  <a:extLst>
                    <a:ext uri="{9D8B030D-6E8A-4147-A177-3AD203B41FA5}">
                      <a16:colId xmlns:a16="http://schemas.microsoft.com/office/drawing/2014/main" val="20001"/>
                    </a:ext>
                  </a:extLst>
                </a:gridCol>
              </a:tblGrid>
              <a:tr h="1031394">
                <a:tc rowSpan="2">
                  <a:txBody>
                    <a:bodyPr/>
                    <a:lstStyle/>
                    <a:p>
                      <a:pPr marL="0" indent="0" algn="ctr">
                        <a:buNone/>
                      </a:pP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上午</a:t>
                      </a:r>
                    </a:p>
                  </a:txBody>
                  <a:tcPr marL="0" marR="0" marT="0" marB="1" anchor="ctr">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a:noFill/>
                    </a:lnB>
                    <a:lnTlToBr>
                      <a:noFill/>
                    </a:lnTlToBr>
                    <a:lnBlToTr>
                      <a:noFill/>
                    </a:lnBlToTr>
                    <a:noFill/>
                  </a:tcPr>
                </a:tc>
                <a:tc>
                  <a:txBody>
                    <a:bodyPr/>
                    <a:lstStyle/>
                    <a:p>
                      <a:pPr marL="0" indent="0" algn="l">
                        <a:buNone/>
                      </a:pP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6</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点起床，然后穿衣，吃早餐；</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7</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20</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分去上学。点起床，然后穿衣，吃早餐；</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7</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20</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分去上学。</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538">
                <a:tc vMerge="1">
                  <a:txBody>
                    <a:bodyPr/>
                    <a:lstStyle/>
                    <a:p>
                      <a:endParaRPr lang="zh-CN"/>
                    </a:p>
                  </a:txBody>
                  <a:tcPr>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B w="6350" cap="flat" cmpd="sng">
                      <a:solidFill>
                        <a:srgbClr val="080000"/>
                      </a:solidFill>
                      <a:prstDash val="solid"/>
                      <a:headEnd type="none" w="med" len="med"/>
                      <a:tailEnd type="none" w="med" len="med"/>
                    </a:lnB>
                  </a:tcPr>
                </a:tc>
                <a:tc>
                  <a:txBody>
                    <a:bodyPr/>
                    <a:lstStyle/>
                    <a:p>
                      <a:pPr marL="0" indent="0" algn="l">
                        <a:buNone/>
                      </a:pP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一天有八节课，早上</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5</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节，</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8</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点开始上课。</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5</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节，</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8</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点开始上课。</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538">
                <a:tc>
                  <a:txBody>
                    <a:bodyPr/>
                    <a:lstStyle/>
                    <a:p>
                      <a:pPr marL="0" indent="0" algn="ctr">
                        <a:buNone/>
                      </a:pP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下午</a:t>
                      </a:r>
                    </a:p>
                  </a:txBody>
                  <a:tcPr marL="0" marR="0" marT="0" marB="1" anchor="ctr">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no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5</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点半下课，课后和朋友们运动半个小时。点半下课，课后和朋友们运动半个小时。</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806">
                <a:tc>
                  <a:txBody>
                    <a:bodyPr/>
                    <a:lstStyle/>
                    <a:p>
                      <a:pPr marL="0" indent="0" algn="ctr">
                        <a:buNone/>
                      </a:pP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晚上</a:t>
                      </a:r>
                    </a:p>
                  </a:txBody>
                  <a:tcPr marL="0" marR="0" marT="0" marB="1" anchor="ctr">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晚餐后，从</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7</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点到</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9</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点做作业；然后，要么阅读要么听音乐。大约</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10</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点睡觉。</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7</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点到</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9</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点做作业；然后，要么阅读要么听音乐。大约</a:t>
                      </a:r>
                      <a:r>
                        <a:rPr lang="en-US" altLang="zh-CN" sz="3000" b="0" u="none">
                          <a:solidFill>
                            <a:srgbClr val="000000"/>
                          </a:solidFill>
                          <a:latin typeface="宋体" panose="02010600030101010101" pitchFamily="2" charset="-122"/>
                          <a:ea typeface="宋体" panose="02010600030101010101" pitchFamily="2" charset="-122"/>
                          <a:cs typeface="宋体" panose="02010600030101010101" pitchFamily="2" charset="-122"/>
                        </a:rPr>
                        <a:t>10</a:t>
                      </a:r>
                      <a:r>
                        <a:rPr lang="zh-CN" altLang="en-US" sz="3000" b="0" u="none">
                          <a:solidFill>
                            <a:srgbClr val="000000"/>
                          </a:solidFill>
                          <a:latin typeface="宋体" panose="02010600030101010101" pitchFamily="2" charset="-122"/>
                          <a:ea typeface="宋体" panose="02010600030101010101" pitchFamily="2" charset="-122"/>
                          <a:cs typeface="宋体" panose="02010600030101010101" pitchFamily="2" charset="-122"/>
                        </a:rPr>
                        <a:t>点睡觉。</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全屏显示(4:3)</PresentationFormat>
  <Paragraphs>161</Paragraphs>
  <Slides>13</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2023-01-16T17:07:28Z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A927067D44A344E89C39A54CD80BE5C5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