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382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08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40A64E4-54A0-4E50-952C-940E28A219A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A64E4-54A0-4E50-952C-940E28A219AE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2984FC-F198-449B-8095-661CCC52AB5A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2078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</p:spPr>
      </p:sp>
      <p:sp>
        <p:nvSpPr>
          <p:cNvPr id="207875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07876" name="灯片编号占位符 3"/>
          <p:cNvSpPr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F26BF6F9-29D5-49DD-9681-CC3FB81E8E74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320255C-0ED4-4D57-9788-48AAD0F29F5A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2099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</p:spPr>
      </p:sp>
      <p:sp>
        <p:nvSpPr>
          <p:cNvPr id="209923" name="文本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90CE71-B133-4993-B940-DD41F5B3C756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218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18115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218116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3E0FC065-951A-4F95-AD28-613F5B304481}" type="slidenum">
              <a:rPr lang="en-US" altLang="zh-CN" sz="1200"/>
              <a:t>16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69FE5-F1C7-469A-8C1E-F5DBB432DC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BF09B-AA9C-4C1C-ABA0-333C2A91736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58297-77BE-4397-8B36-A4E5683C9F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2279-8B6E-45F6-AE31-53CFDA5C72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4BFD7-BBE9-4E64-9BB7-7F3309F9C1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4BFD7-BBE9-4E64-9BB7-7F3309F9C1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7FD13-4D47-45C5-82C1-BF1A21EDD7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E5B4D-AEB9-483C-90F8-A284FC29F8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75144-0AC3-48E4-90C5-98831BB686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62CCC-9FC9-4869-A3D3-D5D21ED3BD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A28A1-1D95-4E44-81DF-94CDF2A53D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E6C2B-0E89-405F-BF04-53E9629DD6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5379F73-7073-495C-9083-5CC184BFA4B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NULL" TargetMode="External"/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jpe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9.jpeg"/><Relationship Id="rId9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8878" y="1613147"/>
            <a:ext cx="9144000" cy="93345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zh-CN" sz="5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确定圆的条件</a:t>
            </a:r>
            <a:endParaRPr lang="zh-CN" altLang="zh-CN" sz="5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742950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700" b="1" dirty="0"/>
              <a:t>第三章  圆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MH_Text_1"/>
          <p:cNvSpPr>
            <a:spLocks noChangeArrowheads="1"/>
          </p:cNvSpPr>
          <p:nvPr/>
        </p:nvSpPr>
        <p:spPr bwMode="auto">
          <a:xfrm>
            <a:off x="723900" y="333494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>
            <a:spLocks noChangeArrowheads="1"/>
          </p:cNvSpPr>
          <p:nvPr/>
        </p:nvSpPr>
        <p:spPr bwMode="auto">
          <a:xfrm>
            <a:off x="722314" y="35385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8" name="MH_Other_1"/>
          <p:cNvSpPr>
            <a:spLocks noChangeArrowheads="1"/>
          </p:cNvSpPr>
          <p:nvPr/>
        </p:nvSpPr>
        <p:spPr bwMode="auto">
          <a:xfrm>
            <a:off x="2149476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MH_Text_2"/>
          <p:cNvSpPr>
            <a:spLocks noChangeArrowheads="1"/>
          </p:cNvSpPr>
          <p:nvPr/>
        </p:nvSpPr>
        <p:spPr bwMode="auto">
          <a:xfrm>
            <a:off x="2711450" y="33337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53853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1" name="MH_Other_2"/>
          <p:cNvSpPr>
            <a:spLocks noChangeArrowheads="1"/>
          </p:cNvSpPr>
          <p:nvPr/>
        </p:nvSpPr>
        <p:spPr bwMode="auto">
          <a:xfrm>
            <a:off x="2746376" y="36647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MH_Other_3"/>
          <p:cNvSpPr>
            <a:spLocks noChangeArrowheads="1"/>
          </p:cNvSpPr>
          <p:nvPr/>
        </p:nvSpPr>
        <p:spPr bwMode="auto">
          <a:xfrm>
            <a:off x="4179889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MH_Text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33375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5385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5" name="MH_Other_4"/>
          <p:cNvSpPr>
            <a:spLocks noChangeArrowheads="1"/>
          </p:cNvSpPr>
          <p:nvPr/>
        </p:nvSpPr>
        <p:spPr bwMode="auto">
          <a:xfrm>
            <a:off x="4776788" y="366474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MH_Other_5"/>
          <p:cNvSpPr>
            <a:spLocks noChangeArrowheads="1"/>
          </p:cNvSpPr>
          <p:nvPr/>
        </p:nvSpPr>
        <p:spPr bwMode="auto">
          <a:xfrm>
            <a:off x="6178551" y="36671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MH_Text_4"/>
          <p:cNvSpPr>
            <a:spLocks noChangeArrowheads="1"/>
          </p:cNvSpPr>
          <p:nvPr/>
        </p:nvSpPr>
        <p:spPr bwMode="auto">
          <a:xfrm>
            <a:off x="6727825" y="33337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8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53853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MH_Other_6"/>
          <p:cNvSpPr>
            <a:spLocks noChangeArrowheads="1"/>
          </p:cNvSpPr>
          <p:nvPr/>
        </p:nvSpPr>
        <p:spPr bwMode="auto">
          <a:xfrm>
            <a:off x="6777039" y="36647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0" name="MH_Other_7"/>
          <p:cNvGrpSpPr/>
          <p:nvPr/>
        </p:nvGrpSpPr>
        <p:grpSpPr bwMode="auto">
          <a:xfrm>
            <a:off x="2085975" y="3631406"/>
            <a:ext cx="890588" cy="200025"/>
            <a:chOff x="0" y="0"/>
            <a:chExt cx="561" cy="169"/>
          </a:xfrm>
        </p:grpSpPr>
        <p:pic>
          <p:nvPicPr>
            <p:cNvPr id="21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MH_Other_8"/>
          <p:cNvSpPr>
            <a:spLocks noChangeArrowheads="1"/>
          </p:cNvSpPr>
          <p:nvPr/>
        </p:nvSpPr>
        <p:spPr bwMode="auto">
          <a:xfrm>
            <a:off x="2184401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4" name="MH_Other_9"/>
          <p:cNvGrpSpPr/>
          <p:nvPr/>
        </p:nvGrpSpPr>
        <p:grpSpPr bwMode="auto">
          <a:xfrm>
            <a:off x="4116388" y="3631406"/>
            <a:ext cx="889000" cy="200025"/>
            <a:chOff x="0" y="0"/>
            <a:chExt cx="560" cy="169"/>
          </a:xfrm>
        </p:grpSpPr>
        <p:pic>
          <p:nvPicPr>
            <p:cNvPr id="25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MH_Other_10"/>
          <p:cNvSpPr>
            <a:spLocks noChangeArrowheads="1"/>
          </p:cNvSpPr>
          <p:nvPr/>
        </p:nvSpPr>
        <p:spPr bwMode="auto">
          <a:xfrm>
            <a:off x="4214814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28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63140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226176" y="370760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MH_Other_12"/>
          <p:cNvSpPr>
            <a:spLocks noChangeArrowheads="1"/>
          </p:cNvSpPr>
          <p:nvPr/>
        </p:nvSpPr>
        <p:spPr bwMode="auto">
          <a:xfrm>
            <a:off x="6213476" y="36980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9311" y="4324699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Line 7"/>
          <p:cNvSpPr>
            <a:spLocks noChangeShapeType="1"/>
          </p:cNvSpPr>
          <p:nvPr/>
        </p:nvSpPr>
        <p:spPr bwMode="auto">
          <a:xfrm>
            <a:off x="1228725" y="2315766"/>
            <a:ext cx="6553200" cy="0"/>
          </a:xfrm>
          <a:prstGeom prst="line">
            <a:avLst/>
          </a:prstGeom>
          <a:noFill/>
          <a:ln w="12700">
            <a:solidFill>
              <a:srgbClr val="0000FF"/>
            </a:solidFill>
            <a:prstDash val="lg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0947" name="Oval 4"/>
          <p:cNvSpPr>
            <a:spLocks noChangeArrowheads="1"/>
          </p:cNvSpPr>
          <p:nvPr/>
        </p:nvSpPr>
        <p:spPr bwMode="auto">
          <a:xfrm>
            <a:off x="2524126" y="2287192"/>
            <a:ext cx="79375" cy="5953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ea typeface="隶书" panose="02010509060101010101" pitchFamily="49" charset="-122"/>
            </a:endParaRP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3362325" y="1489472"/>
            <a:ext cx="0" cy="2057400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4" name="Line 12"/>
          <p:cNvSpPr>
            <a:spLocks noChangeShapeType="1"/>
          </p:cNvSpPr>
          <p:nvPr/>
        </p:nvSpPr>
        <p:spPr bwMode="auto">
          <a:xfrm flipH="1">
            <a:off x="4886325" y="1489472"/>
            <a:ext cx="0" cy="2000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0950" name="Oval 23"/>
          <p:cNvSpPr>
            <a:spLocks noChangeArrowheads="1"/>
          </p:cNvSpPr>
          <p:nvPr/>
        </p:nvSpPr>
        <p:spPr bwMode="auto">
          <a:xfrm>
            <a:off x="4121151" y="2287192"/>
            <a:ext cx="79375" cy="5953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ea typeface="隶书" panose="02010509060101010101" pitchFamily="49" charset="-122"/>
            </a:endParaRPr>
          </a:p>
        </p:txBody>
      </p:sp>
      <p:sp>
        <p:nvSpPr>
          <p:cNvPr id="210951" name="Oval 24"/>
          <p:cNvSpPr>
            <a:spLocks noChangeArrowheads="1"/>
          </p:cNvSpPr>
          <p:nvPr/>
        </p:nvSpPr>
        <p:spPr bwMode="auto">
          <a:xfrm>
            <a:off x="5645151" y="2287192"/>
            <a:ext cx="79375" cy="5953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ea typeface="隶书" panose="02010509060101010101" pitchFamily="49" charset="-122"/>
            </a:endParaRPr>
          </a:p>
        </p:txBody>
      </p:sp>
      <p:sp>
        <p:nvSpPr>
          <p:cNvPr id="210952" name="Text Box 25"/>
          <p:cNvSpPr txBox="1">
            <a:spLocks noChangeArrowheads="1"/>
          </p:cNvSpPr>
          <p:nvPr/>
        </p:nvSpPr>
        <p:spPr bwMode="auto">
          <a:xfrm>
            <a:off x="2143125" y="2289573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0953" name="Text Box 26"/>
          <p:cNvSpPr txBox="1">
            <a:spLocks noChangeArrowheads="1"/>
          </p:cNvSpPr>
          <p:nvPr/>
        </p:nvSpPr>
        <p:spPr bwMode="auto">
          <a:xfrm>
            <a:off x="3895725" y="2289573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10954" name="Text Box 27"/>
          <p:cNvSpPr txBox="1">
            <a:spLocks noChangeArrowheads="1"/>
          </p:cNvSpPr>
          <p:nvPr/>
        </p:nvSpPr>
        <p:spPr bwMode="auto">
          <a:xfrm>
            <a:off x="5495925" y="2289573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10955" name="Rectangle 30"/>
          <p:cNvSpPr>
            <a:spLocks noChangeArrowheads="1"/>
          </p:cNvSpPr>
          <p:nvPr/>
        </p:nvSpPr>
        <p:spPr bwMode="auto">
          <a:xfrm>
            <a:off x="1031583" y="590550"/>
            <a:ext cx="7631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>
                <a:solidFill>
                  <a:srgbClr val="228B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过同一直线上三点能不能作圆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?  </a:t>
            </a: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2143125" y="3875485"/>
            <a:ext cx="2432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 animBg="1"/>
      <p:bldP spid="6964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1"/>
          <p:cNvGrpSpPr/>
          <p:nvPr/>
        </p:nvGrpSpPr>
        <p:grpSpPr bwMode="auto">
          <a:xfrm>
            <a:off x="365125" y="1944292"/>
            <a:ext cx="1606550" cy="1107281"/>
            <a:chOff x="4207519" y="4914727"/>
            <a:chExt cx="1605747" cy="1244439"/>
          </a:xfrm>
        </p:grpSpPr>
        <p:sp>
          <p:nvSpPr>
            <p:cNvPr id="211971" name="矩形标注 59"/>
            <p:cNvSpPr>
              <a:spLocks noChangeArrowheads="1"/>
            </p:cNvSpPr>
            <p:nvPr/>
          </p:nvSpPr>
          <p:spPr bwMode="auto">
            <a:xfrm>
              <a:off x="4207519" y="5798948"/>
              <a:ext cx="1605747" cy="360218"/>
            </a:xfrm>
            <a:prstGeom prst="wedgeRectCallout">
              <a:avLst>
                <a:gd name="adj1" fmla="val -6264"/>
                <a:gd name="adj2" fmla="val -158023"/>
              </a:avLst>
            </a:prstGeom>
            <a:solidFill>
              <a:schemeClr val="accent1"/>
            </a:solidFill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有且只有</a:t>
              </a:r>
            </a:p>
          </p:txBody>
        </p:sp>
        <p:sp>
          <p:nvSpPr>
            <p:cNvPr id="211972" name="椭圆 57"/>
            <p:cNvSpPr>
              <a:spLocks noChangeArrowheads="1"/>
            </p:cNvSpPr>
            <p:nvPr/>
          </p:nvSpPr>
          <p:spPr bwMode="auto">
            <a:xfrm>
              <a:off x="4247805" y="4914727"/>
              <a:ext cx="864096" cy="50405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99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/>
            </a:p>
          </p:txBody>
        </p:sp>
      </p:grpSp>
      <p:grpSp>
        <p:nvGrpSpPr>
          <p:cNvPr id="3" name="组合 60"/>
          <p:cNvGrpSpPr/>
          <p:nvPr/>
        </p:nvGrpSpPr>
        <p:grpSpPr bwMode="auto">
          <a:xfrm>
            <a:off x="1270000" y="425054"/>
            <a:ext cx="2947988" cy="1485900"/>
            <a:chOff x="1115616" y="3680770"/>
            <a:chExt cx="2950936" cy="1980478"/>
          </a:xfrm>
        </p:grpSpPr>
        <p:sp>
          <p:nvSpPr>
            <p:cNvPr id="211974" name="椭圆 56"/>
            <p:cNvSpPr>
              <a:spLocks noChangeArrowheads="1"/>
            </p:cNvSpPr>
            <p:nvPr/>
          </p:nvSpPr>
          <p:spPr bwMode="auto">
            <a:xfrm>
              <a:off x="1115616" y="5013176"/>
              <a:ext cx="2304256" cy="64807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rgbClr val="000099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1975" name="矩形标注 58"/>
            <p:cNvSpPr>
              <a:spLocks noChangeArrowheads="1"/>
            </p:cNvSpPr>
            <p:nvPr/>
          </p:nvSpPr>
          <p:spPr bwMode="auto">
            <a:xfrm>
              <a:off x="2412528" y="3680770"/>
              <a:ext cx="1654024" cy="416408"/>
            </a:xfrm>
            <a:prstGeom prst="wedgeRectCallout">
              <a:avLst>
                <a:gd name="adj1" fmla="val -44153"/>
                <a:gd name="adj2" fmla="val 274236"/>
              </a:avLst>
            </a:prstGeom>
            <a:solidFill>
              <a:schemeClr val="accent1"/>
            </a:solidFill>
            <a:ln w="2540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位置关系</a:t>
              </a:r>
            </a:p>
          </p:txBody>
        </p:sp>
      </p:grpSp>
      <p:grpSp>
        <p:nvGrpSpPr>
          <p:cNvPr id="211976" name="Group 2"/>
          <p:cNvGrpSpPr/>
          <p:nvPr/>
        </p:nvGrpSpPr>
        <p:grpSpPr bwMode="auto">
          <a:xfrm>
            <a:off x="8421689" y="2222897"/>
            <a:ext cx="425450" cy="461963"/>
            <a:chOff x="0" y="0"/>
            <a:chExt cx="268" cy="388"/>
          </a:xfrm>
        </p:grpSpPr>
        <p:sp>
          <p:nvSpPr>
            <p:cNvPr id="211977" name="Oval 3"/>
            <p:cNvSpPr>
              <a:spLocks noChangeArrowheads="1"/>
            </p:cNvSpPr>
            <p:nvPr/>
          </p:nvSpPr>
          <p:spPr bwMode="auto">
            <a:xfrm>
              <a:off x="0" y="231"/>
              <a:ext cx="22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978" name="Text Box 4"/>
            <p:cNvSpPr txBox="1">
              <a:spLocks noChangeArrowheads="1"/>
            </p:cNvSpPr>
            <p:nvPr/>
          </p:nvSpPr>
          <p:spPr bwMode="auto">
            <a:xfrm>
              <a:off x="22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1979" name="Group 5"/>
          <p:cNvGrpSpPr/>
          <p:nvPr/>
        </p:nvGrpSpPr>
        <p:grpSpPr bwMode="auto">
          <a:xfrm>
            <a:off x="5832475" y="2696766"/>
            <a:ext cx="431800" cy="461963"/>
            <a:chOff x="0" y="0"/>
            <a:chExt cx="272" cy="388"/>
          </a:xfrm>
        </p:grpSpPr>
        <p:sp>
          <p:nvSpPr>
            <p:cNvPr id="211980" name="Oval 6"/>
            <p:cNvSpPr>
              <a:spLocks noChangeArrowheads="1"/>
            </p:cNvSpPr>
            <p:nvPr/>
          </p:nvSpPr>
          <p:spPr bwMode="auto">
            <a:xfrm>
              <a:off x="250" y="243"/>
              <a:ext cx="22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981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1982" name="Group 8"/>
          <p:cNvGrpSpPr/>
          <p:nvPr/>
        </p:nvGrpSpPr>
        <p:grpSpPr bwMode="auto">
          <a:xfrm>
            <a:off x="8496301" y="3433763"/>
            <a:ext cx="427038" cy="461963"/>
            <a:chOff x="0" y="0"/>
            <a:chExt cx="269" cy="388"/>
          </a:xfrm>
        </p:grpSpPr>
        <p:sp>
          <p:nvSpPr>
            <p:cNvPr id="211983" name="Oval 9"/>
            <p:cNvSpPr>
              <a:spLocks noChangeArrowheads="1"/>
            </p:cNvSpPr>
            <p:nvPr/>
          </p:nvSpPr>
          <p:spPr bwMode="auto">
            <a:xfrm>
              <a:off x="0" y="265"/>
              <a:ext cx="22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1984" name="Text Box 10"/>
            <p:cNvSpPr txBox="1">
              <a:spLocks noChangeArrowheads="1"/>
            </p:cNvSpPr>
            <p:nvPr/>
          </p:nvSpPr>
          <p:spPr bwMode="auto">
            <a:xfrm>
              <a:off x="23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6" name="Line 11"/>
          <p:cNvSpPr>
            <a:spLocks noChangeShapeType="1"/>
          </p:cNvSpPr>
          <p:nvPr/>
        </p:nvSpPr>
        <p:spPr bwMode="auto">
          <a:xfrm flipV="1">
            <a:off x="6227764" y="2509838"/>
            <a:ext cx="2212975" cy="483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7" name="Line 12"/>
          <p:cNvSpPr>
            <a:spLocks noChangeShapeType="1"/>
          </p:cNvSpPr>
          <p:nvPr/>
        </p:nvSpPr>
        <p:spPr bwMode="auto">
          <a:xfrm>
            <a:off x="6227764" y="2993232"/>
            <a:ext cx="2268537" cy="7560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" name="Oval 13"/>
          <p:cNvSpPr>
            <a:spLocks noChangeArrowheads="1"/>
          </p:cNvSpPr>
          <p:nvPr/>
        </p:nvSpPr>
        <p:spPr bwMode="auto">
          <a:xfrm>
            <a:off x="6215064" y="2210992"/>
            <a:ext cx="2555875" cy="191690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Line 14"/>
          <p:cNvSpPr>
            <a:spLocks noChangeShapeType="1"/>
          </p:cNvSpPr>
          <p:nvPr/>
        </p:nvSpPr>
        <p:spPr bwMode="auto">
          <a:xfrm rot="784005">
            <a:off x="6378575" y="1363266"/>
            <a:ext cx="2147888" cy="3119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0" name="Line 15"/>
          <p:cNvSpPr>
            <a:spLocks noChangeShapeType="1"/>
          </p:cNvSpPr>
          <p:nvPr/>
        </p:nvSpPr>
        <p:spPr bwMode="auto">
          <a:xfrm flipH="1">
            <a:off x="6804025" y="1778794"/>
            <a:ext cx="1512888" cy="261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16"/>
          <p:cNvGrpSpPr/>
          <p:nvPr/>
        </p:nvGrpSpPr>
        <p:grpSpPr bwMode="auto">
          <a:xfrm rot="306945">
            <a:off x="6878635" y="1224033"/>
            <a:ext cx="622299" cy="461963"/>
            <a:chOff x="0" y="-50"/>
            <a:chExt cx="392" cy="388"/>
          </a:xfrm>
        </p:grpSpPr>
        <p:sp>
          <p:nvSpPr>
            <p:cNvPr id="211991" name="未知"/>
            <p:cNvSpPr>
              <a:spLocks noChangeArrowheads="1"/>
            </p:cNvSpPr>
            <p:nvPr/>
          </p:nvSpPr>
          <p:spPr bwMode="auto">
            <a:xfrm rot="1253522">
              <a:off x="45" y="68"/>
              <a:ext cx="68" cy="204"/>
            </a:xfrm>
            <a:custGeom>
              <a:avLst/>
              <a:gdLst>
                <a:gd name="T0" fmla="*/ 68 w 68"/>
                <a:gd name="T1" fmla="*/ 0 h 204"/>
                <a:gd name="T2" fmla="*/ 22 w 68"/>
                <a:gd name="T3" fmla="*/ 68 h 204"/>
                <a:gd name="T4" fmla="*/ 0 w 68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204">
                  <a:moveTo>
                    <a:pt x="68" y="0"/>
                  </a:moveTo>
                  <a:cubicBezTo>
                    <a:pt x="50" y="17"/>
                    <a:pt x="33" y="34"/>
                    <a:pt x="22" y="68"/>
                  </a:cubicBezTo>
                  <a:cubicBezTo>
                    <a:pt x="11" y="102"/>
                    <a:pt x="5" y="153"/>
                    <a:pt x="0" y="2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1992" name="未知"/>
            <p:cNvSpPr>
              <a:spLocks noChangeArrowheads="1"/>
            </p:cNvSpPr>
            <p:nvPr/>
          </p:nvSpPr>
          <p:spPr bwMode="auto">
            <a:xfrm rot="17903470" flipH="1">
              <a:off x="68" y="90"/>
              <a:ext cx="68" cy="204"/>
            </a:xfrm>
            <a:custGeom>
              <a:avLst/>
              <a:gdLst>
                <a:gd name="T0" fmla="*/ 68 w 68"/>
                <a:gd name="T1" fmla="*/ 0 h 204"/>
                <a:gd name="T2" fmla="*/ 22 w 68"/>
                <a:gd name="T3" fmla="*/ 68 h 204"/>
                <a:gd name="T4" fmla="*/ 0 w 68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204">
                  <a:moveTo>
                    <a:pt x="68" y="0"/>
                  </a:moveTo>
                  <a:cubicBezTo>
                    <a:pt x="50" y="17"/>
                    <a:pt x="33" y="34"/>
                    <a:pt x="22" y="68"/>
                  </a:cubicBezTo>
                  <a:cubicBezTo>
                    <a:pt x="11" y="102"/>
                    <a:pt x="5" y="153"/>
                    <a:pt x="0" y="2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1993" name="Text Box 19"/>
            <p:cNvSpPr txBox="1">
              <a:spLocks noChangeArrowheads="1"/>
            </p:cNvSpPr>
            <p:nvPr/>
          </p:nvSpPr>
          <p:spPr bwMode="auto">
            <a:xfrm>
              <a:off x="135" y="-5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20"/>
          <p:cNvGrpSpPr/>
          <p:nvPr/>
        </p:nvGrpSpPr>
        <p:grpSpPr bwMode="auto">
          <a:xfrm rot="1372458">
            <a:off x="7664847" y="3630484"/>
            <a:ext cx="460374" cy="545306"/>
            <a:chOff x="0" y="-50"/>
            <a:chExt cx="290" cy="458"/>
          </a:xfrm>
        </p:grpSpPr>
        <p:grpSp>
          <p:nvGrpSpPr>
            <p:cNvPr id="211995" name="Group 21"/>
            <p:cNvGrpSpPr/>
            <p:nvPr/>
          </p:nvGrpSpPr>
          <p:grpSpPr bwMode="auto">
            <a:xfrm rot="10027777">
              <a:off x="0" y="204"/>
              <a:ext cx="204" cy="204"/>
              <a:chOff x="0" y="0"/>
              <a:chExt cx="204" cy="204"/>
            </a:xfrm>
          </p:grpSpPr>
          <p:sp>
            <p:nvSpPr>
              <p:cNvPr id="211996" name="未知"/>
              <p:cNvSpPr>
                <a:spLocks noChangeArrowheads="1"/>
              </p:cNvSpPr>
              <p:nvPr/>
            </p:nvSpPr>
            <p:spPr bwMode="auto">
              <a:xfrm rot="1253522">
                <a:off x="45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1997" name="未知"/>
              <p:cNvSpPr>
                <a:spLocks noChangeArrowheads="1"/>
              </p:cNvSpPr>
              <p:nvPr/>
            </p:nvSpPr>
            <p:spPr bwMode="auto">
              <a:xfrm rot="17903470" flipH="1">
                <a:off x="68" y="22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1998" name="Text Box 24"/>
            <p:cNvSpPr txBox="1">
              <a:spLocks noChangeArrowheads="1"/>
            </p:cNvSpPr>
            <p:nvPr/>
          </p:nvSpPr>
          <p:spPr bwMode="auto">
            <a:xfrm>
              <a:off x="44" y="-5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25"/>
          <p:cNvGrpSpPr/>
          <p:nvPr/>
        </p:nvGrpSpPr>
        <p:grpSpPr bwMode="auto">
          <a:xfrm>
            <a:off x="6372225" y="4019550"/>
            <a:ext cx="647700" cy="461963"/>
            <a:chOff x="0" y="0"/>
            <a:chExt cx="408" cy="388"/>
          </a:xfrm>
        </p:grpSpPr>
        <p:grpSp>
          <p:nvGrpSpPr>
            <p:cNvPr id="212000" name="Group 26"/>
            <p:cNvGrpSpPr/>
            <p:nvPr/>
          </p:nvGrpSpPr>
          <p:grpSpPr bwMode="auto">
            <a:xfrm rot="-7537310">
              <a:off x="204" y="68"/>
              <a:ext cx="204" cy="204"/>
              <a:chOff x="0" y="0"/>
              <a:chExt cx="204" cy="204"/>
            </a:xfrm>
          </p:grpSpPr>
          <p:sp>
            <p:nvSpPr>
              <p:cNvPr id="212001" name="未知"/>
              <p:cNvSpPr>
                <a:spLocks noChangeArrowheads="1"/>
              </p:cNvSpPr>
              <p:nvPr/>
            </p:nvSpPr>
            <p:spPr bwMode="auto">
              <a:xfrm rot="1253522">
                <a:off x="45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2002" name="未知"/>
              <p:cNvSpPr>
                <a:spLocks noChangeArrowheads="1"/>
              </p:cNvSpPr>
              <p:nvPr/>
            </p:nvSpPr>
            <p:spPr bwMode="auto">
              <a:xfrm rot="17903470" flipH="1">
                <a:off x="68" y="22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2003" name="Text Box 29"/>
            <p:cNvSpPr txBox="1">
              <a:spLocks noChangeArrowheads="1"/>
            </p:cNvSpPr>
            <p:nvPr/>
          </p:nvSpPr>
          <p:spPr bwMode="auto">
            <a:xfrm>
              <a:off x="0" y="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G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30"/>
          <p:cNvGrpSpPr/>
          <p:nvPr/>
        </p:nvGrpSpPr>
        <p:grpSpPr bwMode="auto">
          <a:xfrm>
            <a:off x="8135938" y="1562100"/>
            <a:ext cx="571500" cy="486966"/>
            <a:chOff x="0" y="0"/>
            <a:chExt cx="360" cy="409"/>
          </a:xfrm>
        </p:grpSpPr>
        <p:grpSp>
          <p:nvGrpSpPr>
            <p:cNvPr id="212005" name="Group 31"/>
            <p:cNvGrpSpPr/>
            <p:nvPr/>
          </p:nvGrpSpPr>
          <p:grpSpPr bwMode="auto">
            <a:xfrm rot="1759631">
              <a:off x="0" y="205"/>
              <a:ext cx="204" cy="204"/>
              <a:chOff x="0" y="0"/>
              <a:chExt cx="204" cy="204"/>
            </a:xfrm>
          </p:grpSpPr>
          <p:sp>
            <p:nvSpPr>
              <p:cNvPr id="212006" name="未知"/>
              <p:cNvSpPr>
                <a:spLocks noChangeArrowheads="1"/>
              </p:cNvSpPr>
              <p:nvPr/>
            </p:nvSpPr>
            <p:spPr bwMode="auto">
              <a:xfrm rot="1253522">
                <a:off x="45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2007" name="未知"/>
              <p:cNvSpPr>
                <a:spLocks noChangeArrowheads="1"/>
              </p:cNvSpPr>
              <p:nvPr/>
            </p:nvSpPr>
            <p:spPr bwMode="auto">
              <a:xfrm rot="17903470" flipH="1">
                <a:off x="68" y="22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2008" name="Text Box 34"/>
            <p:cNvSpPr txBox="1">
              <a:spLocks noChangeArrowheads="1"/>
            </p:cNvSpPr>
            <p:nvPr/>
          </p:nvSpPr>
          <p:spPr bwMode="auto">
            <a:xfrm>
              <a:off x="114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2009" name="Line 35"/>
          <p:cNvSpPr>
            <a:spLocks noChangeShapeType="1"/>
          </p:cNvSpPr>
          <p:nvPr/>
        </p:nvSpPr>
        <p:spPr bwMode="auto">
          <a:xfrm flipH="1">
            <a:off x="8520114" y="2280047"/>
            <a:ext cx="185737" cy="142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" name="Group 36"/>
          <p:cNvGrpSpPr/>
          <p:nvPr/>
        </p:nvGrpSpPr>
        <p:grpSpPr bwMode="auto">
          <a:xfrm>
            <a:off x="7372351" y="2647950"/>
            <a:ext cx="123825" cy="71438"/>
            <a:chOff x="0" y="0"/>
            <a:chExt cx="78" cy="60"/>
          </a:xfrm>
        </p:grpSpPr>
        <p:sp>
          <p:nvSpPr>
            <p:cNvPr id="212011" name="Line 37"/>
            <p:cNvSpPr>
              <a:spLocks noChangeShapeType="1"/>
            </p:cNvSpPr>
            <p:nvPr/>
          </p:nvSpPr>
          <p:spPr bwMode="auto">
            <a:xfrm flipV="1">
              <a:off x="0" y="0"/>
              <a:ext cx="69" cy="1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12" name="Line 38"/>
            <p:cNvSpPr>
              <a:spLocks noChangeShapeType="1"/>
            </p:cNvSpPr>
            <p:nvPr/>
          </p:nvSpPr>
          <p:spPr bwMode="auto">
            <a:xfrm>
              <a:off x="66" y="0"/>
              <a:ext cx="12" cy="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Group 39"/>
          <p:cNvGrpSpPr/>
          <p:nvPr/>
        </p:nvGrpSpPr>
        <p:grpSpPr bwMode="auto">
          <a:xfrm>
            <a:off x="7300913" y="3273029"/>
            <a:ext cx="133350" cy="78581"/>
            <a:chOff x="0" y="0"/>
            <a:chExt cx="84" cy="66"/>
          </a:xfrm>
        </p:grpSpPr>
        <p:sp>
          <p:nvSpPr>
            <p:cNvPr id="212014" name="Line 40"/>
            <p:cNvSpPr>
              <a:spLocks noChangeShapeType="1"/>
            </p:cNvSpPr>
            <p:nvPr/>
          </p:nvSpPr>
          <p:spPr bwMode="auto">
            <a:xfrm>
              <a:off x="27" y="0"/>
              <a:ext cx="57" cy="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015" name="Line 41"/>
            <p:cNvSpPr>
              <a:spLocks noChangeShapeType="1"/>
            </p:cNvSpPr>
            <p:nvPr/>
          </p:nvSpPr>
          <p:spPr bwMode="auto">
            <a:xfrm flipH="1">
              <a:off x="0" y="0"/>
              <a:ext cx="30" cy="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7" name="Text Box 42"/>
          <p:cNvSpPr txBox="1">
            <a:spLocks noChangeArrowheads="1"/>
          </p:cNvSpPr>
          <p:nvPr/>
        </p:nvSpPr>
        <p:spPr bwMode="auto">
          <a:xfrm>
            <a:off x="7302500" y="2978944"/>
            <a:ext cx="60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●</a:t>
            </a:r>
            <a:r>
              <a:rPr lang="en-US" altLang="zh-CN" sz="3600" b="1">
                <a:latin typeface="Times New Roman" panose="02020603050405020304" pitchFamily="18" charset="0"/>
              </a:rPr>
              <a:t>o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2017" name="圆角矩形 31"/>
          <p:cNvSpPr>
            <a:spLocks noChangeArrowheads="1"/>
          </p:cNvSpPr>
          <p:nvPr/>
        </p:nvSpPr>
        <p:spPr bwMode="auto">
          <a:xfrm>
            <a:off x="468313" y="614363"/>
            <a:ext cx="1727200" cy="40124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  <p:sp>
        <p:nvSpPr>
          <p:cNvPr id="141" name="Text Box 43"/>
          <p:cNvSpPr txBox="1">
            <a:spLocks noChangeArrowheads="1"/>
          </p:cNvSpPr>
          <p:nvPr/>
        </p:nvSpPr>
        <p:spPr bwMode="auto">
          <a:xfrm>
            <a:off x="398463" y="1353741"/>
            <a:ext cx="56880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15E23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不在同一直线上的三个点</a:t>
            </a:r>
            <a:r>
              <a:rPr lang="zh-CN" altLang="en-US" sz="280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确定一个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圆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bldLvl="0"/>
      <p:bldP spid="109" grpId="0" animBg="1"/>
      <p:bldP spid="110" grpId="0" animBg="1"/>
      <p:bldP spid="137" grpId="0"/>
      <p:bldP spid="141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6864" y="901303"/>
            <a:ext cx="8391525" cy="14811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</a:rPr>
              <a:t>小明不慎把家里的圆形玻璃打碎了，其中四块碎片如图所示，为配到与原来大小一样的圆形玻璃，小明带到商店去的一块玻璃碎片应该是（　　）</a:t>
            </a:r>
          </a:p>
        </p:txBody>
      </p:sp>
      <p:sp>
        <p:nvSpPr>
          <p:cNvPr id="212995" name="圆角矩形 31"/>
          <p:cNvSpPr>
            <a:spLocks noChangeArrowheads="1"/>
          </p:cNvSpPr>
          <p:nvPr/>
        </p:nvSpPr>
        <p:spPr bwMode="auto">
          <a:xfrm>
            <a:off x="460375" y="464344"/>
            <a:ext cx="1727200" cy="40124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  <p:sp>
        <p:nvSpPr>
          <p:cNvPr id="212996" name="文本框 2"/>
          <p:cNvSpPr txBox="1">
            <a:spLocks noChangeArrowheads="1"/>
          </p:cNvSpPr>
          <p:nvPr/>
        </p:nvSpPr>
        <p:spPr bwMode="auto">
          <a:xfrm>
            <a:off x="296863" y="2326482"/>
            <a:ext cx="8285162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．第①块	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．第②块	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．第③块	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．第④块</a:t>
            </a:r>
          </a:p>
        </p:txBody>
      </p:sp>
      <p:pic>
        <p:nvPicPr>
          <p:cNvPr id="212997" name="图片 3" descr="0f43cdc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37275" y="3080147"/>
            <a:ext cx="192405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505200" y="180326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Box 20"/>
          <p:cNvSpPr txBox="1">
            <a:spLocks noChangeArrowheads="1"/>
          </p:cNvSpPr>
          <p:nvPr/>
        </p:nvSpPr>
        <p:spPr bwMode="auto">
          <a:xfrm>
            <a:off x="222250" y="841772"/>
            <a:ext cx="77025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试一试： </a:t>
            </a:r>
            <a:r>
              <a:rPr lang="zh-CN" altLang="en-US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已知△</a:t>
            </a:r>
            <a:r>
              <a:rPr 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，用直尺与圆规作出过</a:t>
            </a:r>
            <a:r>
              <a:rPr 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三点的圆</a:t>
            </a: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66" name="Oval 6"/>
          <p:cNvSpPr>
            <a:spLocks noChangeArrowheads="1"/>
          </p:cNvSpPr>
          <p:nvPr/>
        </p:nvSpPr>
        <p:spPr bwMode="auto">
          <a:xfrm>
            <a:off x="2982914" y="1438275"/>
            <a:ext cx="3959225" cy="2969419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14020" name="Group 7"/>
          <p:cNvGrpSpPr/>
          <p:nvPr/>
        </p:nvGrpSpPr>
        <p:grpSpPr bwMode="auto">
          <a:xfrm>
            <a:off x="2674938" y="1381125"/>
            <a:ext cx="4800600" cy="2436019"/>
            <a:chOff x="0" y="0"/>
            <a:chExt cx="3024" cy="2046"/>
          </a:xfrm>
        </p:grpSpPr>
        <p:grpSp>
          <p:nvGrpSpPr>
            <p:cNvPr id="214021" name="Group 8"/>
            <p:cNvGrpSpPr/>
            <p:nvPr/>
          </p:nvGrpSpPr>
          <p:grpSpPr bwMode="auto">
            <a:xfrm>
              <a:off x="288" y="288"/>
              <a:ext cx="2400" cy="1440"/>
              <a:chOff x="0" y="0"/>
              <a:chExt cx="2400" cy="1440"/>
            </a:xfrm>
          </p:grpSpPr>
          <p:sp>
            <p:nvSpPr>
              <p:cNvPr id="214022" name="Line 9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32" cy="144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4023" name="Line 10"/>
              <p:cNvSpPr>
                <a:spLocks noChangeShapeType="1"/>
              </p:cNvSpPr>
              <p:nvPr/>
            </p:nvSpPr>
            <p:spPr bwMode="auto">
              <a:xfrm>
                <a:off x="432" y="0"/>
                <a:ext cx="1968" cy="1152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4024" name="Line 11"/>
              <p:cNvSpPr>
                <a:spLocks noChangeShapeType="1"/>
              </p:cNvSpPr>
              <p:nvPr/>
            </p:nvSpPr>
            <p:spPr bwMode="auto">
              <a:xfrm flipV="1">
                <a:off x="0" y="1152"/>
                <a:ext cx="2400" cy="288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14025" name="Text Box 12"/>
            <p:cNvSpPr txBox="1">
              <a:spLocks noChangeArrowheads="1"/>
            </p:cNvSpPr>
            <p:nvPr/>
          </p:nvSpPr>
          <p:spPr bwMode="auto">
            <a:xfrm>
              <a:off x="432" y="0"/>
              <a:ext cx="33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2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4026" name="Text Box 13"/>
            <p:cNvSpPr txBox="1">
              <a:spLocks noChangeArrowheads="1"/>
            </p:cNvSpPr>
            <p:nvPr/>
          </p:nvSpPr>
          <p:spPr bwMode="auto">
            <a:xfrm>
              <a:off x="0" y="1555"/>
              <a:ext cx="33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2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4027" name="Text Box 14"/>
            <p:cNvSpPr txBox="1">
              <a:spLocks noChangeArrowheads="1"/>
            </p:cNvSpPr>
            <p:nvPr/>
          </p:nvSpPr>
          <p:spPr bwMode="auto">
            <a:xfrm>
              <a:off x="2688" y="1248"/>
              <a:ext cx="33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sz="32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1275" name="Line 15"/>
          <p:cNvSpPr>
            <a:spLocks noChangeShapeType="1"/>
          </p:cNvSpPr>
          <p:nvPr/>
        </p:nvSpPr>
        <p:spPr bwMode="auto">
          <a:xfrm>
            <a:off x="2522538" y="2409825"/>
            <a:ext cx="2819400" cy="62865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>
            <a:off x="4960938" y="2638425"/>
            <a:ext cx="152400" cy="10287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4960938" y="2605087"/>
            <a:ext cx="30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1278" name="Line 18"/>
          <p:cNvSpPr>
            <a:spLocks noChangeShapeType="1"/>
          </p:cNvSpPr>
          <p:nvPr/>
        </p:nvSpPr>
        <p:spPr bwMode="auto">
          <a:xfrm>
            <a:off x="3817938" y="1724025"/>
            <a:ext cx="1219200" cy="12573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1279" name="Oval 19"/>
          <p:cNvSpPr>
            <a:spLocks noChangeArrowheads="1"/>
          </p:cNvSpPr>
          <p:nvPr/>
        </p:nvSpPr>
        <p:spPr bwMode="auto">
          <a:xfrm>
            <a:off x="4960938" y="2921794"/>
            <a:ext cx="107950" cy="809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grpSp>
        <p:nvGrpSpPr>
          <p:cNvPr id="214033" name="组合 6147"/>
          <p:cNvGrpSpPr/>
          <p:nvPr/>
        </p:nvGrpSpPr>
        <p:grpSpPr bwMode="auto">
          <a:xfrm>
            <a:off x="325439" y="304800"/>
            <a:ext cx="4332033" cy="800976"/>
            <a:chOff x="0" y="0"/>
            <a:chExt cx="6823" cy="1680"/>
          </a:xfrm>
        </p:grpSpPr>
        <p:sp>
          <p:nvSpPr>
            <p:cNvPr id="21403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403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1403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32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1403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5946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三角形的外接圆及外心</a:t>
              </a:r>
            </a:p>
          </p:txBody>
        </p:sp>
        <p:sp>
          <p:nvSpPr>
            <p:cNvPr id="21403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nimBg="1"/>
      <p:bldP spid="11277" grpId="0"/>
      <p:bldP spid="11279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/>
          <p:nvPr/>
        </p:nvSpPr>
        <p:spPr>
          <a:xfrm>
            <a:off x="322264" y="815579"/>
            <a:ext cx="6021387" cy="22382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 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外接圆</a:t>
            </a:r>
            <a:endParaRPr lang="en-US" altLang="zh-CN" sz="24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三角形的三个顶点确定一个圆，这个圆叫作这个三角形的</a:t>
            </a:r>
            <a:r>
              <a:rPr lang="zh-CN" altLang="en-US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外接圆</a:t>
            </a:r>
            <a:r>
              <a:rPr lang="en-US" altLang="zh-CN" sz="2400" kern="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这个三角形叫作这个圆的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内接三角形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1292226" y="4395788"/>
            <a:ext cx="7553325" cy="4247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三角形的外心到三角形</a:t>
            </a:r>
            <a:r>
              <a:rPr lang="zh-CN" altLang="en-US" sz="24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三个顶点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的距离相等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00050" y="2917032"/>
            <a:ext cx="6324600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三角形的外心：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215045" name="Oval 8"/>
          <p:cNvSpPr>
            <a:spLocks noChangeArrowheads="1"/>
          </p:cNvSpPr>
          <p:nvPr/>
        </p:nvSpPr>
        <p:spPr bwMode="auto">
          <a:xfrm>
            <a:off x="6629400" y="1083469"/>
            <a:ext cx="1962150" cy="14716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6699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46" name="Text Box 9"/>
          <p:cNvSpPr txBox="1">
            <a:spLocks noChangeArrowheads="1"/>
          </p:cNvSpPr>
          <p:nvPr/>
        </p:nvSpPr>
        <p:spPr bwMode="auto">
          <a:xfrm>
            <a:off x="7383463" y="1683544"/>
            <a:ext cx="7413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●</a:t>
            </a:r>
            <a:r>
              <a:rPr lang="en-US" altLang="zh-CN" sz="2800" b="1" i="1">
                <a:latin typeface="Times New Roman" panose="02020603050405020304" pitchFamily="18" charset="0"/>
                <a:ea typeface="华文中宋" panose="02010600040101010101" pitchFamily="2" charset="-122"/>
              </a:rPr>
              <a:t>O</a:t>
            </a:r>
          </a:p>
        </p:txBody>
      </p:sp>
      <p:grpSp>
        <p:nvGrpSpPr>
          <p:cNvPr id="215047" name="Group 10"/>
          <p:cNvGrpSpPr/>
          <p:nvPr/>
        </p:nvGrpSpPr>
        <p:grpSpPr bwMode="auto">
          <a:xfrm>
            <a:off x="6248400" y="797719"/>
            <a:ext cx="2743200" cy="1837135"/>
            <a:chOff x="3504" y="960"/>
            <a:chExt cx="1728" cy="1543"/>
          </a:xfrm>
        </p:grpSpPr>
        <p:sp>
          <p:nvSpPr>
            <p:cNvPr id="215048" name="Text Box 11"/>
            <p:cNvSpPr txBox="1">
              <a:spLocks noChangeArrowheads="1"/>
            </p:cNvSpPr>
            <p:nvPr/>
          </p:nvSpPr>
          <p:spPr bwMode="auto">
            <a:xfrm>
              <a:off x="4489" y="960"/>
              <a:ext cx="2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215049" name="Text Box 12"/>
            <p:cNvSpPr txBox="1">
              <a:spLocks noChangeArrowheads="1"/>
            </p:cNvSpPr>
            <p:nvPr/>
          </p:nvSpPr>
          <p:spPr bwMode="auto">
            <a:xfrm>
              <a:off x="3504" y="2016"/>
              <a:ext cx="2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215050" name="Text Box 13"/>
            <p:cNvSpPr txBox="1">
              <a:spLocks noChangeArrowheads="1"/>
            </p:cNvSpPr>
            <p:nvPr/>
          </p:nvSpPr>
          <p:spPr bwMode="auto">
            <a:xfrm>
              <a:off x="4944" y="2064"/>
              <a:ext cx="2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  <a:ea typeface="华文中宋" panose="02010600040101010101" pitchFamily="2" charset="-122"/>
                </a:rPr>
                <a:t>C</a:t>
              </a:r>
            </a:p>
          </p:txBody>
        </p:sp>
        <p:grpSp>
          <p:nvGrpSpPr>
            <p:cNvPr id="215051" name="Group 14"/>
            <p:cNvGrpSpPr/>
            <p:nvPr/>
          </p:nvGrpSpPr>
          <p:grpSpPr bwMode="auto">
            <a:xfrm>
              <a:off x="3792" y="1248"/>
              <a:ext cx="1104" cy="864"/>
              <a:chOff x="3792" y="1248"/>
              <a:chExt cx="1104" cy="864"/>
            </a:xfrm>
          </p:grpSpPr>
          <p:sp>
            <p:nvSpPr>
              <p:cNvPr id="215052" name="Line 15"/>
              <p:cNvSpPr>
                <a:spLocks noChangeShapeType="1"/>
              </p:cNvSpPr>
              <p:nvPr/>
            </p:nvSpPr>
            <p:spPr bwMode="auto">
              <a:xfrm>
                <a:off x="3792" y="2112"/>
                <a:ext cx="1104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5053" name="Line 16"/>
              <p:cNvSpPr>
                <a:spLocks noChangeShapeType="1"/>
              </p:cNvSpPr>
              <p:nvPr/>
            </p:nvSpPr>
            <p:spPr bwMode="auto">
              <a:xfrm flipH="1">
                <a:off x="3792" y="1248"/>
                <a:ext cx="768" cy="86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15054" name="Line 17"/>
              <p:cNvSpPr>
                <a:spLocks noChangeShapeType="1"/>
              </p:cNvSpPr>
              <p:nvPr/>
            </p:nvSpPr>
            <p:spPr bwMode="auto">
              <a:xfrm>
                <a:off x="4560" y="1248"/>
                <a:ext cx="336" cy="86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sp>
        <p:nvSpPr>
          <p:cNvPr id="53" name="Rectangle 21"/>
          <p:cNvSpPr>
            <a:spLocks noChangeArrowheads="1"/>
          </p:cNvSpPr>
          <p:nvPr/>
        </p:nvSpPr>
        <p:spPr bwMode="auto">
          <a:xfrm>
            <a:off x="1292226" y="3415904"/>
            <a:ext cx="55707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三角形外接圆的圆心叫做三角形的</a:t>
            </a:r>
            <a:r>
              <a:rPr lang="zh-CN" altLang="en-US" sz="2400" dirty="0">
                <a:solidFill>
                  <a:srgbClr val="371CF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外心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400050" y="3830241"/>
            <a:ext cx="1295400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作图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1331913" y="3886200"/>
            <a:ext cx="4955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三角形三条边的</a:t>
            </a:r>
            <a:r>
              <a:rPr lang="zh-CN" altLang="en-US" sz="2400" dirty="0">
                <a:solidFill>
                  <a:srgbClr val="371CF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垂直平分线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的交点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400050" y="4301728"/>
            <a:ext cx="1295400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5381" name="Line 25"/>
          <p:cNvSpPr>
            <a:spLocks noChangeShapeType="1"/>
          </p:cNvSpPr>
          <p:nvPr/>
        </p:nvSpPr>
        <p:spPr bwMode="auto">
          <a:xfrm>
            <a:off x="7019925" y="1472804"/>
            <a:ext cx="685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82" name="Line 26"/>
          <p:cNvSpPr>
            <a:spLocks noChangeShapeType="1"/>
          </p:cNvSpPr>
          <p:nvPr/>
        </p:nvSpPr>
        <p:spPr bwMode="auto">
          <a:xfrm>
            <a:off x="7648575" y="1712119"/>
            <a:ext cx="0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15383" name="Line 27"/>
          <p:cNvSpPr>
            <a:spLocks noChangeShapeType="1"/>
          </p:cNvSpPr>
          <p:nvPr/>
        </p:nvSpPr>
        <p:spPr bwMode="auto">
          <a:xfrm flipV="1">
            <a:off x="7315200" y="1597819"/>
            <a:ext cx="1143000" cy="37504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2" name="Line 28"/>
          <p:cNvSpPr>
            <a:spLocks noChangeShapeType="1"/>
          </p:cNvSpPr>
          <p:nvPr/>
        </p:nvSpPr>
        <p:spPr bwMode="auto">
          <a:xfrm flipV="1">
            <a:off x="7642226" y="1095375"/>
            <a:ext cx="314325" cy="76914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>
            <a:off x="7642226" y="1864519"/>
            <a:ext cx="809625" cy="29646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64" name="Line 30"/>
          <p:cNvSpPr>
            <a:spLocks noChangeShapeType="1"/>
          </p:cNvSpPr>
          <p:nvPr/>
        </p:nvSpPr>
        <p:spPr bwMode="auto">
          <a:xfrm flipH="1">
            <a:off x="6659563" y="1851422"/>
            <a:ext cx="1008062" cy="323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15065" name="圆角矩形 31"/>
          <p:cNvSpPr>
            <a:spLocks noChangeArrowheads="1"/>
          </p:cNvSpPr>
          <p:nvPr/>
        </p:nvSpPr>
        <p:spPr bwMode="auto">
          <a:xfrm>
            <a:off x="322264" y="350044"/>
            <a:ext cx="1716087" cy="36433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概念学习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53" grpId="0"/>
      <p:bldP spid="56" grpId="0"/>
      <p:bldP spid="57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46"/>
          <p:cNvSpPr>
            <a:spLocks noChangeArrowheads="1"/>
          </p:cNvSpPr>
          <p:nvPr/>
        </p:nvSpPr>
        <p:spPr bwMode="auto">
          <a:xfrm>
            <a:off x="365125" y="-89534"/>
            <a:ext cx="8164415" cy="50475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196850" eaLnBrk="0" hangingPunc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sz="28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判一判：</a:t>
            </a:r>
            <a:endParaRPr lang="zh-CN" altLang="zh-CN" sz="2800" dirty="0">
              <a:solidFill>
                <a:schemeClr val="accent5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196850" eaLnBrk="0" hangingPunct="0">
              <a:lnSpc>
                <a:spcPct val="200000"/>
              </a:lnSpc>
              <a:buFont typeface="Arial" panose="020B0604020202020204" pitchFamily="34" charset="0"/>
              <a:buNone/>
              <a:defRPr/>
            </a:pPr>
            <a:r>
              <a:rPr 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下列说法是否正确</a:t>
            </a:r>
            <a:endParaRPr 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196850" eaLnBrk="0" hangingPunct="0"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任意的一个三角形一定有一个外接圆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    )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196850" eaLnBrk="0" hangingPunct="0"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任意一个圆有且只有一个内接三角形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    )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196850" eaLnBrk="0" hangingPunct="0"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经过三点一定可以确定一个圆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    )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196850" eaLnBrk="0" hangingPunct="0"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(4)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三角形的外心到三角形各顶点的距离相等</a:t>
            </a:r>
            <a:r>
              <a:rPr lang="en-US" altLang="zh-CN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   )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6067" name="Rectangle 47"/>
          <p:cNvSpPr>
            <a:spLocks noChangeArrowheads="1"/>
          </p:cNvSpPr>
          <p:nvPr/>
        </p:nvSpPr>
        <p:spPr bwMode="auto">
          <a:xfrm>
            <a:off x="0" y="844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026275" y="1881188"/>
            <a:ext cx="437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923088" y="2505075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903913" y="3125391"/>
            <a:ext cx="6479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×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681913" y="3842147"/>
            <a:ext cx="437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 flipH="1">
            <a:off x="6156326" y="3308747"/>
            <a:ext cx="1800225" cy="100965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连接符 13"/>
          <p:cNvCxnSpPr>
            <a:cxnSpLocks noChangeShapeType="1"/>
          </p:cNvCxnSpPr>
          <p:nvPr/>
        </p:nvCxnSpPr>
        <p:spPr bwMode="auto">
          <a:xfrm>
            <a:off x="7359650" y="3198019"/>
            <a:ext cx="71438" cy="129540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15"/>
          <p:cNvCxnSpPr>
            <a:cxnSpLocks noChangeShapeType="1"/>
          </p:cNvCxnSpPr>
          <p:nvPr/>
        </p:nvCxnSpPr>
        <p:spPr bwMode="auto">
          <a:xfrm flipH="1">
            <a:off x="5940425" y="3438525"/>
            <a:ext cx="2160588" cy="540544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4500563" y="3223023"/>
            <a:ext cx="0" cy="129659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H="1">
            <a:off x="3419475" y="3521869"/>
            <a:ext cx="1873250" cy="20241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 flipH="1">
            <a:off x="3708401" y="3276601"/>
            <a:ext cx="1152525" cy="831056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直接连接符 2"/>
          <p:cNvCxnSpPr>
            <a:cxnSpLocks noChangeShapeType="1"/>
          </p:cNvCxnSpPr>
          <p:nvPr/>
        </p:nvCxnSpPr>
        <p:spPr bwMode="auto">
          <a:xfrm>
            <a:off x="1050925" y="2815829"/>
            <a:ext cx="1228725" cy="1064419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直接连接符 4"/>
          <p:cNvCxnSpPr>
            <a:cxnSpLocks noChangeShapeType="1"/>
          </p:cNvCxnSpPr>
          <p:nvPr/>
        </p:nvCxnSpPr>
        <p:spPr bwMode="auto">
          <a:xfrm flipH="1">
            <a:off x="1273176" y="3070623"/>
            <a:ext cx="1800225" cy="701278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 flipH="1">
            <a:off x="1873250" y="3015854"/>
            <a:ext cx="57150" cy="1092994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0" name="Rectangle 2"/>
          <p:cNvSpPr>
            <a:spLocks noChangeArrowheads="1"/>
          </p:cNvSpPr>
          <p:nvPr/>
        </p:nvSpPr>
        <p:spPr bwMode="auto">
          <a:xfrm>
            <a:off x="539750" y="1277542"/>
            <a:ext cx="8077200" cy="16435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分别画一个锐角三角形、直角三角形和钝角三角形，再画出它们的外接圆，观察并叙述各三角形与它的外心的位置关系. </a:t>
            </a:r>
          </a:p>
        </p:txBody>
      </p:sp>
      <p:grpSp>
        <p:nvGrpSpPr>
          <p:cNvPr id="217100" name="Group 9"/>
          <p:cNvGrpSpPr/>
          <p:nvPr/>
        </p:nvGrpSpPr>
        <p:grpSpPr bwMode="auto">
          <a:xfrm>
            <a:off x="457200" y="2516981"/>
            <a:ext cx="2743200" cy="1776413"/>
            <a:chOff x="0" y="0"/>
            <a:chExt cx="1728" cy="1492"/>
          </a:xfrm>
        </p:grpSpPr>
        <p:sp>
          <p:nvSpPr>
            <p:cNvPr id="217101" name="Text Box 10"/>
            <p:cNvSpPr txBox="1">
              <a:spLocks noChangeArrowheads="1"/>
            </p:cNvSpPr>
            <p:nvPr/>
          </p:nvSpPr>
          <p:spPr bwMode="auto">
            <a:xfrm>
              <a:off x="1008" y="0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A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02" name="Text Box 11"/>
            <p:cNvSpPr txBox="1">
              <a:spLocks noChangeArrowheads="1"/>
            </p:cNvSpPr>
            <p:nvPr/>
          </p:nvSpPr>
          <p:spPr bwMode="auto">
            <a:xfrm>
              <a:off x="0" y="105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B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03" name="Text Box 12"/>
            <p:cNvSpPr txBox="1">
              <a:spLocks noChangeArrowheads="1"/>
            </p:cNvSpPr>
            <p:nvPr/>
          </p:nvSpPr>
          <p:spPr bwMode="auto">
            <a:xfrm>
              <a:off x="1440" y="1104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C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1" name="Line 13"/>
            <p:cNvSpPr>
              <a:spLocks noChangeShapeType="1"/>
            </p:cNvSpPr>
            <p:nvPr/>
          </p:nvSpPr>
          <p:spPr bwMode="auto">
            <a:xfrm>
              <a:off x="288" y="1152"/>
              <a:ext cx="1104" cy="0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</a:ln>
          </p:spPr>
          <p:txBody>
            <a:bodyPr wrap="none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2" name="Line 14"/>
            <p:cNvSpPr>
              <a:spLocks noChangeShapeType="1"/>
            </p:cNvSpPr>
            <p:nvPr/>
          </p:nvSpPr>
          <p:spPr bwMode="auto">
            <a:xfrm flipH="1">
              <a:off x="288" y="288"/>
              <a:ext cx="768" cy="864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</a:ln>
          </p:spPr>
          <p:txBody>
            <a:bodyPr wrap="none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93" name="Line 15"/>
            <p:cNvSpPr>
              <a:spLocks noChangeShapeType="1"/>
            </p:cNvSpPr>
            <p:nvPr/>
          </p:nvSpPr>
          <p:spPr bwMode="auto">
            <a:xfrm>
              <a:off x="1056" y="288"/>
              <a:ext cx="336" cy="864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</a:ln>
          </p:spPr>
          <p:txBody>
            <a:bodyPr wrap="none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Oval 17"/>
          <p:cNvSpPr>
            <a:spLocks noChangeArrowheads="1"/>
          </p:cNvSpPr>
          <p:nvPr/>
        </p:nvSpPr>
        <p:spPr bwMode="auto">
          <a:xfrm>
            <a:off x="838200" y="2802731"/>
            <a:ext cx="1962150" cy="14716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1703388" y="3358754"/>
            <a:ext cx="741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chemeClr val="hlink"/>
                </a:solidFill>
                <a:latin typeface="Times New Roman" panose="02020603050405020304" pitchFamily="18" charset="0"/>
              </a:rPr>
              <a:t>●</a:t>
            </a:r>
            <a:r>
              <a:rPr lang="zh-CN" altLang="zh-CN" sz="2400" b="1" i="1">
                <a:latin typeface="Times New Roman" panose="02020603050405020304" pitchFamily="18" charset="0"/>
              </a:rPr>
              <a:t>O</a:t>
            </a:r>
            <a:endParaRPr lang="zh-CN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7109" name="Group 19"/>
          <p:cNvGrpSpPr/>
          <p:nvPr/>
        </p:nvGrpSpPr>
        <p:grpSpPr bwMode="auto">
          <a:xfrm>
            <a:off x="6324600" y="2859881"/>
            <a:ext cx="2057400" cy="1719263"/>
            <a:chOff x="0" y="0"/>
            <a:chExt cx="1296" cy="1444"/>
          </a:xfrm>
        </p:grpSpPr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flipV="1">
              <a:off x="480" y="1141"/>
              <a:ext cx="479" cy="1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</a:ln>
          </p:spPr>
          <p:txBody>
            <a:bodyPr wrap="none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 flipH="1" flipV="1">
              <a:off x="192" y="240"/>
              <a:ext cx="288" cy="912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</a:ln>
          </p:spPr>
          <p:txBody>
            <a:bodyPr wrap="none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 flipV="1">
              <a:off x="203" y="263"/>
              <a:ext cx="757" cy="889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</a:ln>
          </p:spPr>
          <p:txBody>
            <a:bodyPr wrap="none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13" name="Text Box 23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A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14" name="Text Box 24"/>
            <p:cNvSpPr txBox="1">
              <a:spLocks noChangeArrowheads="1"/>
            </p:cNvSpPr>
            <p:nvPr/>
          </p:nvSpPr>
          <p:spPr bwMode="auto">
            <a:xfrm>
              <a:off x="288" y="105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B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15" name="Text Box 25"/>
            <p:cNvSpPr txBox="1">
              <a:spLocks noChangeArrowheads="1"/>
            </p:cNvSpPr>
            <p:nvPr/>
          </p:nvSpPr>
          <p:spPr bwMode="auto">
            <a:xfrm>
              <a:off x="1056" y="1008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C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7116" name="Group 26"/>
          <p:cNvGrpSpPr/>
          <p:nvPr/>
        </p:nvGrpSpPr>
        <p:grpSpPr bwMode="auto">
          <a:xfrm>
            <a:off x="3429000" y="2917031"/>
            <a:ext cx="2286000" cy="1433513"/>
            <a:chOff x="0" y="0"/>
            <a:chExt cx="1440" cy="1204"/>
          </a:xfrm>
        </p:grpSpPr>
        <p:sp>
          <p:nvSpPr>
            <p:cNvPr id="15375" name="AutoShape 27"/>
            <p:cNvSpPr>
              <a:spLocks noChangeArrowheads="1"/>
            </p:cNvSpPr>
            <p:nvPr/>
          </p:nvSpPr>
          <p:spPr bwMode="auto">
            <a:xfrm>
              <a:off x="214" y="192"/>
              <a:ext cx="1009" cy="680"/>
            </a:xfrm>
            <a:prstGeom prst="rtTriangl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18" name="Text Box 28"/>
            <p:cNvSpPr txBox="1">
              <a:spLocks noChangeArrowheads="1"/>
            </p:cNvSpPr>
            <p:nvPr/>
          </p:nvSpPr>
          <p:spPr bwMode="auto">
            <a:xfrm>
              <a:off x="1200" y="81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C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19" name="Text Box 29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A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20" name="Text Box 30"/>
            <p:cNvSpPr txBox="1">
              <a:spLocks noChangeArrowheads="1"/>
            </p:cNvSpPr>
            <p:nvPr/>
          </p:nvSpPr>
          <p:spPr bwMode="auto">
            <a:xfrm>
              <a:off x="0" y="81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 b="1" i="1">
                  <a:latin typeface="Times New Roman" panose="02020603050405020304" pitchFamily="18" charset="0"/>
                </a:rPr>
                <a:t>B</a:t>
              </a:r>
              <a:endParaRPr lang="zh-CN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7121" name="Text Box 31"/>
            <p:cNvSpPr txBox="1">
              <a:spLocks noChangeArrowheads="1"/>
            </p:cNvSpPr>
            <p:nvPr/>
          </p:nvSpPr>
          <p:spPr bwMode="auto">
            <a:xfrm>
              <a:off x="130" y="612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zh-CN" sz="2400">
                  <a:latin typeface="Times New Roman" panose="02020603050405020304" pitchFamily="18" charset="0"/>
                </a:rPr>
                <a:t>┐</a:t>
              </a:r>
              <a:endPara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Oval 33"/>
          <p:cNvSpPr>
            <a:spLocks noChangeArrowheads="1"/>
          </p:cNvSpPr>
          <p:nvPr/>
        </p:nvSpPr>
        <p:spPr bwMode="auto">
          <a:xfrm>
            <a:off x="3600450" y="2802731"/>
            <a:ext cx="1962150" cy="14716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4325938" y="3358754"/>
            <a:ext cx="741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chemeClr val="hlink"/>
                </a:solidFill>
                <a:latin typeface="Times New Roman" panose="02020603050405020304" pitchFamily="18" charset="0"/>
              </a:rPr>
              <a:t>●</a:t>
            </a:r>
            <a:r>
              <a:rPr lang="zh-CN" altLang="zh-CN" sz="2400" b="1" i="1">
                <a:latin typeface="Times New Roman" panose="02020603050405020304" pitchFamily="18" charset="0"/>
              </a:rPr>
              <a:t>O</a:t>
            </a:r>
            <a:endParaRPr lang="zh-CN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41" name="Oval 36"/>
          <p:cNvSpPr>
            <a:spLocks noChangeArrowheads="1"/>
          </p:cNvSpPr>
          <p:nvPr/>
        </p:nvSpPr>
        <p:spPr bwMode="auto">
          <a:xfrm>
            <a:off x="6483350" y="2822972"/>
            <a:ext cx="1962150" cy="14716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42" name="Text Box 37"/>
          <p:cNvSpPr txBox="1">
            <a:spLocks noChangeArrowheads="1"/>
          </p:cNvSpPr>
          <p:nvPr/>
        </p:nvSpPr>
        <p:spPr bwMode="auto">
          <a:xfrm>
            <a:off x="7196138" y="3444479"/>
            <a:ext cx="741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chemeClr val="hlink"/>
                </a:solidFill>
                <a:latin typeface="Times New Roman" panose="02020603050405020304" pitchFamily="18" charset="0"/>
              </a:rPr>
              <a:t>●</a:t>
            </a:r>
            <a:r>
              <a:rPr lang="zh-CN" altLang="zh-CN" sz="2400" b="1" i="1">
                <a:latin typeface="Times New Roman" panose="02020603050405020304" pitchFamily="18" charset="0"/>
              </a:rPr>
              <a:t>O</a:t>
            </a:r>
            <a:endParaRPr lang="zh-CN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126" name="圆角矩形 31"/>
          <p:cNvSpPr>
            <a:spLocks noChangeArrowheads="1"/>
          </p:cNvSpPr>
          <p:nvPr/>
        </p:nvSpPr>
        <p:spPr bwMode="auto">
          <a:xfrm>
            <a:off x="539750" y="777478"/>
            <a:ext cx="1390650" cy="3845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画一画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17423" grpId="0"/>
      <p:bldP spid="4" grpId="0" bldLvl="0"/>
      <p:bldP spid="7" grpId="0"/>
      <p:bldP spid="17441" grpId="0" bldLvl="0"/>
      <p:bldP spid="174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755651" y="1679972"/>
            <a:ext cx="76295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CC0099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zh-CN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锐角三角形的外心位于三角形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内；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zh-CN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直角三角形的外心位于直角三角形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斜边的中点；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zh-CN" altLang="zh-CN" sz="28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钝角三角形的外心位于三角形</a:t>
            </a:r>
            <a:r>
              <a:rPr lang="zh-CN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外.</a:t>
            </a:r>
          </a:p>
        </p:txBody>
      </p:sp>
      <p:sp>
        <p:nvSpPr>
          <p:cNvPr id="219139" name="圆角矩形 31"/>
          <p:cNvSpPr>
            <a:spLocks noChangeArrowheads="1"/>
          </p:cNvSpPr>
          <p:nvPr/>
        </p:nvSpPr>
        <p:spPr bwMode="auto">
          <a:xfrm>
            <a:off x="827088" y="988219"/>
            <a:ext cx="1670050" cy="428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要点归纳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79400" y="879873"/>
            <a:ext cx="8178800" cy="196124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46999D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如图，将△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置于平面直角坐标系中，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为原点，∠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60°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，若△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的外接圆与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轴交于点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DAO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的度数；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的坐标和△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外接圆的面积．</a:t>
            </a:r>
          </a:p>
        </p:txBody>
      </p:sp>
      <p:pic>
        <p:nvPicPr>
          <p:cNvPr id="220163" name="Picture 301" descr="C:\Documents and Settings\Administrator\桌面\BS九下教案（五改）9.5\yibs9xlytu46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6484938" y="1821657"/>
            <a:ext cx="2474912" cy="181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文本框 1"/>
          <p:cNvSpPr txBox="1">
            <a:spLocks noChangeArrowheads="1"/>
          </p:cNvSpPr>
          <p:nvPr/>
        </p:nvSpPr>
        <p:spPr bwMode="auto">
          <a:xfrm>
            <a:off x="384176" y="3186113"/>
            <a:ext cx="5775325" cy="14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(1)∵∠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220165" name="圆角矩形 31"/>
          <p:cNvSpPr>
            <a:spLocks noChangeArrowheads="1"/>
          </p:cNvSpPr>
          <p:nvPr/>
        </p:nvSpPr>
        <p:spPr bwMode="auto">
          <a:xfrm>
            <a:off x="384175" y="503635"/>
            <a:ext cx="1728788" cy="3762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文本框 99"/>
          <p:cNvSpPr txBox="1">
            <a:spLocks noChangeArrowheads="1"/>
          </p:cNvSpPr>
          <p:nvPr/>
        </p:nvSpPr>
        <p:spPr bwMode="auto">
          <a:xfrm>
            <a:off x="106364" y="492919"/>
            <a:ext cx="7513637" cy="52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的坐标和△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外接圆的面积．</a:t>
            </a:r>
          </a:p>
        </p:txBody>
      </p:sp>
      <p:sp>
        <p:nvSpPr>
          <p:cNvPr id="20483" name="文本框 1"/>
          <p:cNvSpPr txBox="1">
            <a:spLocks noChangeArrowheads="1"/>
          </p:cNvSpPr>
          <p:nvPr/>
        </p:nvSpPr>
        <p:spPr bwMode="auto">
          <a:xfrm>
            <a:off x="244476" y="957263"/>
            <a:ext cx="6080125" cy="3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(2)∵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的坐标是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在直角△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·tan∠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      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∴点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的坐标是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      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是圆的直径，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外接圆的面积是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9π.</a:t>
            </a:r>
          </a:p>
        </p:txBody>
      </p:sp>
      <p:graphicFrame>
        <p:nvGraphicFramePr>
          <p:cNvPr id="20484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63094" y="2038350"/>
          <a:ext cx="7000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2" r:id="rId3" imgW="304800" imgH="228600" progId="Equation.KSEE3">
                  <p:embed/>
                </p:oleObj>
              </mc:Choice>
              <mc:Fallback>
                <p:oleObj r:id="rId3" imgW="304800" imgH="2286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094" y="2038350"/>
                        <a:ext cx="70008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438400" y="2992041"/>
          <a:ext cx="654050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3" r:id="rId5" imgW="304800" imgH="228600" progId="Equation.KSEE3">
                  <p:embed/>
                </p:oleObj>
              </mc:Choice>
              <mc:Fallback>
                <p:oleObj r:id="rId5" imgW="304800" imgH="2286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992041"/>
                        <a:ext cx="654050" cy="369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44476" y="4142520"/>
            <a:ext cx="8418513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46999D"/>
                </a:solidFill>
                <a:prstDash val="sysDash"/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方法总结：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图形中求三角形外接圆的面积时，关键是确定外接圆的直径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或半径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仿宋_GB2312" panose="02010609030101010101" charset="-122"/>
              </a:rPr>
              <a:t>长度．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21191" name="Picture 301" descr="C:\Documents and Settings\Administrator\桌面\BS九下教案（五改）9.5\yibs9xlytu46.TIF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6324601" y="1359694"/>
            <a:ext cx="2473325" cy="181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7175" y="1991530"/>
            <a:ext cx="8648700" cy="1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复习并巩固圆中的基本概念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 indent="2000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理解并掌握三点确定圆的条件并会应用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 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indent="2000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理解并掌握三角形的外接圆及外心的概念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  <p:sp>
        <p:nvSpPr>
          <p:cNvPr id="200707" name="MH_SubTitle_4"/>
          <p:cNvSpPr txBox="1">
            <a:spLocks noChangeArrowheads="1"/>
          </p:cNvSpPr>
          <p:nvPr/>
        </p:nvSpPr>
        <p:spPr bwMode="auto">
          <a:xfrm>
            <a:off x="3332163" y="910829"/>
            <a:ext cx="1928812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文本框 37889"/>
          <p:cNvSpPr txBox="1">
            <a:spLocks noChangeArrowheads="1"/>
          </p:cNvSpPr>
          <p:nvPr/>
        </p:nvSpPr>
        <p:spPr bwMode="auto">
          <a:xfrm>
            <a:off x="1590675" y="313135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7891" name="矩形 37890"/>
          <p:cNvSpPr>
            <a:spLocks noChangeArrowheads="1"/>
          </p:cNvSpPr>
          <p:nvPr/>
        </p:nvSpPr>
        <p:spPr bwMode="auto">
          <a:xfrm>
            <a:off x="142874" y="255985"/>
            <a:ext cx="90011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71805" indent="-471805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判断：</a:t>
            </a:r>
          </a:p>
          <a:p>
            <a:pPr marL="471805" indent="-471805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）经过三点一定可以作圆      （     ）</a:t>
            </a:r>
          </a:p>
          <a:p>
            <a:pPr marL="471805" indent="-471805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）三角形的外心就是这个三角形两边垂直平分线的交点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 marL="471805" indent="-471805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）三角形的外心到三边的距离相等      （    ）</a:t>
            </a:r>
          </a:p>
          <a:p>
            <a:pPr marL="471805" indent="-471805"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）等腰三角形的外心一定在这个三角形内      （     ）</a:t>
            </a:r>
          </a:p>
        </p:txBody>
      </p:sp>
      <p:sp>
        <p:nvSpPr>
          <p:cNvPr id="37893" name="文本框 37892"/>
          <p:cNvSpPr txBox="1">
            <a:spLocks noChangeArrowheads="1"/>
          </p:cNvSpPr>
          <p:nvPr/>
        </p:nvSpPr>
        <p:spPr bwMode="auto">
          <a:xfrm>
            <a:off x="8379233" y="1379084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37894" name="文本框 37893"/>
          <p:cNvSpPr txBox="1">
            <a:spLocks noChangeArrowheads="1"/>
          </p:cNvSpPr>
          <p:nvPr/>
        </p:nvSpPr>
        <p:spPr bwMode="auto">
          <a:xfrm>
            <a:off x="5891620" y="190230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37895" name="文本框 37894"/>
          <p:cNvSpPr txBox="1">
            <a:spLocks noChangeArrowheads="1"/>
          </p:cNvSpPr>
          <p:nvPr/>
        </p:nvSpPr>
        <p:spPr bwMode="auto">
          <a:xfrm>
            <a:off x="4714082" y="74295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37896" name="文本框 37895"/>
          <p:cNvSpPr txBox="1">
            <a:spLocks noChangeArrowheads="1"/>
          </p:cNvSpPr>
          <p:nvPr/>
        </p:nvSpPr>
        <p:spPr bwMode="auto">
          <a:xfrm>
            <a:off x="6838136" y="2425524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32" name="矩形 80"/>
          <p:cNvSpPr>
            <a:spLocks noChangeArrowheads="1"/>
          </p:cNvSpPr>
          <p:nvPr/>
        </p:nvSpPr>
        <p:spPr bwMode="auto">
          <a:xfrm>
            <a:off x="1" y="38100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5">
                    <a:lumMod val="50000"/>
                  </a:schemeClr>
                </a:solidFill>
                <a:ea typeface="方正姚体" panose="02010601030101010101" pitchFamily="2" charset="-122"/>
              </a:rPr>
              <a:t>当堂练习</a:t>
            </a:r>
          </a:p>
        </p:txBody>
      </p:sp>
      <p:sp>
        <p:nvSpPr>
          <p:cNvPr id="222217" name="文本框 39939"/>
          <p:cNvSpPr txBox="1">
            <a:spLocks noChangeArrowheads="1"/>
          </p:cNvSpPr>
          <p:nvPr/>
        </p:nvSpPr>
        <p:spPr bwMode="auto">
          <a:xfrm>
            <a:off x="371476" y="3371850"/>
            <a:ext cx="86852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三角形的外心具有的性质是（        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到三边的距离相等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    B.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到三个顶点的距离相等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外心在三角形的外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    D.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外心在三角形内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9939" name="文本框 39938"/>
          <p:cNvSpPr txBox="1">
            <a:spLocks noChangeArrowheads="1"/>
          </p:cNvSpPr>
          <p:nvPr/>
        </p:nvSpPr>
        <p:spPr bwMode="auto">
          <a:xfrm>
            <a:off x="4775607" y="3257550"/>
            <a:ext cx="420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3" grpId="0" bldLvl="0"/>
      <p:bldP spid="37894" grpId="0" bldLvl="0"/>
      <p:bldP spid="37895" grpId="0" bldLvl="0"/>
      <p:bldP spid="37896" grpId="0" bldLvl="0"/>
      <p:bldP spid="39939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1004888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1514" name="Rectangle 33"/>
          <p:cNvSpPr>
            <a:spLocks noChangeArrowheads="1"/>
          </p:cNvSpPr>
          <p:nvPr/>
        </p:nvSpPr>
        <p:spPr bwMode="auto">
          <a:xfrm>
            <a:off x="268288" y="364660"/>
            <a:ext cx="8424862" cy="11137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196850" eaLnBrk="0" hangingPunc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如图，是一块圆形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镜片</a:t>
            </a:r>
            <a:r>
              <a:rPr 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破碎后的部分残片，试找出它的圆心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23236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1714"/>
          <a:stretch>
            <a:fillRect/>
          </a:stretch>
        </p:blipFill>
        <p:spPr bwMode="auto">
          <a:xfrm>
            <a:off x="5381625" y="1372792"/>
            <a:ext cx="2952750" cy="256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696"/>
          <a:stretch>
            <a:fillRect/>
          </a:stretch>
        </p:blipFill>
        <p:spPr bwMode="auto">
          <a:xfrm>
            <a:off x="5416551" y="1412081"/>
            <a:ext cx="2949575" cy="2559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/>
          <p:nvPr/>
        </p:nvGrpSpPr>
        <p:grpSpPr bwMode="auto">
          <a:xfrm>
            <a:off x="5613401" y="1620441"/>
            <a:ext cx="2767013" cy="1082279"/>
            <a:chOff x="0" y="0"/>
            <a:chExt cx="1743" cy="909"/>
          </a:xfrm>
        </p:grpSpPr>
        <p:grpSp>
          <p:nvGrpSpPr>
            <p:cNvPr id="223239" name="Group 7"/>
            <p:cNvGrpSpPr/>
            <p:nvPr/>
          </p:nvGrpSpPr>
          <p:grpSpPr bwMode="auto">
            <a:xfrm>
              <a:off x="0" y="257"/>
              <a:ext cx="345" cy="448"/>
              <a:chOff x="0" y="-60"/>
              <a:chExt cx="345" cy="448"/>
            </a:xfrm>
          </p:grpSpPr>
          <p:sp>
            <p:nvSpPr>
              <p:cNvPr id="223240" name="Oval 8"/>
              <p:cNvSpPr>
                <a:spLocks noChangeArrowheads="1"/>
              </p:cNvSpPr>
              <p:nvPr/>
            </p:nvSpPr>
            <p:spPr bwMode="auto">
              <a:xfrm>
                <a:off x="181" y="-60"/>
                <a:ext cx="164" cy="4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23241" name="Text Box 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  <a:endPara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3242" name="Group 10"/>
            <p:cNvGrpSpPr/>
            <p:nvPr/>
          </p:nvGrpSpPr>
          <p:grpSpPr bwMode="auto">
            <a:xfrm>
              <a:off x="567" y="0"/>
              <a:ext cx="345" cy="444"/>
              <a:chOff x="0" y="0"/>
              <a:chExt cx="345" cy="444"/>
            </a:xfrm>
          </p:grpSpPr>
          <p:sp>
            <p:nvSpPr>
              <p:cNvPr id="223243" name="Oval 11"/>
              <p:cNvSpPr>
                <a:spLocks noChangeArrowheads="1"/>
              </p:cNvSpPr>
              <p:nvPr/>
            </p:nvSpPr>
            <p:spPr bwMode="auto">
              <a:xfrm>
                <a:off x="181" y="8"/>
                <a:ext cx="164" cy="4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23244" name="Text Box 1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  <a:endPara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3245" name="Group 13"/>
            <p:cNvGrpSpPr/>
            <p:nvPr/>
          </p:nvGrpSpPr>
          <p:grpSpPr bwMode="auto">
            <a:xfrm>
              <a:off x="1497" y="461"/>
              <a:ext cx="246" cy="448"/>
              <a:chOff x="0" y="-60"/>
              <a:chExt cx="246" cy="448"/>
            </a:xfrm>
          </p:grpSpPr>
          <p:sp>
            <p:nvSpPr>
              <p:cNvPr id="223246" name="Oval 14"/>
              <p:cNvSpPr>
                <a:spLocks noChangeArrowheads="1"/>
              </p:cNvSpPr>
              <p:nvPr/>
            </p:nvSpPr>
            <p:spPr bwMode="auto">
              <a:xfrm>
                <a:off x="0" y="-60"/>
                <a:ext cx="164" cy="4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23247" name="Text Box 1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zh-CN" sz="2400" b="1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</a:t>
                </a:r>
                <a:endPara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7" name="Line 16"/>
          <p:cNvSpPr>
            <a:spLocks noChangeShapeType="1"/>
          </p:cNvSpPr>
          <p:nvPr/>
        </p:nvSpPr>
        <p:spPr bwMode="auto">
          <a:xfrm flipV="1">
            <a:off x="5900739" y="1889523"/>
            <a:ext cx="936625" cy="2976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8" name="Line 17"/>
          <p:cNvSpPr>
            <a:spLocks noChangeShapeType="1"/>
          </p:cNvSpPr>
          <p:nvPr/>
        </p:nvSpPr>
        <p:spPr bwMode="auto">
          <a:xfrm>
            <a:off x="6815138" y="1889523"/>
            <a:ext cx="1223962" cy="5405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18"/>
          <p:cNvGrpSpPr/>
          <p:nvPr/>
        </p:nvGrpSpPr>
        <p:grpSpPr bwMode="auto">
          <a:xfrm>
            <a:off x="6826250" y="2615803"/>
            <a:ext cx="442913" cy="640557"/>
            <a:chOff x="0" y="-150"/>
            <a:chExt cx="279" cy="538"/>
          </a:xfrm>
        </p:grpSpPr>
        <p:sp>
          <p:nvSpPr>
            <p:cNvPr id="223251" name="Oval 19"/>
            <p:cNvSpPr>
              <a:spLocks noChangeArrowheads="1"/>
            </p:cNvSpPr>
            <p:nvPr/>
          </p:nvSpPr>
          <p:spPr bwMode="auto">
            <a:xfrm>
              <a:off x="0" y="-150"/>
              <a:ext cx="164" cy="43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23252" name="Text Box 20"/>
            <p:cNvSpPr txBox="1">
              <a:spLocks noChangeArrowheads="1"/>
            </p:cNvSpPr>
            <p:nvPr/>
          </p:nvSpPr>
          <p:spPr bwMode="auto">
            <a:xfrm>
              <a:off x="22" y="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24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  <a:endPara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21"/>
          <p:cNvGrpSpPr/>
          <p:nvPr/>
        </p:nvGrpSpPr>
        <p:grpSpPr bwMode="auto">
          <a:xfrm>
            <a:off x="5964239" y="1225153"/>
            <a:ext cx="1901825" cy="3614738"/>
            <a:chOff x="0" y="0"/>
            <a:chExt cx="1198" cy="3036"/>
          </a:xfrm>
        </p:grpSpPr>
        <p:sp>
          <p:nvSpPr>
            <p:cNvPr id="223254" name="Line 22"/>
            <p:cNvSpPr>
              <a:spLocks noChangeShapeType="1"/>
            </p:cNvSpPr>
            <p:nvPr/>
          </p:nvSpPr>
          <p:spPr bwMode="auto">
            <a:xfrm>
              <a:off x="35" y="45"/>
              <a:ext cx="1163" cy="29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3255" name="Group 23"/>
            <p:cNvGrpSpPr/>
            <p:nvPr/>
          </p:nvGrpSpPr>
          <p:grpSpPr bwMode="auto">
            <a:xfrm>
              <a:off x="300" y="649"/>
              <a:ext cx="48" cy="85"/>
              <a:chOff x="0" y="0"/>
              <a:chExt cx="48" cy="85"/>
            </a:xfrm>
          </p:grpSpPr>
          <p:sp>
            <p:nvSpPr>
              <p:cNvPr id="223256" name="Line 24"/>
              <p:cNvSpPr>
                <a:spLocks noChangeShapeType="1"/>
              </p:cNvSpPr>
              <p:nvPr/>
            </p:nvSpPr>
            <p:spPr bwMode="auto">
              <a:xfrm>
                <a:off x="23" y="0"/>
                <a:ext cx="25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257" name="Line 25"/>
              <p:cNvSpPr>
                <a:spLocks noChangeShapeType="1"/>
              </p:cNvSpPr>
              <p:nvPr/>
            </p:nvSpPr>
            <p:spPr bwMode="auto">
              <a:xfrm flipH="1">
                <a:off x="0" y="68"/>
                <a:ext cx="46" cy="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3258" name="Group 26"/>
            <p:cNvGrpSpPr/>
            <p:nvPr/>
          </p:nvGrpSpPr>
          <p:grpSpPr bwMode="auto">
            <a:xfrm rot="-526055">
              <a:off x="0" y="0"/>
              <a:ext cx="204" cy="204"/>
              <a:chOff x="0" y="0"/>
              <a:chExt cx="204" cy="204"/>
            </a:xfrm>
          </p:grpSpPr>
          <p:sp>
            <p:nvSpPr>
              <p:cNvPr id="223259" name="Freeform 27"/>
              <p:cNvSpPr>
                <a:spLocks noChangeArrowheads="1"/>
              </p:cNvSpPr>
              <p:nvPr/>
            </p:nvSpPr>
            <p:spPr bwMode="auto">
              <a:xfrm rot="1560467">
                <a:off x="47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23260" name="Freeform 28"/>
              <p:cNvSpPr>
                <a:spLocks noChangeArrowheads="1"/>
              </p:cNvSpPr>
              <p:nvPr/>
            </p:nvSpPr>
            <p:spPr bwMode="auto">
              <a:xfrm rot="18210416" flipH="1">
                <a:off x="68" y="24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grpSp>
          <p:nvGrpSpPr>
            <p:cNvPr id="223261" name="Group 29"/>
            <p:cNvGrpSpPr/>
            <p:nvPr/>
          </p:nvGrpSpPr>
          <p:grpSpPr bwMode="auto">
            <a:xfrm rot="9714530">
              <a:off x="366" y="1164"/>
              <a:ext cx="204" cy="204"/>
              <a:chOff x="0" y="0"/>
              <a:chExt cx="204" cy="204"/>
            </a:xfrm>
          </p:grpSpPr>
          <p:sp>
            <p:nvSpPr>
              <p:cNvPr id="223262" name="Freeform 30"/>
              <p:cNvSpPr>
                <a:spLocks noChangeArrowheads="1"/>
              </p:cNvSpPr>
              <p:nvPr/>
            </p:nvSpPr>
            <p:spPr bwMode="auto">
              <a:xfrm rot="1560467">
                <a:off x="47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23263" name="Freeform 31"/>
              <p:cNvSpPr>
                <a:spLocks noChangeArrowheads="1"/>
              </p:cNvSpPr>
              <p:nvPr/>
            </p:nvSpPr>
            <p:spPr bwMode="auto">
              <a:xfrm rot="18210416" flipH="1">
                <a:off x="68" y="24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grpSp>
        <p:nvGrpSpPr>
          <p:cNvPr id="11" name="Group 32"/>
          <p:cNvGrpSpPr/>
          <p:nvPr/>
        </p:nvGrpSpPr>
        <p:grpSpPr bwMode="auto">
          <a:xfrm>
            <a:off x="5613400" y="1107281"/>
            <a:ext cx="2636838" cy="3482579"/>
            <a:chOff x="0" y="0"/>
            <a:chExt cx="1661" cy="2925"/>
          </a:xfrm>
        </p:grpSpPr>
        <p:sp>
          <p:nvSpPr>
            <p:cNvPr id="223265" name="Line 33"/>
            <p:cNvSpPr>
              <a:spLocks noChangeShapeType="1"/>
            </p:cNvSpPr>
            <p:nvPr/>
          </p:nvSpPr>
          <p:spPr bwMode="auto">
            <a:xfrm flipH="1">
              <a:off x="0" y="0"/>
              <a:ext cx="1611" cy="2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23266" name="Group 34"/>
            <p:cNvGrpSpPr/>
            <p:nvPr/>
          </p:nvGrpSpPr>
          <p:grpSpPr bwMode="auto">
            <a:xfrm>
              <a:off x="1150" y="833"/>
              <a:ext cx="48" cy="78"/>
              <a:chOff x="0" y="0"/>
              <a:chExt cx="48" cy="78"/>
            </a:xfrm>
          </p:grpSpPr>
          <p:sp>
            <p:nvSpPr>
              <p:cNvPr id="223267" name="Line 35"/>
              <p:cNvSpPr>
                <a:spLocks noChangeShapeType="1"/>
              </p:cNvSpPr>
              <p:nvPr/>
            </p:nvSpPr>
            <p:spPr bwMode="auto">
              <a:xfrm>
                <a:off x="0" y="0"/>
                <a:ext cx="48" cy="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3268" name="Line 36"/>
              <p:cNvSpPr>
                <a:spLocks noChangeShapeType="1"/>
              </p:cNvSpPr>
              <p:nvPr/>
            </p:nvSpPr>
            <p:spPr bwMode="auto">
              <a:xfrm flipH="1">
                <a:off x="24" y="28"/>
                <a:ext cx="24" cy="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3269" name="Group 37"/>
            <p:cNvGrpSpPr/>
            <p:nvPr/>
          </p:nvGrpSpPr>
          <p:grpSpPr bwMode="auto">
            <a:xfrm rot="2992971">
              <a:off x="1457" y="57"/>
              <a:ext cx="204" cy="204"/>
              <a:chOff x="0" y="0"/>
              <a:chExt cx="204" cy="204"/>
            </a:xfrm>
          </p:grpSpPr>
          <p:sp>
            <p:nvSpPr>
              <p:cNvPr id="223270" name="Freeform 38"/>
              <p:cNvSpPr>
                <a:spLocks noChangeArrowheads="1"/>
              </p:cNvSpPr>
              <p:nvPr/>
            </p:nvSpPr>
            <p:spPr bwMode="auto">
              <a:xfrm rot="1560467">
                <a:off x="47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23271" name="Freeform 39"/>
              <p:cNvSpPr>
                <a:spLocks noChangeArrowheads="1"/>
              </p:cNvSpPr>
              <p:nvPr/>
            </p:nvSpPr>
            <p:spPr bwMode="auto">
              <a:xfrm rot="18210416" flipH="1">
                <a:off x="68" y="24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grpSp>
          <p:nvGrpSpPr>
            <p:cNvPr id="223272" name="Group 40"/>
            <p:cNvGrpSpPr/>
            <p:nvPr/>
          </p:nvGrpSpPr>
          <p:grpSpPr bwMode="auto">
            <a:xfrm rot="-8436578">
              <a:off x="623" y="1431"/>
              <a:ext cx="204" cy="204"/>
              <a:chOff x="0" y="0"/>
              <a:chExt cx="204" cy="204"/>
            </a:xfrm>
          </p:grpSpPr>
          <p:sp>
            <p:nvSpPr>
              <p:cNvPr id="223273" name="Freeform 41"/>
              <p:cNvSpPr>
                <a:spLocks noChangeArrowheads="1"/>
              </p:cNvSpPr>
              <p:nvPr/>
            </p:nvSpPr>
            <p:spPr bwMode="auto">
              <a:xfrm rot="1560467">
                <a:off x="47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23274" name="Freeform 42"/>
              <p:cNvSpPr>
                <a:spLocks noChangeArrowheads="1"/>
              </p:cNvSpPr>
              <p:nvPr/>
            </p:nvSpPr>
            <p:spPr bwMode="auto">
              <a:xfrm rot="18210416" flipH="1">
                <a:off x="68" y="24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</p:grpSp>
      <p:sp>
        <p:nvSpPr>
          <p:cNvPr id="94" name="Line 44"/>
          <p:cNvSpPr>
            <a:spLocks noChangeShapeType="1"/>
          </p:cNvSpPr>
          <p:nvPr/>
        </p:nvSpPr>
        <p:spPr bwMode="auto">
          <a:xfrm flipH="1" flipV="1">
            <a:off x="5886451" y="2157413"/>
            <a:ext cx="974725" cy="717947"/>
          </a:xfrm>
          <a:prstGeom prst="line">
            <a:avLst/>
          </a:prstGeom>
          <a:noFill/>
          <a:ln w="9525" cmpd="sng">
            <a:solidFill>
              <a:srgbClr val="000000"/>
            </a:solidFill>
            <a:round/>
          </a:ln>
          <a:effectLst/>
          <a:scene3d>
            <a:camera prst="legacyPerspectiveFront">
              <a:rot lat="20519999" lon="1080000" rev="0"/>
            </a:camera>
            <a:lightRig rig="legacyFlat1" dir="r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>
            <a:flatTx/>
          </a:bodyPr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/>
          </a:p>
        </p:txBody>
      </p:sp>
      <p:sp>
        <p:nvSpPr>
          <p:cNvPr id="23595" name="文本框 1"/>
          <p:cNvSpPr txBox="1">
            <a:spLocks noChangeArrowheads="1"/>
          </p:cNvSpPr>
          <p:nvPr/>
        </p:nvSpPr>
        <p:spPr bwMode="auto">
          <a:xfrm>
            <a:off x="374650" y="1613297"/>
            <a:ext cx="4916488" cy="33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方法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在圆弧上任取三点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作线段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</a:t>
            </a:r>
            <a:r>
              <a: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的垂直平分线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其交点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即为圆心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以点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为圆心，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长为半径作圆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,⊙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即为所求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235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文本框 1"/>
          <p:cNvSpPr txBox="1">
            <a:spLocks noChangeArrowheads="1"/>
          </p:cNvSpPr>
          <p:nvPr/>
        </p:nvSpPr>
        <p:spPr bwMode="auto">
          <a:xfrm>
            <a:off x="322264" y="559594"/>
            <a:ext cx="8499475" cy="178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5×5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正方形网格中，一条圆弧经过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三点，那么这条圆弧所在圆的圆心是（　　）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P	     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Q	            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R	       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．点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pic>
        <p:nvPicPr>
          <p:cNvPr id="224259" name="图片 2" descr="0f43cdc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0250" y="2553891"/>
            <a:ext cx="2603500" cy="196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724400" y="122634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文本框 1"/>
          <p:cNvSpPr txBox="1">
            <a:spLocks noChangeArrowheads="1"/>
          </p:cNvSpPr>
          <p:nvPr/>
        </p:nvSpPr>
        <p:spPr bwMode="auto">
          <a:xfrm>
            <a:off x="287338" y="1175147"/>
            <a:ext cx="86217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如图，△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内接于⊙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，若∠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20°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，则∠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的度数是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pic>
        <p:nvPicPr>
          <p:cNvPr id="225283" name="图片 2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3164" y="2422923"/>
            <a:ext cx="2103437" cy="140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1844676" y="1744267"/>
            <a:ext cx="930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70°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文本框 99"/>
          <p:cNvSpPr txBox="1">
            <a:spLocks noChangeArrowheads="1"/>
          </p:cNvSpPr>
          <p:nvPr/>
        </p:nvSpPr>
        <p:spPr bwMode="auto">
          <a:xfrm>
            <a:off x="587375" y="438150"/>
            <a:ext cx="7740650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如图，在△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中，点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上，且点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为△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的外心，求∠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的度数．</a:t>
            </a:r>
          </a:p>
        </p:txBody>
      </p:sp>
      <p:pic>
        <p:nvPicPr>
          <p:cNvPr id="226307" name="Picture 300" descr="C:\Documents and Settings\Administrator\桌面\BS九下教案（五改）9.5\yibs9xlytu45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5632450" y="1414463"/>
            <a:ext cx="2852738" cy="129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7963" y="1779985"/>
            <a:ext cx="7683500" cy="292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解：∵点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为△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的外心，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OBC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即∠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文本框 1"/>
          <p:cNvSpPr txBox="1">
            <a:spLocks noChangeArrowheads="1"/>
          </p:cNvSpPr>
          <p:nvPr/>
        </p:nvSpPr>
        <p:spPr bwMode="auto">
          <a:xfrm>
            <a:off x="463550" y="889397"/>
            <a:ext cx="82169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7.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如图，在平面直角坐标系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xOy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中，△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外接圆的圆心坐标是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，半径是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68551" y="135493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50" name="Object 31"/>
          <p:cNvGraphicFramePr>
            <a:graphicFrameLocks noChangeAspect="1"/>
          </p:cNvGraphicFramePr>
          <p:nvPr/>
        </p:nvGraphicFramePr>
        <p:xfrm>
          <a:off x="5554664" y="1383506"/>
          <a:ext cx="600075" cy="334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43" r:id="rId4" imgW="304800" imgH="228600" progId="Equation.DSMT4">
                  <p:embed/>
                </p:oleObj>
              </mc:Choice>
              <mc:Fallback>
                <p:oleObj r:id="rId4" imgW="3048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4" y="1383506"/>
                        <a:ext cx="600075" cy="334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7333" name="图片 3" descr="0f43cdcd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71825" y="2215754"/>
            <a:ext cx="2800350" cy="223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4141788" y="2700337"/>
            <a:ext cx="1293812" cy="1004888"/>
          </a:xfrm>
          <a:prstGeom prst="line">
            <a:avLst/>
          </a:prstGeom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736975" y="3567113"/>
            <a:ext cx="1728788" cy="0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779839" y="3543301"/>
            <a:ext cx="1584325" cy="594122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文本框 1"/>
          <p:cNvSpPr txBox="1">
            <a:spLocks noChangeArrowheads="1"/>
          </p:cNvSpPr>
          <p:nvPr/>
        </p:nvSpPr>
        <p:spPr bwMode="auto">
          <a:xfrm>
            <a:off x="327026" y="321468"/>
            <a:ext cx="832167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已知正△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的边长为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，那么能够完全覆盖这个正△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的最小圆的半径是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3459" y="1352550"/>
            <a:ext cx="8274050" cy="356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解析：如图，能够完全覆盖这个正△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的最小圆的半径就是△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外接圆的半径，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设⊙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是△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的外接圆，连接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OE⊥BC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∵△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是等边三角形，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A=60°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BOC=2∠A=120°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OB=OC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OE⊥BC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BOE=60°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BE=EC=3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sin60°= 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OB=       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，故答案为       ．</a:t>
            </a:r>
          </a:p>
        </p:txBody>
      </p:sp>
      <p:pic>
        <p:nvPicPr>
          <p:cNvPr id="228356" name="图片 3" descr="0f43cdc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19851" y="2846785"/>
            <a:ext cx="2327275" cy="186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0" name="Object 31"/>
          <p:cNvGraphicFramePr>
            <a:graphicFrameLocks noChangeAspect="1"/>
          </p:cNvGraphicFramePr>
          <p:nvPr/>
        </p:nvGraphicFramePr>
        <p:xfrm>
          <a:off x="1828800" y="3943350"/>
          <a:ext cx="549275" cy="57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9" r:id="rId5" imgW="279400" imgH="393700" progId="Equation.DSMT4">
                  <p:embed/>
                </p:oleObj>
              </mc:Choice>
              <mc:Fallback>
                <p:oleObj r:id="rId5" imgW="279400" imgH="3937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43350"/>
                        <a:ext cx="549275" cy="577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1"/>
          <p:cNvGraphicFramePr>
            <a:graphicFrameLocks noChangeAspect="1"/>
          </p:cNvGraphicFramePr>
          <p:nvPr/>
        </p:nvGraphicFramePr>
        <p:xfrm>
          <a:off x="1295400" y="4476750"/>
          <a:ext cx="598487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0" r:id="rId7" imgW="304800" imgH="228600" progId="Equation.DSMT4">
                  <p:embed/>
                </p:oleObj>
              </mc:Choice>
              <mc:Fallback>
                <p:oleObj r:id="rId7" imgW="3048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76750"/>
                        <a:ext cx="598487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1"/>
          <p:cNvGraphicFramePr>
            <a:graphicFrameLocks noChangeAspect="1"/>
          </p:cNvGraphicFramePr>
          <p:nvPr/>
        </p:nvGraphicFramePr>
        <p:xfrm>
          <a:off x="3124200" y="4543426"/>
          <a:ext cx="598488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1" r:id="rId9" imgW="304800" imgH="228600" progId="Equation.DSMT4">
                  <p:embed/>
                </p:oleObj>
              </mc:Choice>
              <mc:Fallback>
                <p:oleObj r:id="rId9" imgW="3048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43426"/>
                        <a:ext cx="598488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1"/>
          <p:cNvGraphicFramePr>
            <a:graphicFrameLocks noChangeAspect="1"/>
          </p:cNvGraphicFramePr>
          <p:nvPr/>
        </p:nvGraphicFramePr>
        <p:xfrm>
          <a:off x="5062539" y="779860"/>
          <a:ext cx="600075" cy="334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2" r:id="rId10" imgW="304800" imgH="228600" progId="Equation.DSMT4">
                  <p:embed/>
                </p:oleObj>
              </mc:Choice>
              <mc:Fallback>
                <p:oleObj r:id="rId10" imgW="3048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9" y="779860"/>
                        <a:ext cx="600075" cy="334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31826" y="1388269"/>
            <a:ext cx="1031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dirty="0">
                <a:solidFill>
                  <a:schemeClr val="accent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作圆</a:t>
            </a:r>
          </a:p>
        </p:txBody>
      </p:sp>
      <p:sp>
        <p:nvSpPr>
          <p:cNvPr id="22543" name="左大括号 35"/>
          <p:cNvSpPr/>
          <p:nvPr/>
        </p:nvSpPr>
        <p:spPr bwMode="auto">
          <a:xfrm>
            <a:off x="1663701" y="989410"/>
            <a:ext cx="358775" cy="1188244"/>
          </a:xfrm>
          <a:prstGeom prst="leftBrace">
            <a:avLst>
              <a:gd name="adj1" fmla="val 8178"/>
              <a:gd name="adj2" fmla="val 50000"/>
            </a:avLst>
          </a:prstGeom>
          <a:noFill/>
          <a:ln w="25400">
            <a:solidFill>
              <a:srgbClr val="CC00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400"/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1951038" y="751285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过一点可以作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无数个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圆</a:t>
            </a:r>
          </a:p>
        </p:txBody>
      </p: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1951038" y="1366837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过两点可以作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无数个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圆</a:t>
            </a:r>
          </a:p>
        </p:txBody>
      </p:sp>
      <p:sp>
        <p:nvSpPr>
          <p:cNvPr id="22546" name="Text Box 15"/>
          <p:cNvSpPr txBox="1">
            <a:spLocks noChangeArrowheads="1"/>
          </p:cNvSpPr>
          <p:nvPr/>
        </p:nvSpPr>
        <p:spPr bwMode="auto">
          <a:xfrm>
            <a:off x="2022476" y="1943100"/>
            <a:ext cx="5109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99"/>
                </a:solidFill>
                <a:rou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不在同一直线上的三个点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确定一个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圆</a:t>
            </a:r>
          </a:p>
        </p:txBody>
      </p:sp>
      <p:sp>
        <p:nvSpPr>
          <p:cNvPr id="22549" name="TextBox 41"/>
          <p:cNvSpPr>
            <a:spLocks noChangeArrowheads="1"/>
          </p:cNvSpPr>
          <p:nvPr/>
        </p:nvSpPr>
        <p:spPr bwMode="auto">
          <a:xfrm>
            <a:off x="5978525" y="463154"/>
            <a:ext cx="2470150" cy="1328023"/>
          </a:xfrm>
          <a:prstGeom prst="wedgeRoundRectCallout">
            <a:avLst>
              <a:gd name="adj1" fmla="val -22407"/>
              <a:gd name="adj2" fmla="val 7027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C8C93"/>
                </a:solidFill>
                <a:rou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注意：同一直线上的三个点不能作圆</a:t>
            </a:r>
          </a:p>
        </p:txBody>
      </p:sp>
      <p:sp>
        <p:nvSpPr>
          <p:cNvPr id="229384" name="矩形 80"/>
          <p:cNvSpPr>
            <a:spLocks noChangeArrowheads="1"/>
          </p:cNvSpPr>
          <p:nvPr/>
        </p:nvSpPr>
        <p:spPr bwMode="auto">
          <a:xfrm>
            <a:off x="1" y="0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0244" name="TextBox 22"/>
          <p:cNvSpPr txBox="1">
            <a:spLocks noChangeArrowheads="1"/>
          </p:cNvSpPr>
          <p:nvPr/>
        </p:nvSpPr>
        <p:spPr bwMode="auto">
          <a:xfrm>
            <a:off x="357188" y="3251597"/>
            <a:ext cx="1306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2BFC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三角形外接圆</a:t>
            </a:r>
          </a:p>
        </p:txBody>
      </p:sp>
      <p:sp>
        <p:nvSpPr>
          <p:cNvPr id="10245" name="TextBox 23"/>
          <p:cNvSpPr txBox="1">
            <a:spLocks noChangeArrowheads="1"/>
          </p:cNvSpPr>
          <p:nvPr/>
        </p:nvSpPr>
        <p:spPr bwMode="auto">
          <a:xfrm>
            <a:off x="2052638" y="2662237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2BFC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概念</a:t>
            </a:r>
          </a:p>
        </p:txBody>
      </p:sp>
      <p:sp>
        <p:nvSpPr>
          <p:cNvPr id="10246" name="TextBox 28"/>
          <p:cNvSpPr txBox="1">
            <a:spLocks noChangeArrowheads="1"/>
          </p:cNvSpPr>
          <p:nvPr/>
        </p:nvSpPr>
        <p:spPr bwMode="auto">
          <a:xfrm>
            <a:off x="2022475" y="4136231"/>
            <a:ext cx="1009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2BFC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0247" name="TextBox 29"/>
          <p:cNvSpPr txBox="1">
            <a:spLocks noChangeArrowheads="1"/>
          </p:cNvSpPr>
          <p:nvPr/>
        </p:nvSpPr>
        <p:spPr bwMode="auto">
          <a:xfrm>
            <a:off x="3624263" y="4071938"/>
            <a:ext cx="4946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三角形的外心到三角形的三个顶点的距离相等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8" name="左大括号 32"/>
          <p:cNvSpPr/>
          <p:nvPr/>
        </p:nvSpPr>
        <p:spPr bwMode="auto">
          <a:xfrm>
            <a:off x="1693864" y="2772966"/>
            <a:ext cx="257175" cy="1581150"/>
          </a:xfrm>
          <a:prstGeom prst="leftBrace">
            <a:avLst>
              <a:gd name="adj1" fmla="val 7363"/>
              <a:gd name="adj2" fmla="val 50000"/>
            </a:avLst>
          </a:prstGeom>
          <a:noFill/>
          <a:ln w="25400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400"/>
          </a:p>
        </p:txBody>
      </p:sp>
      <p:sp>
        <p:nvSpPr>
          <p:cNvPr id="10249" name="右箭头 33"/>
          <p:cNvSpPr>
            <a:spLocks noChangeArrowheads="1"/>
          </p:cNvSpPr>
          <p:nvPr/>
        </p:nvSpPr>
        <p:spPr bwMode="auto">
          <a:xfrm>
            <a:off x="3211514" y="2750344"/>
            <a:ext cx="287337" cy="216694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400"/>
          </a:p>
        </p:txBody>
      </p:sp>
      <p:sp>
        <p:nvSpPr>
          <p:cNvPr id="10250" name="右箭头 35"/>
          <p:cNvSpPr>
            <a:spLocks noChangeArrowheads="1"/>
          </p:cNvSpPr>
          <p:nvPr/>
        </p:nvSpPr>
        <p:spPr bwMode="auto">
          <a:xfrm>
            <a:off x="3211514" y="4275535"/>
            <a:ext cx="287337" cy="215503"/>
          </a:xfrm>
          <a:prstGeom prst="rightArrow">
            <a:avLst>
              <a:gd name="adj1" fmla="val 50000"/>
              <a:gd name="adj2" fmla="val 49917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400"/>
          </a:p>
        </p:txBody>
      </p:sp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3624263" y="2522935"/>
            <a:ext cx="498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宋体" panose="02010600030101010101" pitchFamily="2" charset="-122"/>
                <a:sym typeface="Arial" panose="020B0604020202020204" pitchFamily="34" charset="0"/>
              </a:rPr>
              <a:t>经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过三角形的三个顶点的圆叫做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三角形的外接圆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2051051" y="3376613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72BFC5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外心</a:t>
            </a:r>
          </a:p>
        </p:txBody>
      </p:sp>
      <p:sp>
        <p:nvSpPr>
          <p:cNvPr id="6" name="右箭头 33"/>
          <p:cNvSpPr>
            <a:spLocks noChangeArrowheads="1"/>
          </p:cNvSpPr>
          <p:nvPr/>
        </p:nvSpPr>
        <p:spPr bwMode="auto">
          <a:xfrm>
            <a:off x="3211514" y="3440907"/>
            <a:ext cx="287337" cy="216694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400"/>
          </a:p>
        </p:txBody>
      </p: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3624263" y="3307556"/>
            <a:ext cx="49895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外接圆的圆心叫三角形的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外心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/>
      <p:bldP spid="22543" grpId="0" bldLvl="0" animBg="1"/>
      <p:bldP spid="22544" grpId="0"/>
      <p:bldP spid="22545" grpId="0"/>
      <p:bldP spid="22546" grpId="0" bldLvl="0"/>
      <p:bldP spid="22549" grpId="0" bldLvl="0"/>
      <p:bldP spid="10244" grpId="0" bldLvl="0"/>
      <p:bldP spid="10245" grpId="0" bldLvl="0"/>
      <p:bldP spid="10246" grpId="0" bldLvl="0"/>
      <p:bldP spid="10247" grpId="0" bldLvl="0"/>
      <p:bldP spid="10248" grpId="0" bldLvl="0" animBg="1"/>
      <p:bldP spid="10249" grpId="0" bldLvl="0" animBg="1"/>
      <p:bldP spid="10250" grpId="0" bldLvl="0" animBg="1"/>
      <p:bldP spid="4" grpId="0" bldLvl="0"/>
      <p:bldP spid="5" grpId="0" bldLvl="0"/>
      <p:bldP spid="6" grpId="0" bldLvl="0" animBg="1"/>
      <p:bldP spid="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5">
                    <a:lumMod val="50000"/>
                  </a:schemeClr>
                </a:solidFill>
                <a:ea typeface="方正姚体" panose="02010601030101010101" pitchFamily="2" charset="-122"/>
              </a:rPr>
              <a:t>导入新课</a:t>
            </a:r>
          </a:p>
        </p:txBody>
      </p:sp>
      <p:sp>
        <p:nvSpPr>
          <p:cNvPr id="201731" name="圆角矩形 31"/>
          <p:cNvSpPr>
            <a:spLocks noChangeArrowheads="1"/>
          </p:cNvSpPr>
          <p:nvPr/>
        </p:nvSpPr>
        <p:spPr bwMode="auto">
          <a:xfrm>
            <a:off x="493714" y="423862"/>
            <a:ext cx="1889125" cy="46315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414339" y="939404"/>
            <a:ext cx="8315325" cy="88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假如旋转木马真如短片所说，是中国发明的，你能将旋转木马破碎的圆形底座还原，以帮助考古学家画进行深入的研究吗？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3675064" y="4150519"/>
            <a:ext cx="5329237" cy="47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要确定一个圆必须满足几个条件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6150" name="组合 1"/>
          <p:cNvGrpSpPr/>
          <p:nvPr/>
        </p:nvGrpSpPr>
        <p:grpSpPr bwMode="auto">
          <a:xfrm>
            <a:off x="5202239" y="2141601"/>
            <a:ext cx="2046287" cy="2074737"/>
            <a:chOff x="8674" y="3068"/>
            <a:chExt cx="3224" cy="4355"/>
          </a:xfrm>
        </p:grpSpPr>
        <p:sp>
          <p:nvSpPr>
            <p:cNvPr id="201735" name="AutoShape 17"/>
            <p:cNvSpPr>
              <a:spLocks noChangeArrowheads="1"/>
            </p:cNvSpPr>
            <p:nvPr/>
          </p:nvSpPr>
          <p:spPr bwMode="auto">
            <a:xfrm>
              <a:off x="8674" y="3068"/>
              <a:ext cx="3224" cy="4355"/>
            </a:xfrm>
            <a:prstGeom prst="irregularSeal1">
              <a:avLst/>
            </a:prstGeom>
            <a:solidFill>
              <a:srgbClr val="D6F5F5"/>
            </a:solidFill>
            <a:ln w="28575" cap="rnd">
              <a:solidFill>
                <a:srgbClr val="FF00FF"/>
              </a:solidFill>
              <a:prstDash val="sysDot"/>
              <a:miter lim="800000"/>
            </a:ln>
          </p:spPr>
          <p:txBody>
            <a:bodyPr anchor="ctr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endParaRPr lang="zh-CN" altLang="zh-CN" sz="2800" b="1">
                <a:latin typeface="宋体" panose="02010600030101010101" pitchFamily="2" charset="-122"/>
              </a:endParaRPr>
            </a:p>
          </p:txBody>
        </p:sp>
        <p:sp>
          <p:nvSpPr>
            <p:cNvPr id="201736" name="Rectangle 16"/>
            <p:cNvSpPr>
              <a:spLocks noChangeArrowheads="1"/>
            </p:cNvSpPr>
            <p:nvPr/>
          </p:nvSpPr>
          <p:spPr bwMode="auto">
            <a:xfrm>
              <a:off x="8901" y="4833"/>
              <a:ext cx="272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想一想</a:t>
              </a:r>
            </a:p>
          </p:txBody>
        </p:sp>
      </p:grpSp>
      <p:grpSp>
        <p:nvGrpSpPr>
          <p:cNvPr id="10242" name="Group 2"/>
          <p:cNvGrpSpPr/>
          <p:nvPr/>
        </p:nvGrpSpPr>
        <p:grpSpPr bwMode="auto">
          <a:xfrm>
            <a:off x="1069976" y="2438400"/>
            <a:ext cx="1781175" cy="2139554"/>
            <a:chOff x="0" y="0"/>
            <a:chExt cx="1579" cy="2280"/>
          </a:xfrm>
        </p:grpSpPr>
        <p:sp>
          <p:nvSpPr>
            <p:cNvPr id="201738" name="Freeform 3"/>
            <p:cNvSpPr>
              <a:spLocks noChangeArrowheads="1"/>
            </p:cNvSpPr>
            <p:nvPr/>
          </p:nvSpPr>
          <p:spPr bwMode="auto">
            <a:xfrm>
              <a:off x="1" y="182"/>
              <a:ext cx="1578" cy="2098"/>
            </a:xfrm>
            <a:custGeom>
              <a:avLst/>
              <a:gdLst>
                <a:gd name="T0" fmla="*/ 18 w 1578"/>
                <a:gd name="T1" fmla="*/ 19 h 2098"/>
                <a:gd name="T2" fmla="*/ 199 w 1578"/>
                <a:gd name="T3" fmla="*/ 1 h 2098"/>
                <a:gd name="T4" fmla="*/ 431 w 1578"/>
                <a:gd name="T5" fmla="*/ 25 h 2098"/>
                <a:gd name="T6" fmla="*/ 611 w 1578"/>
                <a:gd name="T7" fmla="*/ 65 h 2098"/>
                <a:gd name="T8" fmla="*/ 827 w 1578"/>
                <a:gd name="T9" fmla="*/ 145 h 2098"/>
                <a:gd name="T10" fmla="*/ 1007 w 1578"/>
                <a:gd name="T11" fmla="*/ 261 h 2098"/>
                <a:gd name="T12" fmla="*/ 1191 w 1578"/>
                <a:gd name="T13" fmla="*/ 417 h 2098"/>
                <a:gd name="T14" fmla="*/ 1299 w 1578"/>
                <a:gd name="T15" fmla="*/ 549 h 2098"/>
                <a:gd name="T16" fmla="*/ 1411 w 1578"/>
                <a:gd name="T17" fmla="*/ 709 h 2098"/>
                <a:gd name="T18" fmla="*/ 1491 w 1578"/>
                <a:gd name="T19" fmla="*/ 897 h 2098"/>
                <a:gd name="T20" fmla="*/ 1547 w 1578"/>
                <a:gd name="T21" fmla="*/ 1097 h 2098"/>
                <a:gd name="T22" fmla="*/ 1571 w 1578"/>
                <a:gd name="T23" fmla="*/ 1241 h 2098"/>
                <a:gd name="T24" fmla="*/ 1575 w 1578"/>
                <a:gd name="T25" fmla="*/ 1465 h 2098"/>
                <a:gd name="T26" fmla="*/ 1551 w 1578"/>
                <a:gd name="T27" fmla="*/ 1649 h 2098"/>
                <a:gd name="T28" fmla="*/ 1508 w 1578"/>
                <a:gd name="T29" fmla="*/ 1811 h 2098"/>
                <a:gd name="T30" fmla="*/ 1459 w 1578"/>
                <a:gd name="T31" fmla="*/ 1933 h 2098"/>
                <a:gd name="T32" fmla="*/ 1375 w 1578"/>
                <a:gd name="T33" fmla="*/ 2073 h 2098"/>
                <a:gd name="T34" fmla="*/ 1307 w 1578"/>
                <a:gd name="T35" fmla="*/ 2037 h 2098"/>
                <a:gd name="T36" fmla="*/ 1234 w 1578"/>
                <a:gd name="T37" fmla="*/ 1729 h 2098"/>
                <a:gd name="T38" fmla="*/ 960 w 1578"/>
                <a:gd name="T39" fmla="*/ 1564 h 2098"/>
                <a:gd name="T40" fmla="*/ 832 w 1578"/>
                <a:gd name="T41" fmla="*/ 1473 h 2098"/>
                <a:gd name="T42" fmla="*/ 758 w 1578"/>
                <a:gd name="T43" fmla="*/ 1391 h 2098"/>
                <a:gd name="T44" fmla="*/ 832 w 1578"/>
                <a:gd name="T45" fmla="*/ 1290 h 2098"/>
                <a:gd name="T46" fmla="*/ 987 w 1578"/>
                <a:gd name="T47" fmla="*/ 1135 h 2098"/>
                <a:gd name="T48" fmla="*/ 886 w 1578"/>
                <a:gd name="T49" fmla="*/ 1025 h 2098"/>
                <a:gd name="T50" fmla="*/ 832 w 1578"/>
                <a:gd name="T51" fmla="*/ 988 h 2098"/>
                <a:gd name="T52" fmla="*/ 795 w 1578"/>
                <a:gd name="T53" fmla="*/ 979 h 2098"/>
                <a:gd name="T54" fmla="*/ 621 w 1578"/>
                <a:gd name="T55" fmla="*/ 934 h 2098"/>
                <a:gd name="T56" fmla="*/ 548 w 1578"/>
                <a:gd name="T57" fmla="*/ 888 h 2098"/>
                <a:gd name="T58" fmla="*/ 448 w 1578"/>
                <a:gd name="T59" fmla="*/ 787 h 2098"/>
                <a:gd name="T60" fmla="*/ 512 w 1578"/>
                <a:gd name="T61" fmla="*/ 723 h 2098"/>
                <a:gd name="T62" fmla="*/ 548 w 1578"/>
                <a:gd name="T63" fmla="*/ 668 h 2098"/>
                <a:gd name="T64" fmla="*/ 359 w 1578"/>
                <a:gd name="T65" fmla="*/ 557 h 2098"/>
                <a:gd name="T66" fmla="*/ 420 w 1578"/>
                <a:gd name="T67" fmla="*/ 486 h 2098"/>
                <a:gd name="T68" fmla="*/ 493 w 1578"/>
                <a:gd name="T69" fmla="*/ 431 h 2098"/>
                <a:gd name="T70" fmla="*/ 210 w 1578"/>
                <a:gd name="T71" fmla="*/ 193 h 2098"/>
                <a:gd name="T72" fmla="*/ 0 w 1578"/>
                <a:gd name="T73" fmla="*/ 47 h 2098"/>
                <a:gd name="T74" fmla="*/ 18 w 1578"/>
                <a:gd name="T75" fmla="*/ 19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8" h="2098">
                  <a:moveTo>
                    <a:pt x="18" y="19"/>
                  </a:moveTo>
                  <a:cubicBezTo>
                    <a:pt x="51" y="14"/>
                    <a:pt x="130" y="0"/>
                    <a:pt x="199" y="1"/>
                  </a:cubicBezTo>
                  <a:cubicBezTo>
                    <a:pt x="268" y="2"/>
                    <a:pt x="362" y="14"/>
                    <a:pt x="431" y="25"/>
                  </a:cubicBezTo>
                  <a:cubicBezTo>
                    <a:pt x="500" y="36"/>
                    <a:pt x="545" y="45"/>
                    <a:pt x="611" y="65"/>
                  </a:cubicBezTo>
                  <a:cubicBezTo>
                    <a:pt x="677" y="85"/>
                    <a:pt x="761" y="112"/>
                    <a:pt x="827" y="145"/>
                  </a:cubicBezTo>
                  <a:cubicBezTo>
                    <a:pt x="893" y="178"/>
                    <a:pt x="946" y="216"/>
                    <a:pt x="1007" y="261"/>
                  </a:cubicBezTo>
                  <a:cubicBezTo>
                    <a:pt x="1061" y="303"/>
                    <a:pt x="1141" y="371"/>
                    <a:pt x="1191" y="417"/>
                  </a:cubicBezTo>
                  <a:cubicBezTo>
                    <a:pt x="1231" y="452"/>
                    <a:pt x="1268" y="507"/>
                    <a:pt x="1299" y="549"/>
                  </a:cubicBezTo>
                  <a:cubicBezTo>
                    <a:pt x="1338" y="594"/>
                    <a:pt x="1385" y="667"/>
                    <a:pt x="1411" y="709"/>
                  </a:cubicBezTo>
                  <a:cubicBezTo>
                    <a:pt x="1443" y="767"/>
                    <a:pt x="1468" y="832"/>
                    <a:pt x="1491" y="897"/>
                  </a:cubicBezTo>
                  <a:cubicBezTo>
                    <a:pt x="1522" y="960"/>
                    <a:pt x="1530" y="1028"/>
                    <a:pt x="1547" y="1097"/>
                  </a:cubicBezTo>
                  <a:cubicBezTo>
                    <a:pt x="1560" y="1153"/>
                    <a:pt x="1566" y="1180"/>
                    <a:pt x="1571" y="1241"/>
                  </a:cubicBezTo>
                  <a:cubicBezTo>
                    <a:pt x="1576" y="1302"/>
                    <a:pt x="1578" y="1397"/>
                    <a:pt x="1575" y="1465"/>
                  </a:cubicBezTo>
                  <a:cubicBezTo>
                    <a:pt x="1572" y="1533"/>
                    <a:pt x="1562" y="1591"/>
                    <a:pt x="1551" y="1649"/>
                  </a:cubicBezTo>
                  <a:cubicBezTo>
                    <a:pt x="1540" y="1707"/>
                    <a:pt x="1523" y="1764"/>
                    <a:pt x="1508" y="1811"/>
                  </a:cubicBezTo>
                  <a:cubicBezTo>
                    <a:pt x="1495" y="1849"/>
                    <a:pt x="1473" y="1905"/>
                    <a:pt x="1459" y="1933"/>
                  </a:cubicBezTo>
                  <a:cubicBezTo>
                    <a:pt x="1437" y="1977"/>
                    <a:pt x="1400" y="2041"/>
                    <a:pt x="1375" y="2073"/>
                  </a:cubicBezTo>
                  <a:cubicBezTo>
                    <a:pt x="1350" y="2098"/>
                    <a:pt x="1327" y="2006"/>
                    <a:pt x="1307" y="2037"/>
                  </a:cubicBezTo>
                  <a:cubicBezTo>
                    <a:pt x="1278" y="1994"/>
                    <a:pt x="1251" y="1779"/>
                    <a:pt x="1234" y="1729"/>
                  </a:cubicBezTo>
                  <a:cubicBezTo>
                    <a:pt x="1176" y="1650"/>
                    <a:pt x="1025" y="1649"/>
                    <a:pt x="960" y="1564"/>
                  </a:cubicBezTo>
                  <a:cubicBezTo>
                    <a:pt x="922" y="1528"/>
                    <a:pt x="875" y="1502"/>
                    <a:pt x="832" y="1473"/>
                  </a:cubicBezTo>
                  <a:cubicBezTo>
                    <a:pt x="801" y="1452"/>
                    <a:pt x="784" y="1416"/>
                    <a:pt x="758" y="1391"/>
                  </a:cubicBezTo>
                  <a:cubicBezTo>
                    <a:pt x="735" y="1320"/>
                    <a:pt x="784" y="1321"/>
                    <a:pt x="832" y="1290"/>
                  </a:cubicBezTo>
                  <a:cubicBezTo>
                    <a:pt x="874" y="1227"/>
                    <a:pt x="944" y="1199"/>
                    <a:pt x="987" y="1135"/>
                  </a:cubicBezTo>
                  <a:cubicBezTo>
                    <a:pt x="968" y="1077"/>
                    <a:pt x="937" y="1059"/>
                    <a:pt x="886" y="1025"/>
                  </a:cubicBezTo>
                  <a:cubicBezTo>
                    <a:pt x="845" y="998"/>
                    <a:pt x="872" y="1016"/>
                    <a:pt x="832" y="988"/>
                  </a:cubicBezTo>
                  <a:cubicBezTo>
                    <a:pt x="822" y="981"/>
                    <a:pt x="807" y="982"/>
                    <a:pt x="795" y="979"/>
                  </a:cubicBezTo>
                  <a:cubicBezTo>
                    <a:pt x="737" y="963"/>
                    <a:pt x="679" y="951"/>
                    <a:pt x="621" y="934"/>
                  </a:cubicBezTo>
                  <a:cubicBezTo>
                    <a:pt x="560" y="916"/>
                    <a:pt x="610" y="903"/>
                    <a:pt x="548" y="888"/>
                  </a:cubicBezTo>
                  <a:cubicBezTo>
                    <a:pt x="519" y="864"/>
                    <a:pt x="436" y="813"/>
                    <a:pt x="448" y="787"/>
                  </a:cubicBezTo>
                  <a:cubicBezTo>
                    <a:pt x="474" y="770"/>
                    <a:pt x="493" y="748"/>
                    <a:pt x="512" y="723"/>
                  </a:cubicBezTo>
                  <a:cubicBezTo>
                    <a:pt x="525" y="705"/>
                    <a:pt x="548" y="668"/>
                    <a:pt x="548" y="668"/>
                  </a:cubicBezTo>
                  <a:cubicBezTo>
                    <a:pt x="471" y="616"/>
                    <a:pt x="451" y="572"/>
                    <a:pt x="359" y="557"/>
                  </a:cubicBezTo>
                  <a:cubicBezTo>
                    <a:pt x="408" y="541"/>
                    <a:pt x="369" y="503"/>
                    <a:pt x="420" y="486"/>
                  </a:cubicBezTo>
                  <a:cubicBezTo>
                    <a:pt x="441" y="464"/>
                    <a:pt x="493" y="431"/>
                    <a:pt x="493" y="431"/>
                  </a:cubicBezTo>
                  <a:cubicBezTo>
                    <a:pt x="547" y="265"/>
                    <a:pt x="266" y="196"/>
                    <a:pt x="210" y="193"/>
                  </a:cubicBezTo>
                  <a:cubicBezTo>
                    <a:pt x="128" y="129"/>
                    <a:pt x="27" y="93"/>
                    <a:pt x="0" y="47"/>
                  </a:cubicBezTo>
                  <a:cubicBezTo>
                    <a:pt x="5" y="16"/>
                    <a:pt x="1" y="19"/>
                    <a:pt x="18" y="19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96999"/>
                  </a:srgbClr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39" name="Freeform 4"/>
            <p:cNvSpPr>
              <a:spLocks noChangeArrowheads="1"/>
            </p:cNvSpPr>
            <p:nvPr/>
          </p:nvSpPr>
          <p:spPr bwMode="auto">
            <a:xfrm>
              <a:off x="1" y="0"/>
              <a:ext cx="1578" cy="2098"/>
            </a:xfrm>
            <a:custGeom>
              <a:avLst/>
              <a:gdLst>
                <a:gd name="T0" fmla="*/ 18 w 1578"/>
                <a:gd name="T1" fmla="*/ 19 h 2098"/>
                <a:gd name="T2" fmla="*/ 199 w 1578"/>
                <a:gd name="T3" fmla="*/ 1 h 2098"/>
                <a:gd name="T4" fmla="*/ 431 w 1578"/>
                <a:gd name="T5" fmla="*/ 25 h 2098"/>
                <a:gd name="T6" fmla="*/ 611 w 1578"/>
                <a:gd name="T7" fmla="*/ 65 h 2098"/>
                <a:gd name="T8" fmla="*/ 827 w 1578"/>
                <a:gd name="T9" fmla="*/ 145 h 2098"/>
                <a:gd name="T10" fmla="*/ 1007 w 1578"/>
                <a:gd name="T11" fmla="*/ 261 h 2098"/>
                <a:gd name="T12" fmla="*/ 1191 w 1578"/>
                <a:gd name="T13" fmla="*/ 417 h 2098"/>
                <a:gd name="T14" fmla="*/ 1299 w 1578"/>
                <a:gd name="T15" fmla="*/ 549 h 2098"/>
                <a:gd name="T16" fmla="*/ 1411 w 1578"/>
                <a:gd name="T17" fmla="*/ 709 h 2098"/>
                <a:gd name="T18" fmla="*/ 1491 w 1578"/>
                <a:gd name="T19" fmla="*/ 897 h 2098"/>
                <a:gd name="T20" fmla="*/ 1547 w 1578"/>
                <a:gd name="T21" fmla="*/ 1097 h 2098"/>
                <a:gd name="T22" fmla="*/ 1571 w 1578"/>
                <a:gd name="T23" fmla="*/ 1241 h 2098"/>
                <a:gd name="T24" fmla="*/ 1575 w 1578"/>
                <a:gd name="T25" fmla="*/ 1465 h 2098"/>
                <a:gd name="T26" fmla="*/ 1551 w 1578"/>
                <a:gd name="T27" fmla="*/ 1649 h 2098"/>
                <a:gd name="T28" fmla="*/ 1508 w 1578"/>
                <a:gd name="T29" fmla="*/ 1811 h 2098"/>
                <a:gd name="T30" fmla="*/ 1459 w 1578"/>
                <a:gd name="T31" fmla="*/ 1933 h 2098"/>
                <a:gd name="T32" fmla="*/ 1375 w 1578"/>
                <a:gd name="T33" fmla="*/ 2073 h 2098"/>
                <a:gd name="T34" fmla="*/ 1307 w 1578"/>
                <a:gd name="T35" fmla="*/ 2037 h 2098"/>
                <a:gd name="T36" fmla="*/ 1234 w 1578"/>
                <a:gd name="T37" fmla="*/ 1729 h 2098"/>
                <a:gd name="T38" fmla="*/ 960 w 1578"/>
                <a:gd name="T39" fmla="*/ 1564 h 2098"/>
                <a:gd name="T40" fmla="*/ 832 w 1578"/>
                <a:gd name="T41" fmla="*/ 1473 h 2098"/>
                <a:gd name="T42" fmla="*/ 758 w 1578"/>
                <a:gd name="T43" fmla="*/ 1391 h 2098"/>
                <a:gd name="T44" fmla="*/ 832 w 1578"/>
                <a:gd name="T45" fmla="*/ 1290 h 2098"/>
                <a:gd name="T46" fmla="*/ 987 w 1578"/>
                <a:gd name="T47" fmla="*/ 1135 h 2098"/>
                <a:gd name="T48" fmla="*/ 886 w 1578"/>
                <a:gd name="T49" fmla="*/ 1025 h 2098"/>
                <a:gd name="T50" fmla="*/ 832 w 1578"/>
                <a:gd name="T51" fmla="*/ 988 h 2098"/>
                <a:gd name="T52" fmla="*/ 795 w 1578"/>
                <a:gd name="T53" fmla="*/ 979 h 2098"/>
                <a:gd name="T54" fmla="*/ 621 w 1578"/>
                <a:gd name="T55" fmla="*/ 934 h 2098"/>
                <a:gd name="T56" fmla="*/ 548 w 1578"/>
                <a:gd name="T57" fmla="*/ 888 h 2098"/>
                <a:gd name="T58" fmla="*/ 448 w 1578"/>
                <a:gd name="T59" fmla="*/ 787 h 2098"/>
                <a:gd name="T60" fmla="*/ 512 w 1578"/>
                <a:gd name="T61" fmla="*/ 723 h 2098"/>
                <a:gd name="T62" fmla="*/ 548 w 1578"/>
                <a:gd name="T63" fmla="*/ 668 h 2098"/>
                <a:gd name="T64" fmla="*/ 359 w 1578"/>
                <a:gd name="T65" fmla="*/ 557 h 2098"/>
                <a:gd name="T66" fmla="*/ 420 w 1578"/>
                <a:gd name="T67" fmla="*/ 486 h 2098"/>
                <a:gd name="T68" fmla="*/ 493 w 1578"/>
                <a:gd name="T69" fmla="*/ 431 h 2098"/>
                <a:gd name="T70" fmla="*/ 210 w 1578"/>
                <a:gd name="T71" fmla="*/ 193 h 2098"/>
                <a:gd name="T72" fmla="*/ 0 w 1578"/>
                <a:gd name="T73" fmla="*/ 47 h 2098"/>
                <a:gd name="T74" fmla="*/ 18 w 1578"/>
                <a:gd name="T75" fmla="*/ 19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78" h="2098">
                  <a:moveTo>
                    <a:pt x="18" y="19"/>
                  </a:moveTo>
                  <a:cubicBezTo>
                    <a:pt x="51" y="14"/>
                    <a:pt x="130" y="0"/>
                    <a:pt x="199" y="1"/>
                  </a:cubicBezTo>
                  <a:cubicBezTo>
                    <a:pt x="268" y="2"/>
                    <a:pt x="362" y="14"/>
                    <a:pt x="431" y="25"/>
                  </a:cubicBezTo>
                  <a:cubicBezTo>
                    <a:pt x="500" y="36"/>
                    <a:pt x="545" y="45"/>
                    <a:pt x="611" y="65"/>
                  </a:cubicBezTo>
                  <a:cubicBezTo>
                    <a:pt x="677" y="85"/>
                    <a:pt x="761" y="112"/>
                    <a:pt x="827" y="145"/>
                  </a:cubicBezTo>
                  <a:cubicBezTo>
                    <a:pt x="893" y="178"/>
                    <a:pt x="946" y="216"/>
                    <a:pt x="1007" y="261"/>
                  </a:cubicBezTo>
                  <a:cubicBezTo>
                    <a:pt x="1061" y="303"/>
                    <a:pt x="1141" y="371"/>
                    <a:pt x="1191" y="417"/>
                  </a:cubicBezTo>
                  <a:cubicBezTo>
                    <a:pt x="1231" y="452"/>
                    <a:pt x="1268" y="507"/>
                    <a:pt x="1299" y="549"/>
                  </a:cubicBezTo>
                  <a:cubicBezTo>
                    <a:pt x="1338" y="594"/>
                    <a:pt x="1385" y="667"/>
                    <a:pt x="1411" y="709"/>
                  </a:cubicBezTo>
                  <a:cubicBezTo>
                    <a:pt x="1443" y="767"/>
                    <a:pt x="1468" y="832"/>
                    <a:pt x="1491" y="897"/>
                  </a:cubicBezTo>
                  <a:cubicBezTo>
                    <a:pt x="1522" y="960"/>
                    <a:pt x="1530" y="1028"/>
                    <a:pt x="1547" y="1097"/>
                  </a:cubicBezTo>
                  <a:cubicBezTo>
                    <a:pt x="1560" y="1153"/>
                    <a:pt x="1566" y="1180"/>
                    <a:pt x="1571" y="1241"/>
                  </a:cubicBezTo>
                  <a:cubicBezTo>
                    <a:pt x="1576" y="1302"/>
                    <a:pt x="1578" y="1397"/>
                    <a:pt x="1575" y="1465"/>
                  </a:cubicBezTo>
                  <a:cubicBezTo>
                    <a:pt x="1572" y="1533"/>
                    <a:pt x="1562" y="1591"/>
                    <a:pt x="1551" y="1649"/>
                  </a:cubicBezTo>
                  <a:cubicBezTo>
                    <a:pt x="1540" y="1707"/>
                    <a:pt x="1523" y="1764"/>
                    <a:pt x="1508" y="1811"/>
                  </a:cubicBezTo>
                  <a:cubicBezTo>
                    <a:pt x="1495" y="1849"/>
                    <a:pt x="1473" y="1905"/>
                    <a:pt x="1459" y="1933"/>
                  </a:cubicBezTo>
                  <a:cubicBezTo>
                    <a:pt x="1437" y="1977"/>
                    <a:pt x="1400" y="2041"/>
                    <a:pt x="1375" y="2073"/>
                  </a:cubicBezTo>
                  <a:cubicBezTo>
                    <a:pt x="1350" y="2098"/>
                    <a:pt x="1327" y="2006"/>
                    <a:pt x="1307" y="2037"/>
                  </a:cubicBezTo>
                  <a:cubicBezTo>
                    <a:pt x="1278" y="1994"/>
                    <a:pt x="1251" y="1779"/>
                    <a:pt x="1234" y="1729"/>
                  </a:cubicBezTo>
                  <a:cubicBezTo>
                    <a:pt x="1176" y="1650"/>
                    <a:pt x="1025" y="1649"/>
                    <a:pt x="960" y="1564"/>
                  </a:cubicBezTo>
                  <a:cubicBezTo>
                    <a:pt x="922" y="1528"/>
                    <a:pt x="875" y="1502"/>
                    <a:pt x="832" y="1473"/>
                  </a:cubicBezTo>
                  <a:cubicBezTo>
                    <a:pt x="801" y="1452"/>
                    <a:pt x="784" y="1416"/>
                    <a:pt x="758" y="1391"/>
                  </a:cubicBezTo>
                  <a:cubicBezTo>
                    <a:pt x="735" y="1320"/>
                    <a:pt x="784" y="1321"/>
                    <a:pt x="832" y="1290"/>
                  </a:cubicBezTo>
                  <a:cubicBezTo>
                    <a:pt x="874" y="1227"/>
                    <a:pt x="944" y="1199"/>
                    <a:pt x="987" y="1135"/>
                  </a:cubicBezTo>
                  <a:cubicBezTo>
                    <a:pt x="968" y="1077"/>
                    <a:pt x="937" y="1059"/>
                    <a:pt x="886" y="1025"/>
                  </a:cubicBezTo>
                  <a:cubicBezTo>
                    <a:pt x="845" y="998"/>
                    <a:pt x="872" y="1016"/>
                    <a:pt x="832" y="988"/>
                  </a:cubicBezTo>
                  <a:cubicBezTo>
                    <a:pt x="822" y="981"/>
                    <a:pt x="807" y="982"/>
                    <a:pt x="795" y="979"/>
                  </a:cubicBezTo>
                  <a:cubicBezTo>
                    <a:pt x="737" y="963"/>
                    <a:pt x="679" y="951"/>
                    <a:pt x="621" y="934"/>
                  </a:cubicBezTo>
                  <a:cubicBezTo>
                    <a:pt x="560" y="916"/>
                    <a:pt x="610" y="903"/>
                    <a:pt x="548" y="888"/>
                  </a:cubicBezTo>
                  <a:cubicBezTo>
                    <a:pt x="519" y="864"/>
                    <a:pt x="436" y="813"/>
                    <a:pt x="448" y="787"/>
                  </a:cubicBezTo>
                  <a:cubicBezTo>
                    <a:pt x="474" y="770"/>
                    <a:pt x="493" y="748"/>
                    <a:pt x="512" y="723"/>
                  </a:cubicBezTo>
                  <a:cubicBezTo>
                    <a:pt x="525" y="705"/>
                    <a:pt x="548" y="668"/>
                    <a:pt x="548" y="668"/>
                  </a:cubicBezTo>
                  <a:cubicBezTo>
                    <a:pt x="471" y="616"/>
                    <a:pt x="451" y="572"/>
                    <a:pt x="359" y="557"/>
                  </a:cubicBezTo>
                  <a:cubicBezTo>
                    <a:pt x="408" y="541"/>
                    <a:pt x="369" y="503"/>
                    <a:pt x="420" y="486"/>
                  </a:cubicBezTo>
                  <a:cubicBezTo>
                    <a:pt x="441" y="464"/>
                    <a:pt x="493" y="431"/>
                    <a:pt x="493" y="431"/>
                  </a:cubicBezTo>
                  <a:cubicBezTo>
                    <a:pt x="547" y="265"/>
                    <a:pt x="266" y="196"/>
                    <a:pt x="210" y="193"/>
                  </a:cubicBezTo>
                  <a:cubicBezTo>
                    <a:pt x="128" y="129"/>
                    <a:pt x="27" y="93"/>
                    <a:pt x="0" y="47"/>
                  </a:cubicBezTo>
                  <a:cubicBezTo>
                    <a:pt x="5" y="16"/>
                    <a:pt x="1" y="19"/>
                    <a:pt x="18" y="19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96999"/>
                  </a:srgbClr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40" name="Freeform 5"/>
            <p:cNvSpPr>
              <a:spLocks noChangeArrowheads="1"/>
            </p:cNvSpPr>
            <p:nvPr/>
          </p:nvSpPr>
          <p:spPr bwMode="auto">
            <a:xfrm>
              <a:off x="0" y="46"/>
              <a:ext cx="502" cy="420"/>
            </a:xfrm>
            <a:custGeom>
              <a:avLst/>
              <a:gdLst>
                <a:gd name="T0" fmla="*/ 1 w 502"/>
                <a:gd name="T1" fmla="*/ 0 h 420"/>
                <a:gd name="T2" fmla="*/ 42 w 502"/>
                <a:gd name="T3" fmla="*/ 40 h 420"/>
                <a:gd name="T4" fmla="*/ 188 w 502"/>
                <a:gd name="T5" fmla="*/ 128 h 420"/>
                <a:gd name="T6" fmla="*/ 368 w 502"/>
                <a:gd name="T7" fmla="*/ 190 h 420"/>
                <a:gd name="T8" fmla="*/ 448 w 502"/>
                <a:gd name="T9" fmla="*/ 236 h 420"/>
                <a:gd name="T10" fmla="*/ 484 w 502"/>
                <a:gd name="T11" fmla="*/ 272 h 420"/>
                <a:gd name="T12" fmla="*/ 500 w 502"/>
                <a:gd name="T13" fmla="*/ 317 h 420"/>
                <a:gd name="T14" fmla="*/ 502 w 502"/>
                <a:gd name="T15" fmla="*/ 352 h 420"/>
                <a:gd name="T16" fmla="*/ 494 w 502"/>
                <a:gd name="T17" fmla="*/ 384 h 420"/>
                <a:gd name="T18" fmla="*/ 442 w 502"/>
                <a:gd name="T19" fmla="*/ 420 h 420"/>
                <a:gd name="T20" fmla="*/ 410 w 502"/>
                <a:gd name="T21" fmla="*/ 396 h 420"/>
                <a:gd name="T22" fmla="*/ 356 w 502"/>
                <a:gd name="T23" fmla="*/ 368 h 420"/>
                <a:gd name="T24" fmla="*/ 316 w 502"/>
                <a:gd name="T25" fmla="*/ 352 h 420"/>
                <a:gd name="T26" fmla="*/ 268 w 502"/>
                <a:gd name="T27" fmla="*/ 340 h 420"/>
                <a:gd name="T28" fmla="*/ 218 w 502"/>
                <a:gd name="T29" fmla="*/ 332 h 420"/>
                <a:gd name="T30" fmla="*/ 28 w 502"/>
                <a:gd name="T31" fmla="*/ 212 h 420"/>
                <a:gd name="T32" fmla="*/ 0 w 502"/>
                <a:gd name="T33" fmla="*/ 176 h 420"/>
                <a:gd name="T34" fmla="*/ 1 w 502"/>
                <a:gd name="T35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2" h="420">
                  <a:moveTo>
                    <a:pt x="1" y="0"/>
                  </a:moveTo>
                  <a:lnTo>
                    <a:pt x="42" y="40"/>
                  </a:lnTo>
                  <a:lnTo>
                    <a:pt x="188" y="128"/>
                  </a:lnTo>
                  <a:lnTo>
                    <a:pt x="368" y="190"/>
                  </a:lnTo>
                  <a:lnTo>
                    <a:pt x="448" y="236"/>
                  </a:lnTo>
                  <a:lnTo>
                    <a:pt x="484" y="272"/>
                  </a:lnTo>
                  <a:lnTo>
                    <a:pt x="500" y="317"/>
                  </a:lnTo>
                  <a:lnTo>
                    <a:pt x="502" y="352"/>
                  </a:lnTo>
                  <a:lnTo>
                    <a:pt x="494" y="384"/>
                  </a:lnTo>
                  <a:lnTo>
                    <a:pt x="442" y="420"/>
                  </a:lnTo>
                  <a:lnTo>
                    <a:pt x="410" y="396"/>
                  </a:lnTo>
                  <a:lnTo>
                    <a:pt x="356" y="368"/>
                  </a:lnTo>
                  <a:lnTo>
                    <a:pt x="316" y="352"/>
                  </a:lnTo>
                  <a:lnTo>
                    <a:pt x="268" y="340"/>
                  </a:lnTo>
                  <a:lnTo>
                    <a:pt x="218" y="332"/>
                  </a:lnTo>
                  <a:lnTo>
                    <a:pt x="28" y="212"/>
                  </a:lnTo>
                  <a:lnTo>
                    <a:pt x="0" y="176"/>
                  </a:lnTo>
                  <a:lnTo>
                    <a:pt x="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D9D9D9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41" name="Freeform 6"/>
            <p:cNvSpPr>
              <a:spLocks noChangeArrowheads="1"/>
            </p:cNvSpPr>
            <p:nvPr/>
          </p:nvSpPr>
          <p:spPr bwMode="auto">
            <a:xfrm>
              <a:off x="354" y="556"/>
              <a:ext cx="194" cy="222"/>
            </a:xfrm>
            <a:custGeom>
              <a:avLst/>
              <a:gdLst>
                <a:gd name="T0" fmla="*/ 4 w 194"/>
                <a:gd name="T1" fmla="*/ 0 h 222"/>
                <a:gd name="T2" fmla="*/ 72 w 194"/>
                <a:gd name="T3" fmla="*/ 16 h 222"/>
                <a:gd name="T4" fmla="*/ 116 w 194"/>
                <a:gd name="T5" fmla="*/ 50 h 222"/>
                <a:gd name="T6" fmla="*/ 152 w 194"/>
                <a:gd name="T7" fmla="*/ 82 h 222"/>
                <a:gd name="T8" fmla="*/ 194 w 194"/>
                <a:gd name="T9" fmla="*/ 110 h 222"/>
                <a:gd name="T10" fmla="*/ 160 w 194"/>
                <a:gd name="T11" fmla="*/ 162 h 222"/>
                <a:gd name="T12" fmla="*/ 122 w 194"/>
                <a:gd name="T13" fmla="*/ 210 h 222"/>
                <a:gd name="T14" fmla="*/ 104 w 194"/>
                <a:gd name="T15" fmla="*/ 222 h 222"/>
                <a:gd name="T16" fmla="*/ 68 w 194"/>
                <a:gd name="T17" fmla="*/ 200 h 222"/>
                <a:gd name="T18" fmla="*/ 32 w 194"/>
                <a:gd name="T19" fmla="*/ 190 h 222"/>
                <a:gd name="T20" fmla="*/ 0 w 194"/>
                <a:gd name="T21" fmla="*/ 182 h 222"/>
                <a:gd name="T22" fmla="*/ 4 w 194"/>
                <a:gd name="T2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222">
                  <a:moveTo>
                    <a:pt x="4" y="0"/>
                  </a:moveTo>
                  <a:lnTo>
                    <a:pt x="72" y="16"/>
                  </a:lnTo>
                  <a:lnTo>
                    <a:pt x="116" y="50"/>
                  </a:lnTo>
                  <a:lnTo>
                    <a:pt x="152" y="82"/>
                  </a:lnTo>
                  <a:lnTo>
                    <a:pt x="194" y="110"/>
                  </a:lnTo>
                  <a:lnTo>
                    <a:pt x="160" y="162"/>
                  </a:lnTo>
                  <a:lnTo>
                    <a:pt x="122" y="210"/>
                  </a:lnTo>
                  <a:lnTo>
                    <a:pt x="104" y="222"/>
                  </a:lnTo>
                  <a:lnTo>
                    <a:pt x="68" y="200"/>
                  </a:lnTo>
                  <a:lnTo>
                    <a:pt x="32" y="190"/>
                  </a:lnTo>
                  <a:lnTo>
                    <a:pt x="0" y="182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rgbClr val="D9D9D9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42" name="Freeform 7"/>
            <p:cNvSpPr>
              <a:spLocks noChangeArrowheads="1"/>
            </p:cNvSpPr>
            <p:nvPr/>
          </p:nvSpPr>
          <p:spPr bwMode="auto">
            <a:xfrm>
              <a:off x="444" y="792"/>
              <a:ext cx="544" cy="426"/>
            </a:xfrm>
            <a:custGeom>
              <a:avLst/>
              <a:gdLst>
                <a:gd name="T0" fmla="*/ 2 w 544"/>
                <a:gd name="T1" fmla="*/ 0 h 426"/>
                <a:gd name="T2" fmla="*/ 10 w 544"/>
                <a:gd name="T3" fmla="*/ 20 h 426"/>
                <a:gd name="T4" fmla="*/ 70 w 544"/>
                <a:gd name="T5" fmla="*/ 68 h 426"/>
                <a:gd name="T6" fmla="*/ 110 w 544"/>
                <a:gd name="T7" fmla="*/ 100 h 426"/>
                <a:gd name="T8" fmla="*/ 124 w 544"/>
                <a:gd name="T9" fmla="*/ 102 h 426"/>
                <a:gd name="T10" fmla="*/ 142 w 544"/>
                <a:gd name="T11" fmla="*/ 114 h 426"/>
                <a:gd name="T12" fmla="*/ 146 w 544"/>
                <a:gd name="T13" fmla="*/ 130 h 426"/>
                <a:gd name="T14" fmla="*/ 164 w 544"/>
                <a:gd name="T15" fmla="*/ 138 h 426"/>
                <a:gd name="T16" fmla="*/ 356 w 544"/>
                <a:gd name="T17" fmla="*/ 188 h 426"/>
                <a:gd name="T18" fmla="*/ 380 w 544"/>
                <a:gd name="T19" fmla="*/ 190 h 426"/>
                <a:gd name="T20" fmla="*/ 466 w 544"/>
                <a:gd name="T21" fmla="*/ 250 h 426"/>
                <a:gd name="T22" fmla="*/ 510 w 544"/>
                <a:gd name="T23" fmla="*/ 282 h 426"/>
                <a:gd name="T24" fmla="*/ 532 w 544"/>
                <a:gd name="T25" fmla="*/ 312 h 426"/>
                <a:gd name="T26" fmla="*/ 544 w 544"/>
                <a:gd name="T27" fmla="*/ 342 h 426"/>
                <a:gd name="T28" fmla="*/ 512 w 544"/>
                <a:gd name="T29" fmla="*/ 380 h 426"/>
                <a:gd name="T30" fmla="*/ 488 w 544"/>
                <a:gd name="T31" fmla="*/ 400 h 426"/>
                <a:gd name="T32" fmla="*/ 456 w 544"/>
                <a:gd name="T33" fmla="*/ 426 h 426"/>
                <a:gd name="T34" fmla="*/ 378 w 544"/>
                <a:gd name="T35" fmla="*/ 372 h 426"/>
                <a:gd name="T36" fmla="*/ 358 w 544"/>
                <a:gd name="T37" fmla="*/ 372 h 426"/>
                <a:gd name="T38" fmla="*/ 162 w 544"/>
                <a:gd name="T39" fmla="*/ 320 h 426"/>
                <a:gd name="T40" fmla="*/ 144 w 544"/>
                <a:gd name="T41" fmla="*/ 310 h 426"/>
                <a:gd name="T42" fmla="*/ 136 w 544"/>
                <a:gd name="T43" fmla="*/ 292 h 426"/>
                <a:gd name="T44" fmla="*/ 100 w 544"/>
                <a:gd name="T45" fmla="*/ 276 h 426"/>
                <a:gd name="T46" fmla="*/ 22 w 544"/>
                <a:gd name="T47" fmla="*/ 216 h 426"/>
                <a:gd name="T48" fmla="*/ 0 w 544"/>
                <a:gd name="T49" fmla="*/ 186 h 426"/>
                <a:gd name="T50" fmla="*/ 2 w 544"/>
                <a:gd name="T51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44" h="426">
                  <a:moveTo>
                    <a:pt x="2" y="0"/>
                  </a:moveTo>
                  <a:lnTo>
                    <a:pt x="10" y="20"/>
                  </a:lnTo>
                  <a:lnTo>
                    <a:pt x="70" y="68"/>
                  </a:lnTo>
                  <a:lnTo>
                    <a:pt x="110" y="100"/>
                  </a:lnTo>
                  <a:lnTo>
                    <a:pt x="124" y="102"/>
                  </a:lnTo>
                  <a:lnTo>
                    <a:pt x="142" y="114"/>
                  </a:lnTo>
                  <a:lnTo>
                    <a:pt x="146" y="130"/>
                  </a:lnTo>
                  <a:lnTo>
                    <a:pt x="164" y="138"/>
                  </a:lnTo>
                  <a:lnTo>
                    <a:pt x="356" y="188"/>
                  </a:lnTo>
                  <a:lnTo>
                    <a:pt x="380" y="190"/>
                  </a:lnTo>
                  <a:lnTo>
                    <a:pt x="466" y="250"/>
                  </a:lnTo>
                  <a:lnTo>
                    <a:pt x="510" y="282"/>
                  </a:lnTo>
                  <a:lnTo>
                    <a:pt x="532" y="312"/>
                  </a:lnTo>
                  <a:lnTo>
                    <a:pt x="544" y="342"/>
                  </a:lnTo>
                  <a:lnTo>
                    <a:pt x="512" y="380"/>
                  </a:lnTo>
                  <a:lnTo>
                    <a:pt x="488" y="400"/>
                  </a:lnTo>
                  <a:lnTo>
                    <a:pt x="456" y="426"/>
                  </a:lnTo>
                  <a:lnTo>
                    <a:pt x="378" y="372"/>
                  </a:lnTo>
                  <a:lnTo>
                    <a:pt x="358" y="372"/>
                  </a:lnTo>
                  <a:lnTo>
                    <a:pt x="162" y="320"/>
                  </a:lnTo>
                  <a:lnTo>
                    <a:pt x="144" y="310"/>
                  </a:lnTo>
                  <a:lnTo>
                    <a:pt x="136" y="292"/>
                  </a:lnTo>
                  <a:lnTo>
                    <a:pt x="100" y="276"/>
                  </a:lnTo>
                  <a:lnTo>
                    <a:pt x="22" y="216"/>
                  </a:lnTo>
                  <a:lnTo>
                    <a:pt x="0" y="186"/>
                  </a:lnTo>
                  <a:lnTo>
                    <a:pt x="2" y="0"/>
                  </a:lnTo>
                  <a:close/>
                </a:path>
              </a:pathLst>
            </a:custGeom>
            <a:gradFill rotWithShape="1">
              <a:gsLst>
                <a:gs pos="0">
                  <a:srgbClr val="EAEAEA"/>
                </a:gs>
                <a:gs pos="50000">
                  <a:schemeClr val="bg2"/>
                </a:gs>
                <a:gs pos="100000">
                  <a:srgbClr val="EAEAEA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1743" name="Freeform 8"/>
            <p:cNvSpPr>
              <a:spLocks noChangeArrowheads="1"/>
            </p:cNvSpPr>
            <p:nvPr/>
          </p:nvSpPr>
          <p:spPr bwMode="auto">
            <a:xfrm>
              <a:off x="752" y="1352"/>
              <a:ext cx="826" cy="910"/>
            </a:xfrm>
            <a:custGeom>
              <a:avLst/>
              <a:gdLst>
                <a:gd name="T0" fmla="*/ 0 w 826"/>
                <a:gd name="T1" fmla="*/ 0 h 910"/>
                <a:gd name="T2" fmla="*/ 0 w 826"/>
                <a:gd name="T3" fmla="*/ 208 h 910"/>
                <a:gd name="T4" fmla="*/ 10 w 826"/>
                <a:gd name="T5" fmla="*/ 226 h 910"/>
                <a:gd name="T6" fmla="*/ 24 w 826"/>
                <a:gd name="T7" fmla="*/ 240 h 910"/>
                <a:gd name="T8" fmla="*/ 62 w 826"/>
                <a:gd name="T9" fmla="*/ 290 h 910"/>
                <a:gd name="T10" fmla="*/ 174 w 826"/>
                <a:gd name="T11" fmla="*/ 364 h 910"/>
                <a:gd name="T12" fmla="*/ 208 w 826"/>
                <a:gd name="T13" fmla="*/ 392 h 910"/>
                <a:gd name="T14" fmla="*/ 230 w 826"/>
                <a:gd name="T15" fmla="*/ 418 h 910"/>
                <a:gd name="T16" fmla="*/ 268 w 826"/>
                <a:gd name="T17" fmla="*/ 444 h 910"/>
                <a:gd name="T18" fmla="*/ 336 w 826"/>
                <a:gd name="T19" fmla="*/ 474 h 910"/>
                <a:gd name="T20" fmla="*/ 390 w 826"/>
                <a:gd name="T21" fmla="*/ 498 h 910"/>
                <a:gd name="T22" fmla="*/ 462 w 826"/>
                <a:gd name="T23" fmla="*/ 534 h 910"/>
                <a:gd name="T24" fmla="*/ 484 w 826"/>
                <a:gd name="T25" fmla="*/ 558 h 910"/>
                <a:gd name="T26" fmla="*/ 520 w 826"/>
                <a:gd name="T27" fmla="*/ 738 h 910"/>
                <a:gd name="T28" fmla="*/ 534 w 826"/>
                <a:gd name="T29" fmla="*/ 804 h 910"/>
                <a:gd name="T30" fmla="*/ 546 w 826"/>
                <a:gd name="T31" fmla="*/ 852 h 910"/>
                <a:gd name="T32" fmla="*/ 554 w 826"/>
                <a:gd name="T33" fmla="*/ 868 h 910"/>
                <a:gd name="T34" fmla="*/ 564 w 826"/>
                <a:gd name="T35" fmla="*/ 860 h 910"/>
                <a:gd name="T36" fmla="*/ 578 w 826"/>
                <a:gd name="T37" fmla="*/ 866 h 910"/>
                <a:gd name="T38" fmla="*/ 592 w 826"/>
                <a:gd name="T39" fmla="*/ 888 h 910"/>
                <a:gd name="T40" fmla="*/ 606 w 826"/>
                <a:gd name="T41" fmla="*/ 902 h 910"/>
                <a:gd name="T42" fmla="*/ 616 w 826"/>
                <a:gd name="T43" fmla="*/ 910 h 910"/>
                <a:gd name="T44" fmla="*/ 640 w 826"/>
                <a:gd name="T45" fmla="*/ 886 h 910"/>
                <a:gd name="T46" fmla="*/ 686 w 826"/>
                <a:gd name="T47" fmla="*/ 810 h 910"/>
                <a:gd name="T48" fmla="*/ 720 w 826"/>
                <a:gd name="T49" fmla="*/ 740 h 910"/>
                <a:gd name="T50" fmla="*/ 752 w 826"/>
                <a:gd name="T51" fmla="*/ 658 h 910"/>
                <a:gd name="T52" fmla="*/ 774 w 826"/>
                <a:gd name="T53" fmla="*/ 590 h 910"/>
                <a:gd name="T54" fmla="*/ 796 w 826"/>
                <a:gd name="T55" fmla="*/ 504 h 910"/>
                <a:gd name="T56" fmla="*/ 810 w 826"/>
                <a:gd name="T57" fmla="*/ 420 h 910"/>
                <a:gd name="T58" fmla="*/ 822 w 826"/>
                <a:gd name="T59" fmla="*/ 344 h 910"/>
                <a:gd name="T60" fmla="*/ 826 w 826"/>
                <a:gd name="T61" fmla="*/ 264 h 910"/>
                <a:gd name="T62" fmla="*/ 826 w 826"/>
                <a:gd name="T63" fmla="*/ 110 h 910"/>
                <a:gd name="T64" fmla="*/ 812 w 826"/>
                <a:gd name="T65" fmla="*/ 236 h 910"/>
                <a:gd name="T66" fmla="*/ 790 w 826"/>
                <a:gd name="T67" fmla="*/ 348 h 910"/>
                <a:gd name="T68" fmla="*/ 750 w 826"/>
                <a:gd name="T69" fmla="*/ 482 h 910"/>
                <a:gd name="T70" fmla="*/ 706 w 826"/>
                <a:gd name="T71" fmla="*/ 586 h 910"/>
                <a:gd name="T72" fmla="*/ 636 w 826"/>
                <a:gd name="T73" fmla="*/ 704 h 910"/>
                <a:gd name="T74" fmla="*/ 620 w 826"/>
                <a:gd name="T75" fmla="*/ 726 h 910"/>
                <a:gd name="T76" fmla="*/ 608 w 826"/>
                <a:gd name="T77" fmla="*/ 722 h 910"/>
                <a:gd name="T78" fmla="*/ 594 w 826"/>
                <a:gd name="T79" fmla="*/ 712 h 910"/>
                <a:gd name="T80" fmla="*/ 576 w 826"/>
                <a:gd name="T81" fmla="*/ 682 h 910"/>
                <a:gd name="T82" fmla="*/ 560 w 826"/>
                <a:gd name="T83" fmla="*/ 680 h 910"/>
                <a:gd name="T84" fmla="*/ 544 w 826"/>
                <a:gd name="T85" fmla="*/ 664 h 910"/>
                <a:gd name="T86" fmla="*/ 528 w 826"/>
                <a:gd name="T87" fmla="*/ 596 h 910"/>
                <a:gd name="T88" fmla="*/ 500 w 826"/>
                <a:gd name="T89" fmla="*/ 452 h 910"/>
                <a:gd name="T90" fmla="*/ 486 w 826"/>
                <a:gd name="T91" fmla="*/ 374 h 910"/>
                <a:gd name="T92" fmla="*/ 462 w 826"/>
                <a:gd name="T93" fmla="*/ 350 h 910"/>
                <a:gd name="T94" fmla="*/ 432 w 826"/>
                <a:gd name="T95" fmla="*/ 332 h 910"/>
                <a:gd name="T96" fmla="*/ 398 w 826"/>
                <a:gd name="T97" fmla="*/ 316 h 910"/>
                <a:gd name="T98" fmla="*/ 354 w 826"/>
                <a:gd name="T99" fmla="*/ 300 h 910"/>
                <a:gd name="T100" fmla="*/ 302 w 826"/>
                <a:gd name="T101" fmla="*/ 280 h 910"/>
                <a:gd name="T102" fmla="*/ 244 w 826"/>
                <a:gd name="T103" fmla="*/ 248 h 910"/>
                <a:gd name="T104" fmla="*/ 220 w 826"/>
                <a:gd name="T105" fmla="*/ 224 h 910"/>
                <a:gd name="T106" fmla="*/ 206 w 826"/>
                <a:gd name="T107" fmla="*/ 204 h 910"/>
                <a:gd name="T108" fmla="*/ 176 w 826"/>
                <a:gd name="T109" fmla="*/ 182 h 910"/>
                <a:gd name="T110" fmla="*/ 70 w 826"/>
                <a:gd name="T111" fmla="*/ 116 h 910"/>
                <a:gd name="T112" fmla="*/ 34 w 826"/>
                <a:gd name="T113" fmla="*/ 70 h 910"/>
                <a:gd name="T114" fmla="*/ 18 w 826"/>
                <a:gd name="T115" fmla="*/ 46 h 910"/>
                <a:gd name="T116" fmla="*/ 4 w 826"/>
                <a:gd name="T117" fmla="*/ 38 h 910"/>
                <a:gd name="T118" fmla="*/ 0 w 826"/>
                <a:gd name="T119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6" h="910">
                  <a:moveTo>
                    <a:pt x="0" y="0"/>
                  </a:moveTo>
                  <a:lnTo>
                    <a:pt x="0" y="208"/>
                  </a:lnTo>
                  <a:lnTo>
                    <a:pt x="10" y="226"/>
                  </a:lnTo>
                  <a:lnTo>
                    <a:pt x="24" y="240"/>
                  </a:lnTo>
                  <a:lnTo>
                    <a:pt x="62" y="290"/>
                  </a:lnTo>
                  <a:lnTo>
                    <a:pt x="174" y="364"/>
                  </a:lnTo>
                  <a:lnTo>
                    <a:pt x="208" y="392"/>
                  </a:lnTo>
                  <a:lnTo>
                    <a:pt x="230" y="418"/>
                  </a:lnTo>
                  <a:lnTo>
                    <a:pt x="268" y="444"/>
                  </a:lnTo>
                  <a:lnTo>
                    <a:pt x="336" y="474"/>
                  </a:lnTo>
                  <a:lnTo>
                    <a:pt x="390" y="498"/>
                  </a:lnTo>
                  <a:lnTo>
                    <a:pt x="462" y="534"/>
                  </a:lnTo>
                  <a:lnTo>
                    <a:pt x="484" y="558"/>
                  </a:lnTo>
                  <a:lnTo>
                    <a:pt x="520" y="738"/>
                  </a:lnTo>
                  <a:lnTo>
                    <a:pt x="534" y="804"/>
                  </a:lnTo>
                  <a:lnTo>
                    <a:pt x="546" y="852"/>
                  </a:lnTo>
                  <a:lnTo>
                    <a:pt x="554" y="868"/>
                  </a:lnTo>
                  <a:lnTo>
                    <a:pt x="564" y="860"/>
                  </a:lnTo>
                  <a:lnTo>
                    <a:pt x="578" y="866"/>
                  </a:lnTo>
                  <a:lnTo>
                    <a:pt x="592" y="888"/>
                  </a:lnTo>
                  <a:lnTo>
                    <a:pt x="606" y="902"/>
                  </a:lnTo>
                  <a:lnTo>
                    <a:pt x="616" y="910"/>
                  </a:lnTo>
                  <a:lnTo>
                    <a:pt x="640" y="886"/>
                  </a:lnTo>
                  <a:lnTo>
                    <a:pt x="686" y="810"/>
                  </a:lnTo>
                  <a:lnTo>
                    <a:pt x="720" y="740"/>
                  </a:lnTo>
                  <a:lnTo>
                    <a:pt x="752" y="658"/>
                  </a:lnTo>
                  <a:lnTo>
                    <a:pt x="774" y="590"/>
                  </a:lnTo>
                  <a:lnTo>
                    <a:pt x="796" y="504"/>
                  </a:lnTo>
                  <a:lnTo>
                    <a:pt x="810" y="420"/>
                  </a:lnTo>
                  <a:lnTo>
                    <a:pt x="822" y="344"/>
                  </a:lnTo>
                  <a:lnTo>
                    <a:pt x="826" y="264"/>
                  </a:lnTo>
                  <a:lnTo>
                    <a:pt x="826" y="110"/>
                  </a:lnTo>
                  <a:lnTo>
                    <a:pt x="812" y="236"/>
                  </a:lnTo>
                  <a:lnTo>
                    <a:pt x="790" y="348"/>
                  </a:lnTo>
                  <a:lnTo>
                    <a:pt x="750" y="482"/>
                  </a:lnTo>
                  <a:lnTo>
                    <a:pt x="706" y="586"/>
                  </a:lnTo>
                  <a:lnTo>
                    <a:pt x="636" y="704"/>
                  </a:lnTo>
                  <a:lnTo>
                    <a:pt x="620" y="726"/>
                  </a:lnTo>
                  <a:lnTo>
                    <a:pt x="608" y="722"/>
                  </a:lnTo>
                  <a:lnTo>
                    <a:pt x="594" y="712"/>
                  </a:lnTo>
                  <a:lnTo>
                    <a:pt x="576" y="682"/>
                  </a:lnTo>
                  <a:lnTo>
                    <a:pt x="560" y="680"/>
                  </a:lnTo>
                  <a:lnTo>
                    <a:pt x="544" y="664"/>
                  </a:lnTo>
                  <a:lnTo>
                    <a:pt x="528" y="596"/>
                  </a:lnTo>
                  <a:lnTo>
                    <a:pt x="500" y="452"/>
                  </a:lnTo>
                  <a:lnTo>
                    <a:pt x="486" y="374"/>
                  </a:lnTo>
                  <a:lnTo>
                    <a:pt x="462" y="350"/>
                  </a:lnTo>
                  <a:lnTo>
                    <a:pt x="432" y="332"/>
                  </a:lnTo>
                  <a:lnTo>
                    <a:pt x="398" y="316"/>
                  </a:lnTo>
                  <a:lnTo>
                    <a:pt x="354" y="300"/>
                  </a:lnTo>
                  <a:lnTo>
                    <a:pt x="302" y="280"/>
                  </a:lnTo>
                  <a:lnTo>
                    <a:pt x="244" y="248"/>
                  </a:lnTo>
                  <a:lnTo>
                    <a:pt x="220" y="224"/>
                  </a:lnTo>
                  <a:lnTo>
                    <a:pt x="206" y="204"/>
                  </a:lnTo>
                  <a:lnTo>
                    <a:pt x="176" y="182"/>
                  </a:lnTo>
                  <a:lnTo>
                    <a:pt x="70" y="116"/>
                  </a:lnTo>
                  <a:lnTo>
                    <a:pt x="34" y="70"/>
                  </a:lnTo>
                  <a:lnTo>
                    <a:pt x="18" y="46"/>
                  </a:lnTo>
                  <a:lnTo>
                    <a:pt x="4" y="3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409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/>
      <p:bldP spid="4099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28625" y="1223963"/>
            <a:ext cx="558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构成圆的基本要素有那些</a:t>
            </a:r>
            <a:r>
              <a:rPr lang="en-US" sz="28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202755" name="矩形 80"/>
          <p:cNvSpPr>
            <a:spLocks noChangeArrowheads="1"/>
          </p:cNvSpPr>
          <p:nvPr/>
        </p:nvSpPr>
        <p:spPr bwMode="auto">
          <a:xfrm>
            <a:off x="1" y="44054"/>
            <a:ext cx="1547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02756" name="圆角矩形 31"/>
          <p:cNvSpPr>
            <a:spLocks noChangeArrowheads="1"/>
          </p:cNvSpPr>
          <p:nvPr/>
        </p:nvSpPr>
        <p:spPr bwMode="auto">
          <a:xfrm>
            <a:off x="428626" y="642938"/>
            <a:ext cx="2257425" cy="36314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复习与思考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6" y="1869282"/>
            <a:ext cx="1381125" cy="103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4050" y="2247900"/>
            <a:ext cx="719138" cy="44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4248151" y="213955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4751388" y="2247900"/>
            <a:ext cx="360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                                                                           </a:t>
            </a:r>
          </a:p>
        </p:txBody>
      </p:sp>
      <p:sp>
        <p:nvSpPr>
          <p:cNvPr id="4104" name="Text Box 13"/>
          <p:cNvSpPr txBox="1">
            <a:spLocks noChangeArrowheads="1"/>
          </p:cNvSpPr>
          <p:nvPr/>
        </p:nvSpPr>
        <p:spPr bwMode="auto">
          <a:xfrm>
            <a:off x="1619251" y="3111104"/>
            <a:ext cx="4772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两个条件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 Box 14"/>
          <p:cNvSpPr txBox="1">
            <a:spLocks noChangeArrowheads="1"/>
          </p:cNvSpPr>
          <p:nvPr/>
        </p:nvSpPr>
        <p:spPr bwMode="auto">
          <a:xfrm>
            <a:off x="3535363" y="3111104"/>
            <a:ext cx="2578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圆心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4568826" y="3111104"/>
            <a:ext cx="1730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半径</a:t>
            </a:r>
          </a:p>
        </p:txBody>
      </p:sp>
      <p:sp>
        <p:nvSpPr>
          <p:cNvPr id="4110" name="文本框 4109"/>
          <p:cNvSpPr txBox="1">
            <a:spLocks noChangeArrowheads="1"/>
          </p:cNvSpPr>
          <p:nvPr/>
        </p:nvSpPr>
        <p:spPr bwMode="auto">
          <a:xfrm>
            <a:off x="652463" y="3740944"/>
            <a:ext cx="46799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那么我们又该如何画圆呢</a:t>
            </a: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101" grpId="0"/>
      <p:bldP spid="4102" grpId="0"/>
      <p:bldP spid="4110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3550" y="736998"/>
            <a:ext cx="784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过一点可以作几条直线？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3550" y="2052638"/>
            <a:ext cx="7702550" cy="111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过几点可以确定一条直线？那么过几点可以确定一个圆呢？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Box 3"/>
          <p:cNvSpPr txBox="1"/>
          <p:nvPr/>
        </p:nvSpPr>
        <p:spPr>
          <a:xfrm>
            <a:off x="187325" y="1381125"/>
            <a:ext cx="5145088" cy="1130246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如何过一个点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作一个圆？过点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可以作多少个圆？</a:t>
            </a:r>
            <a:r>
              <a:rPr lang="en-US" altLang="zh-CN" sz="24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endParaRPr lang="zh-CN" altLang="en-US" sz="2400" noProof="1"/>
          </a:p>
        </p:txBody>
      </p:sp>
      <p:sp>
        <p:nvSpPr>
          <p:cNvPr id="204803" name="圆角矩形 31"/>
          <p:cNvSpPr>
            <a:spLocks noChangeArrowheads="1"/>
          </p:cNvSpPr>
          <p:nvPr/>
        </p:nvSpPr>
        <p:spPr bwMode="auto">
          <a:xfrm>
            <a:off x="592138" y="931069"/>
            <a:ext cx="1714500" cy="3857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6407151" y="1731169"/>
            <a:ext cx="1655763" cy="1188244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80"/>
                </a:solidFill>
                <a:bevel/>
              </a14:hiddenLine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6386514" y="2302669"/>
            <a:ext cx="71437" cy="5357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bevel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3" name="Oval 7"/>
          <p:cNvSpPr>
            <a:spLocks noChangeArrowheads="1"/>
          </p:cNvSpPr>
          <p:nvPr/>
        </p:nvSpPr>
        <p:spPr bwMode="auto">
          <a:xfrm>
            <a:off x="4746625" y="2333625"/>
            <a:ext cx="3240088" cy="2483644"/>
          </a:xfrm>
          <a:prstGeom prst="ellipse">
            <a:avLst/>
          </a:prstGeom>
          <a:noFill/>
          <a:ln w="1905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5699125" y="2245519"/>
            <a:ext cx="2592388" cy="1890713"/>
          </a:xfrm>
          <a:prstGeom prst="ellipse">
            <a:avLst/>
          </a:prstGeom>
          <a:noFill/>
          <a:ln w="19050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4" name="Oval 9"/>
          <p:cNvSpPr>
            <a:spLocks noChangeArrowheads="1"/>
          </p:cNvSpPr>
          <p:nvPr/>
        </p:nvSpPr>
        <p:spPr bwMode="auto">
          <a:xfrm>
            <a:off x="6102351" y="1273969"/>
            <a:ext cx="1655763" cy="1188244"/>
          </a:xfrm>
          <a:prstGeom prst="ellipse">
            <a:avLst/>
          </a:prstGeom>
          <a:noFill/>
          <a:ln w="19050">
            <a:solidFill>
              <a:srgbClr val="00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6411914" y="1379935"/>
            <a:ext cx="2592387" cy="1837134"/>
          </a:xfrm>
          <a:prstGeom prst="ellipse">
            <a:avLst/>
          </a:prstGeom>
          <a:noFill/>
          <a:ln w="19050">
            <a:solidFill>
              <a:srgbClr val="00FF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3084" name="WordArt 15"/>
          <p:cNvSpPr>
            <a:spLocks noChangeArrowheads="1" noChangeShapeType="1" noTextEdit="1"/>
          </p:cNvSpPr>
          <p:nvPr/>
        </p:nvSpPr>
        <p:spPr bwMode="auto">
          <a:xfrm>
            <a:off x="3719513" y="172641"/>
            <a:ext cx="2525712" cy="6631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125"/>
              </a:avLst>
            </a:prstTxWarp>
          </a:bodyPr>
          <a:lstStyle/>
          <a:p>
            <a:pPr algn="ctr"/>
            <a:endParaRPr lang="zh-CN" altLang="en-US" sz="6000" b="1" i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87325" y="2631282"/>
            <a:ext cx="4362450" cy="19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以不与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点重合的任意一点为圆心，以这个点到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点的距离为半径画圆即可；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可作无数个圆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88051" y="2302669"/>
            <a:ext cx="1008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204813" name="组合 6147"/>
          <p:cNvGrpSpPr/>
          <p:nvPr/>
        </p:nvGrpSpPr>
        <p:grpSpPr bwMode="auto">
          <a:xfrm>
            <a:off x="325439" y="197644"/>
            <a:ext cx="3613845" cy="800976"/>
            <a:chOff x="0" y="0"/>
            <a:chExt cx="5692" cy="1680"/>
          </a:xfrm>
        </p:grpSpPr>
        <p:sp>
          <p:nvSpPr>
            <p:cNvPr id="204814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4815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4816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4817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4815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探索确定圆的条件</a:t>
              </a:r>
            </a:p>
          </p:txBody>
        </p:sp>
        <p:sp>
          <p:nvSpPr>
            <p:cNvPr id="204818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204819" name="矩形 80"/>
          <p:cNvSpPr>
            <a:spLocks noChangeArrowheads="1"/>
          </p:cNvSpPr>
          <p:nvPr/>
        </p:nvSpPr>
        <p:spPr bwMode="auto">
          <a:xfrm>
            <a:off x="71438" y="53579"/>
            <a:ext cx="13319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" grpId="0" bldLvl="0"/>
      <p:bldP spid="3076" grpId="0" bldLvl="0"/>
      <p:bldP spid="3" grpId="0" bldLvl="0" animBg="1"/>
      <p:bldP spid="6152" grpId="0" bldLvl="0" animBg="1"/>
      <p:bldP spid="4" grpId="0" bldLvl="0" animBg="1"/>
      <p:bldP spid="5" grpId="0" bldLvl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1"/>
          <p:cNvSpPr/>
          <p:nvPr/>
        </p:nvSpPr>
        <p:spPr>
          <a:xfrm>
            <a:off x="357189" y="464077"/>
            <a:ext cx="7488237" cy="52322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266700" eaLnBrk="0" hangingPunct="0"/>
            <a:r>
              <a:rPr lang="zh-CN" altLang="en-US" sz="2800" noProof="1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回顾线段垂直平分线的尺规作图的方法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496888" y="1429174"/>
            <a:ext cx="4984750" cy="16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分别以点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为圆心，以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大于二分之一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的长为半径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作弧，两弧相交于点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 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587376" y="3244454"/>
            <a:ext cx="32750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作直线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8" name="Arc 7"/>
          <p:cNvSpPr>
            <a:spLocks noChangeArrowheads="1"/>
          </p:cNvSpPr>
          <p:nvPr/>
        </p:nvSpPr>
        <p:spPr bwMode="auto">
          <a:xfrm>
            <a:off x="5964239" y="2667000"/>
            <a:ext cx="1582737" cy="976313"/>
          </a:xfrm>
          <a:custGeom>
            <a:avLst/>
            <a:gdLst>
              <a:gd name="T0" fmla="*/ 20257 w 20258"/>
              <a:gd name="T1" fmla="*/ 7494 h 16648"/>
              <a:gd name="T2" fmla="*/ 13762 w 20258"/>
              <a:gd name="T3" fmla="*/ 16648 h 16648"/>
              <a:gd name="T4" fmla="*/ 20257 w 20258"/>
              <a:gd name="T5" fmla="*/ 7494 h 16648"/>
              <a:gd name="T6" fmla="*/ 13762 w 20258"/>
              <a:gd name="T7" fmla="*/ 16648 h 16648"/>
              <a:gd name="T8" fmla="*/ 0 w 20258"/>
              <a:gd name="T9" fmla="*/ 0 h 16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58" h="16648" fill="none">
                <a:moveTo>
                  <a:pt x="20257" y="7494"/>
                </a:moveTo>
                <a:cubicBezTo>
                  <a:pt x="18937" y="11065"/>
                  <a:pt x="16696" y="14222"/>
                  <a:pt x="13762" y="16648"/>
                </a:cubicBezTo>
              </a:path>
              <a:path w="20258" h="16648" stroke="0">
                <a:moveTo>
                  <a:pt x="20257" y="7494"/>
                </a:moveTo>
                <a:cubicBezTo>
                  <a:pt x="18937" y="11065"/>
                  <a:pt x="16696" y="14222"/>
                  <a:pt x="13762" y="16648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0" name="Arc 8"/>
          <p:cNvSpPr>
            <a:spLocks noChangeArrowheads="1"/>
          </p:cNvSpPr>
          <p:nvPr/>
        </p:nvSpPr>
        <p:spPr bwMode="auto">
          <a:xfrm>
            <a:off x="7011988" y="2647950"/>
            <a:ext cx="1541462" cy="988219"/>
          </a:xfrm>
          <a:custGeom>
            <a:avLst/>
            <a:gdLst>
              <a:gd name="T0" fmla="*/ 6225 w 19724"/>
              <a:gd name="T1" fmla="*/ 16863 h 16863"/>
              <a:gd name="T2" fmla="*/ 0 w 19724"/>
              <a:gd name="T3" fmla="*/ 8804 h 16863"/>
              <a:gd name="T4" fmla="*/ 6225 w 19724"/>
              <a:gd name="T5" fmla="*/ 16863 h 16863"/>
              <a:gd name="T6" fmla="*/ 0 w 19724"/>
              <a:gd name="T7" fmla="*/ 8804 h 16863"/>
              <a:gd name="T8" fmla="*/ 19724 w 19724"/>
              <a:gd name="T9" fmla="*/ 0 h 16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24" h="16863" fill="none">
                <a:moveTo>
                  <a:pt x="6225" y="16863"/>
                </a:moveTo>
                <a:cubicBezTo>
                  <a:pt x="3538" y="14711"/>
                  <a:pt x="1403" y="11948"/>
                  <a:pt x="0" y="8804"/>
                </a:cubicBezTo>
              </a:path>
              <a:path w="19724" h="16863" stroke="0">
                <a:moveTo>
                  <a:pt x="6225" y="16863"/>
                </a:moveTo>
                <a:cubicBezTo>
                  <a:pt x="3538" y="14711"/>
                  <a:pt x="1403" y="11948"/>
                  <a:pt x="0" y="8804"/>
                </a:cubicBezTo>
                <a:lnTo>
                  <a:pt x="19724" y="0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1" name="Arc 9"/>
          <p:cNvSpPr>
            <a:spLocks noChangeArrowheads="1"/>
          </p:cNvSpPr>
          <p:nvPr/>
        </p:nvSpPr>
        <p:spPr bwMode="auto">
          <a:xfrm>
            <a:off x="5964239" y="1510903"/>
            <a:ext cx="1463675" cy="1156097"/>
          </a:xfrm>
          <a:custGeom>
            <a:avLst/>
            <a:gdLst>
              <a:gd name="T0" fmla="*/ 8804 w 18730"/>
              <a:gd name="T1" fmla="*/ 0 h 19724"/>
              <a:gd name="T2" fmla="*/ 18730 w 18730"/>
              <a:gd name="T3" fmla="*/ 8965 h 19724"/>
              <a:gd name="T4" fmla="*/ 8804 w 18730"/>
              <a:gd name="T5" fmla="*/ 0 h 19724"/>
              <a:gd name="T6" fmla="*/ 18730 w 18730"/>
              <a:gd name="T7" fmla="*/ 8965 h 19724"/>
              <a:gd name="T8" fmla="*/ 0 w 18730"/>
              <a:gd name="T9" fmla="*/ 19724 h 19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30" h="19724" fill="none">
                <a:moveTo>
                  <a:pt x="8804" y="0"/>
                </a:moveTo>
                <a:cubicBezTo>
                  <a:pt x="12978" y="1863"/>
                  <a:pt x="16453" y="5002"/>
                  <a:pt x="18730" y="8965"/>
                </a:cubicBezTo>
              </a:path>
              <a:path w="18730" h="19724" stroke="0">
                <a:moveTo>
                  <a:pt x="8804" y="0"/>
                </a:moveTo>
                <a:cubicBezTo>
                  <a:pt x="12978" y="1863"/>
                  <a:pt x="16453" y="5002"/>
                  <a:pt x="18730" y="8965"/>
                </a:cubicBezTo>
                <a:lnTo>
                  <a:pt x="0" y="1972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3" name="Arc 10"/>
          <p:cNvSpPr>
            <a:spLocks noChangeArrowheads="1"/>
          </p:cNvSpPr>
          <p:nvPr/>
        </p:nvSpPr>
        <p:spPr bwMode="auto">
          <a:xfrm>
            <a:off x="7067550" y="1556148"/>
            <a:ext cx="1485900" cy="1091803"/>
          </a:xfrm>
          <a:custGeom>
            <a:avLst/>
            <a:gdLst>
              <a:gd name="T0" fmla="*/ -1 w 19019"/>
              <a:gd name="T1" fmla="*/ 8392 h 18632"/>
              <a:gd name="T2" fmla="*/ 8091 w 19019"/>
              <a:gd name="T3" fmla="*/ -1 h 18632"/>
              <a:gd name="T4" fmla="*/ -1 w 19019"/>
              <a:gd name="T5" fmla="*/ 8392 h 18632"/>
              <a:gd name="T6" fmla="*/ 8091 w 19019"/>
              <a:gd name="T7" fmla="*/ -1 h 18632"/>
              <a:gd name="T8" fmla="*/ 19019 w 19019"/>
              <a:gd name="T9" fmla="*/ 18632 h 18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19" h="18632" fill="none">
                <a:moveTo>
                  <a:pt x="-1" y="8392"/>
                </a:moveTo>
                <a:cubicBezTo>
                  <a:pt x="1876" y="4906"/>
                  <a:pt x="4676" y="2002"/>
                  <a:pt x="8091" y="-1"/>
                </a:cubicBezTo>
              </a:path>
              <a:path w="19019" h="18632" stroke="0">
                <a:moveTo>
                  <a:pt x="-1" y="8392"/>
                </a:moveTo>
                <a:cubicBezTo>
                  <a:pt x="1876" y="4906"/>
                  <a:pt x="4676" y="2002"/>
                  <a:pt x="8091" y="-1"/>
                </a:cubicBezTo>
                <a:lnTo>
                  <a:pt x="19019" y="1863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5833" name="Line 11"/>
          <p:cNvSpPr>
            <a:spLocks noChangeShapeType="1"/>
          </p:cNvSpPr>
          <p:nvPr/>
        </p:nvSpPr>
        <p:spPr bwMode="auto">
          <a:xfrm flipH="1">
            <a:off x="5962650" y="2647950"/>
            <a:ext cx="2590800" cy="1786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9000" y="789385"/>
            <a:ext cx="38100" cy="302180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auto">
          <a:xfrm>
            <a:off x="7239000" y="3454004"/>
            <a:ext cx="63500" cy="47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7540625" y="3369469"/>
            <a:ext cx="3077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N</a:t>
            </a:r>
          </a:p>
        </p:txBody>
      </p:sp>
      <p:sp>
        <p:nvSpPr>
          <p:cNvPr id="40" name="Oval 15"/>
          <p:cNvSpPr>
            <a:spLocks noChangeArrowheads="1"/>
          </p:cNvSpPr>
          <p:nvPr/>
        </p:nvSpPr>
        <p:spPr bwMode="auto">
          <a:xfrm>
            <a:off x="7226300" y="1821656"/>
            <a:ext cx="63500" cy="47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1" name="Rectangle 16"/>
          <p:cNvSpPr>
            <a:spLocks noChangeArrowheads="1"/>
          </p:cNvSpPr>
          <p:nvPr/>
        </p:nvSpPr>
        <p:spPr bwMode="auto">
          <a:xfrm>
            <a:off x="7391400" y="1646635"/>
            <a:ext cx="3847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M</a:t>
            </a:r>
          </a:p>
        </p:txBody>
      </p:sp>
      <p:sp>
        <p:nvSpPr>
          <p:cNvPr id="205839" name="Oval 17"/>
          <p:cNvSpPr>
            <a:spLocks noChangeArrowheads="1"/>
          </p:cNvSpPr>
          <p:nvPr/>
        </p:nvSpPr>
        <p:spPr bwMode="auto">
          <a:xfrm>
            <a:off x="5938838" y="2647950"/>
            <a:ext cx="61912" cy="4643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5840" name="Rectangle 18"/>
          <p:cNvSpPr>
            <a:spLocks noChangeArrowheads="1"/>
          </p:cNvSpPr>
          <p:nvPr/>
        </p:nvSpPr>
        <p:spPr bwMode="auto">
          <a:xfrm>
            <a:off x="5726113" y="2703910"/>
            <a:ext cx="28212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endParaRPr lang="en-US" altLang="zh-CN" sz="3200" b="1" i="1">
              <a:solidFill>
                <a:schemeClr val="accent2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205841" name="Oval 19"/>
          <p:cNvSpPr>
            <a:spLocks noChangeArrowheads="1"/>
          </p:cNvSpPr>
          <p:nvPr/>
        </p:nvSpPr>
        <p:spPr bwMode="auto">
          <a:xfrm>
            <a:off x="8528051" y="2628900"/>
            <a:ext cx="61913" cy="4643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05842" name="Rectangle 20"/>
          <p:cNvSpPr>
            <a:spLocks noChangeArrowheads="1"/>
          </p:cNvSpPr>
          <p:nvPr/>
        </p:nvSpPr>
        <p:spPr bwMode="auto">
          <a:xfrm>
            <a:off x="8451850" y="2694385"/>
            <a:ext cx="28212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5" grpId="0" animBg="1"/>
      <p:bldP spid="37" grpId="0" bldLvl="0"/>
      <p:bldP spid="38" grpId="0"/>
      <p:bldP spid="40" grpId="0" bldLvl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3"/>
          <p:cNvSpPr txBox="1"/>
          <p:nvPr/>
        </p:nvSpPr>
        <p:spPr>
          <a:xfrm>
            <a:off x="311150" y="257175"/>
            <a:ext cx="8820150" cy="1130246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问题</a:t>
            </a:r>
            <a:r>
              <a:rPr lang="en-US" altLang="zh-CN" sz="2400" b="1" noProof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如何过两点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、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作一个圆？过两点可以作多少</a:t>
            </a:r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个圆？</a:t>
            </a:r>
            <a:r>
              <a:rPr lang="en-US" altLang="zh-CN" sz="2400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6227763" y="3082529"/>
            <a:ext cx="2209800" cy="1657350"/>
          </a:xfrm>
          <a:prstGeom prst="ellipse">
            <a:avLst/>
          </a:prstGeom>
          <a:noFill/>
          <a:ln w="19050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600700" y="945356"/>
            <a:ext cx="3429000" cy="2571750"/>
          </a:xfrm>
          <a:prstGeom prst="ellipse">
            <a:avLst/>
          </a:prstGeom>
          <a:noFill/>
          <a:ln w="1905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 dirty="0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430963" y="2533650"/>
            <a:ext cx="1752600" cy="13144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6473825" y="2819400"/>
            <a:ext cx="1676400" cy="1257300"/>
          </a:xfrm>
          <a:prstGeom prst="ellipse">
            <a:avLst/>
          </a:prstGeom>
          <a:noFill/>
          <a:ln w="19050">
            <a:solidFill>
              <a:srgbClr val="FF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800" b="1">
                <a:latin typeface="Comic Sans MS" panose="030F0702030302020204" pitchFamily="66" charset="0"/>
                <a:ea typeface="隶书" panose="02010509060101010101" pitchFamily="49" charset="-122"/>
              </a:rPr>
              <a:t>·</a:t>
            </a:r>
          </a:p>
        </p:txBody>
      </p:sp>
      <p:sp>
        <p:nvSpPr>
          <p:cNvPr id="206855" name="Oval 7"/>
          <p:cNvSpPr>
            <a:spLocks noChangeArrowheads="1"/>
          </p:cNvSpPr>
          <p:nvPr/>
        </p:nvSpPr>
        <p:spPr bwMode="auto">
          <a:xfrm>
            <a:off x="8099425" y="3325416"/>
            <a:ext cx="107950" cy="809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206856" name="Oval 8"/>
          <p:cNvSpPr>
            <a:spLocks noChangeArrowheads="1"/>
          </p:cNvSpPr>
          <p:nvPr/>
        </p:nvSpPr>
        <p:spPr bwMode="auto">
          <a:xfrm>
            <a:off x="6445250" y="3325416"/>
            <a:ext cx="107950" cy="809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bevel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omic Sans MS" panose="030F0702030302020204" pitchFamily="66" charset="0"/>
            </a:endParaRPr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5889625" y="329922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8328025" y="3299223"/>
            <a:ext cx="38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6486525" y="335161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312025" y="819150"/>
            <a:ext cx="0" cy="405765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209550" y="1651398"/>
            <a:ext cx="5137150" cy="209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作线段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的垂直平分线，以其上任意一点为圆心，以这点和点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的距离为半径画圆即可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可作无数个圆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nimBg="1"/>
      <p:bldP spid="7171" grpId="0" bldLvl="0" animBg="1"/>
      <p:bldP spid="7172" grpId="0" bldLvl="0"/>
      <p:bldP spid="7173" grpId="0" bldLvl="0" animBg="1"/>
      <p:bldP spid="7181" grpId="0" animBg="1"/>
      <p:bldP spid="71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extBox 28"/>
          <p:cNvSpPr txBox="1">
            <a:spLocks noChangeArrowheads="1"/>
          </p:cNvSpPr>
          <p:nvPr/>
        </p:nvSpPr>
        <p:spPr bwMode="auto">
          <a:xfrm>
            <a:off x="220663" y="496492"/>
            <a:ext cx="74190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zh-CN" sz="24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问题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过不在同一直线上的三点能不能确定一个圆？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08899" name="Group 2"/>
          <p:cNvGrpSpPr/>
          <p:nvPr/>
        </p:nvGrpSpPr>
        <p:grpSpPr bwMode="auto">
          <a:xfrm>
            <a:off x="8421689" y="2222897"/>
            <a:ext cx="425450" cy="461963"/>
            <a:chOff x="0" y="0"/>
            <a:chExt cx="268" cy="388"/>
          </a:xfrm>
        </p:grpSpPr>
        <p:sp>
          <p:nvSpPr>
            <p:cNvPr id="208900" name="Oval 3"/>
            <p:cNvSpPr>
              <a:spLocks noChangeArrowheads="1"/>
            </p:cNvSpPr>
            <p:nvPr/>
          </p:nvSpPr>
          <p:spPr bwMode="auto">
            <a:xfrm>
              <a:off x="0" y="231"/>
              <a:ext cx="22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901" name="Text Box 4"/>
            <p:cNvSpPr txBox="1">
              <a:spLocks noChangeArrowheads="1"/>
            </p:cNvSpPr>
            <p:nvPr/>
          </p:nvSpPr>
          <p:spPr bwMode="auto">
            <a:xfrm>
              <a:off x="22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902" name="Group 5"/>
          <p:cNvGrpSpPr/>
          <p:nvPr/>
        </p:nvGrpSpPr>
        <p:grpSpPr bwMode="auto">
          <a:xfrm>
            <a:off x="5832475" y="2696766"/>
            <a:ext cx="431800" cy="461963"/>
            <a:chOff x="0" y="0"/>
            <a:chExt cx="272" cy="388"/>
          </a:xfrm>
        </p:grpSpPr>
        <p:sp>
          <p:nvSpPr>
            <p:cNvPr id="208903" name="Oval 6"/>
            <p:cNvSpPr>
              <a:spLocks noChangeArrowheads="1"/>
            </p:cNvSpPr>
            <p:nvPr/>
          </p:nvSpPr>
          <p:spPr bwMode="auto">
            <a:xfrm>
              <a:off x="250" y="243"/>
              <a:ext cx="22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904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8905" name="Group 8"/>
          <p:cNvGrpSpPr/>
          <p:nvPr/>
        </p:nvGrpSpPr>
        <p:grpSpPr bwMode="auto">
          <a:xfrm>
            <a:off x="8496301" y="3433763"/>
            <a:ext cx="427038" cy="461963"/>
            <a:chOff x="0" y="0"/>
            <a:chExt cx="269" cy="388"/>
          </a:xfrm>
        </p:grpSpPr>
        <p:sp>
          <p:nvSpPr>
            <p:cNvPr id="208906" name="Oval 9"/>
            <p:cNvSpPr>
              <a:spLocks noChangeArrowheads="1"/>
            </p:cNvSpPr>
            <p:nvPr/>
          </p:nvSpPr>
          <p:spPr bwMode="auto">
            <a:xfrm>
              <a:off x="0" y="265"/>
              <a:ext cx="22" cy="2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8907" name="Text Box 10"/>
            <p:cNvSpPr txBox="1">
              <a:spLocks noChangeArrowheads="1"/>
            </p:cNvSpPr>
            <p:nvPr/>
          </p:nvSpPr>
          <p:spPr bwMode="auto">
            <a:xfrm>
              <a:off x="23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CC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CN" sz="24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6" name="Line 11"/>
          <p:cNvSpPr>
            <a:spLocks noChangeShapeType="1"/>
          </p:cNvSpPr>
          <p:nvPr/>
        </p:nvSpPr>
        <p:spPr bwMode="auto">
          <a:xfrm flipV="1">
            <a:off x="6227764" y="2509838"/>
            <a:ext cx="2212975" cy="4833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7" name="Line 12"/>
          <p:cNvSpPr>
            <a:spLocks noChangeShapeType="1"/>
          </p:cNvSpPr>
          <p:nvPr/>
        </p:nvSpPr>
        <p:spPr bwMode="auto">
          <a:xfrm>
            <a:off x="6227764" y="2993232"/>
            <a:ext cx="2268537" cy="75604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" name="Oval 13"/>
          <p:cNvSpPr>
            <a:spLocks noChangeArrowheads="1"/>
          </p:cNvSpPr>
          <p:nvPr/>
        </p:nvSpPr>
        <p:spPr bwMode="auto">
          <a:xfrm>
            <a:off x="6215064" y="2210992"/>
            <a:ext cx="2555875" cy="191690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Line 14"/>
          <p:cNvSpPr>
            <a:spLocks noChangeShapeType="1"/>
          </p:cNvSpPr>
          <p:nvPr/>
        </p:nvSpPr>
        <p:spPr bwMode="auto">
          <a:xfrm rot="784005">
            <a:off x="6378575" y="1363266"/>
            <a:ext cx="2147888" cy="3119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0" name="Line 15"/>
          <p:cNvSpPr>
            <a:spLocks noChangeShapeType="1"/>
          </p:cNvSpPr>
          <p:nvPr/>
        </p:nvSpPr>
        <p:spPr bwMode="auto">
          <a:xfrm flipH="1">
            <a:off x="6804025" y="1778794"/>
            <a:ext cx="1512888" cy="261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" name="Group 16"/>
          <p:cNvGrpSpPr/>
          <p:nvPr/>
        </p:nvGrpSpPr>
        <p:grpSpPr bwMode="auto">
          <a:xfrm rot="306945">
            <a:off x="6878635" y="1224033"/>
            <a:ext cx="622299" cy="461963"/>
            <a:chOff x="0" y="-50"/>
            <a:chExt cx="392" cy="388"/>
          </a:xfrm>
        </p:grpSpPr>
        <p:sp>
          <p:nvSpPr>
            <p:cNvPr id="208914" name="未知"/>
            <p:cNvSpPr>
              <a:spLocks noChangeArrowheads="1"/>
            </p:cNvSpPr>
            <p:nvPr/>
          </p:nvSpPr>
          <p:spPr bwMode="auto">
            <a:xfrm rot="1253522">
              <a:off x="45" y="68"/>
              <a:ext cx="68" cy="204"/>
            </a:xfrm>
            <a:custGeom>
              <a:avLst/>
              <a:gdLst>
                <a:gd name="T0" fmla="*/ 68 w 68"/>
                <a:gd name="T1" fmla="*/ 0 h 204"/>
                <a:gd name="T2" fmla="*/ 22 w 68"/>
                <a:gd name="T3" fmla="*/ 68 h 204"/>
                <a:gd name="T4" fmla="*/ 0 w 68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204">
                  <a:moveTo>
                    <a:pt x="68" y="0"/>
                  </a:moveTo>
                  <a:cubicBezTo>
                    <a:pt x="50" y="17"/>
                    <a:pt x="33" y="34"/>
                    <a:pt x="22" y="68"/>
                  </a:cubicBezTo>
                  <a:cubicBezTo>
                    <a:pt x="11" y="102"/>
                    <a:pt x="5" y="153"/>
                    <a:pt x="0" y="2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8915" name="未知"/>
            <p:cNvSpPr>
              <a:spLocks noChangeArrowheads="1"/>
            </p:cNvSpPr>
            <p:nvPr/>
          </p:nvSpPr>
          <p:spPr bwMode="auto">
            <a:xfrm rot="17903470" flipH="1">
              <a:off x="68" y="90"/>
              <a:ext cx="68" cy="204"/>
            </a:xfrm>
            <a:custGeom>
              <a:avLst/>
              <a:gdLst>
                <a:gd name="T0" fmla="*/ 68 w 68"/>
                <a:gd name="T1" fmla="*/ 0 h 204"/>
                <a:gd name="T2" fmla="*/ 22 w 68"/>
                <a:gd name="T3" fmla="*/ 68 h 204"/>
                <a:gd name="T4" fmla="*/ 0 w 68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204">
                  <a:moveTo>
                    <a:pt x="68" y="0"/>
                  </a:moveTo>
                  <a:cubicBezTo>
                    <a:pt x="50" y="17"/>
                    <a:pt x="33" y="34"/>
                    <a:pt x="22" y="68"/>
                  </a:cubicBezTo>
                  <a:cubicBezTo>
                    <a:pt x="11" y="102"/>
                    <a:pt x="5" y="153"/>
                    <a:pt x="0" y="2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/>
            </a:p>
          </p:txBody>
        </p:sp>
        <p:sp>
          <p:nvSpPr>
            <p:cNvPr id="208916" name="Text Box 19"/>
            <p:cNvSpPr txBox="1">
              <a:spLocks noChangeArrowheads="1"/>
            </p:cNvSpPr>
            <p:nvPr/>
          </p:nvSpPr>
          <p:spPr bwMode="auto">
            <a:xfrm>
              <a:off x="135" y="-5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20"/>
          <p:cNvGrpSpPr/>
          <p:nvPr/>
        </p:nvGrpSpPr>
        <p:grpSpPr bwMode="auto">
          <a:xfrm rot="1372458">
            <a:off x="7664847" y="3630484"/>
            <a:ext cx="460374" cy="545306"/>
            <a:chOff x="0" y="-50"/>
            <a:chExt cx="290" cy="458"/>
          </a:xfrm>
        </p:grpSpPr>
        <p:grpSp>
          <p:nvGrpSpPr>
            <p:cNvPr id="208918" name="Group 21"/>
            <p:cNvGrpSpPr/>
            <p:nvPr/>
          </p:nvGrpSpPr>
          <p:grpSpPr bwMode="auto">
            <a:xfrm rot="10027777">
              <a:off x="0" y="204"/>
              <a:ext cx="204" cy="204"/>
              <a:chOff x="0" y="0"/>
              <a:chExt cx="204" cy="204"/>
            </a:xfrm>
          </p:grpSpPr>
          <p:sp>
            <p:nvSpPr>
              <p:cNvPr id="208919" name="未知"/>
              <p:cNvSpPr>
                <a:spLocks noChangeArrowheads="1"/>
              </p:cNvSpPr>
              <p:nvPr/>
            </p:nvSpPr>
            <p:spPr bwMode="auto">
              <a:xfrm rot="1253522">
                <a:off x="45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8920" name="未知"/>
              <p:cNvSpPr>
                <a:spLocks noChangeArrowheads="1"/>
              </p:cNvSpPr>
              <p:nvPr/>
            </p:nvSpPr>
            <p:spPr bwMode="auto">
              <a:xfrm rot="17903470" flipH="1">
                <a:off x="68" y="22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08921" name="Text Box 24"/>
            <p:cNvSpPr txBox="1">
              <a:spLocks noChangeArrowheads="1"/>
            </p:cNvSpPr>
            <p:nvPr/>
          </p:nvSpPr>
          <p:spPr bwMode="auto">
            <a:xfrm>
              <a:off x="44" y="-5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25"/>
          <p:cNvGrpSpPr/>
          <p:nvPr/>
        </p:nvGrpSpPr>
        <p:grpSpPr bwMode="auto">
          <a:xfrm>
            <a:off x="6372225" y="4019550"/>
            <a:ext cx="647700" cy="461963"/>
            <a:chOff x="0" y="0"/>
            <a:chExt cx="408" cy="388"/>
          </a:xfrm>
        </p:grpSpPr>
        <p:grpSp>
          <p:nvGrpSpPr>
            <p:cNvPr id="208923" name="Group 26"/>
            <p:cNvGrpSpPr/>
            <p:nvPr/>
          </p:nvGrpSpPr>
          <p:grpSpPr bwMode="auto">
            <a:xfrm rot="-7537310">
              <a:off x="204" y="68"/>
              <a:ext cx="204" cy="204"/>
              <a:chOff x="0" y="0"/>
              <a:chExt cx="204" cy="204"/>
            </a:xfrm>
          </p:grpSpPr>
          <p:sp>
            <p:nvSpPr>
              <p:cNvPr id="208924" name="未知"/>
              <p:cNvSpPr>
                <a:spLocks noChangeArrowheads="1"/>
              </p:cNvSpPr>
              <p:nvPr/>
            </p:nvSpPr>
            <p:spPr bwMode="auto">
              <a:xfrm rot="1253522">
                <a:off x="45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8925" name="未知"/>
              <p:cNvSpPr>
                <a:spLocks noChangeArrowheads="1"/>
              </p:cNvSpPr>
              <p:nvPr/>
            </p:nvSpPr>
            <p:spPr bwMode="auto">
              <a:xfrm rot="17903470" flipH="1">
                <a:off x="68" y="22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08926" name="Text Box 29"/>
            <p:cNvSpPr txBox="1">
              <a:spLocks noChangeArrowheads="1"/>
            </p:cNvSpPr>
            <p:nvPr/>
          </p:nvSpPr>
          <p:spPr bwMode="auto">
            <a:xfrm>
              <a:off x="0" y="0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G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30"/>
          <p:cNvGrpSpPr/>
          <p:nvPr/>
        </p:nvGrpSpPr>
        <p:grpSpPr bwMode="auto">
          <a:xfrm>
            <a:off x="8135938" y="1562100"/>
            <a:ext cx="571500" cy="486966"/>
            <a:chOff x="0" y="0"/>
            <a:chExt cx="360" cy="409"/>
          </a:xfrm>
        </p:grpSpPr>
        <p:grpSp>
          <p:nvGrpSpPr>
            <p:cNvPr id="208928" name="Group 31"/>
            <p:cNvGrpSpPr/>
            <p:nvPr/>
          </p:nvGrpSpPr>
          <p:grpSpPr bwMode="auto">
            <a:xfrm rot="1759631">
              <a:off x="0" y="205"/>
              <a:ext cx="204" cy="204"/>
              <a:chOff x="0" y="0"/>
              <a:chExt cx="204" cy="204"/>
            </a:xfrm>
          </p:grpSpPr>
          <p:sp>
            <p:nvSpPr>
              <p:cNvPr id="208929" name="未知"/>
              <p:cNvSpPr>
                <a:spLocks noChangeArrowheads="1"/>
              </p:cNvSpPr>
              <p:nvPr/>
            </p:nvSpPr>
            <p:spPr bwMode="auto">
              <a:xfrm rot="1253522">
                <a:off x="45" y="0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208930" name="未知"/>
              <p:cNvSpPr>
                <a:spLocks noChangeArrowheads="1"/>
              </p:cNvSpPr>
              <p:nvPr/>
            </p:nvSpPr>
            <p:spPr bwMode="auto">
              <a:xfrm rot="17903470" flipH="1">
                <a:off x="68" y="22"/>
                <a:ext cx="68" cy="204"/>
              </a:xfrm>
              <a:custGeom>
                <a:avLst/>
                <a:gdLst>
                  <a:gd name="T0" fmla="*/ 68 w 68"/>
                  <a:gd name="T1" fmla="*/ 0 h 204"/>
                  <a:gd name="T2" fmla="*/ 22 w 68"/>
                  <a:gd name="T3" fmla="*/ 68 h 204"/>
                  <a:gd name="T4" fmla="*/ 0 w 68"/>
                  <a:gd name="T5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" h="204">
                    <a:moveTo>
                      <a:pt x="68" y="0"/>
                    </a:moveTo>
                    <a:cubicBezTo>
                      <a:pt x="50" y="17"/>
                      <a:pt x="33" y="34"/>
                      <a:pt x="22" y="68"/>
                    </a:cubicBezTo>
                    <a:cubicBezTo>
                      <a:pt x="11" y="102"/>
                      <a:pt x="5" y="153"/>
                      <a:pt x="0" y="2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208931" name="Text Box 34"/>
            <p:cNvSpPr txBox="1">
              <a:spLocks noChangeArrowheads="1"/>
            </p:cNvSpPr>
            <p:nvPr/>
          </p:nvSpPr>
          <p:spPr bwMode="auto">
            <a:xfrm>
              <a:off x="114" y="0"/>
              <a:ext cx="2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  <a:endPara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8932" name="Line 35"/>
          <p:cNvSpPr>
            <a:spLocks noChangeShapeType="1"/>
          </p:cNvSpPr>
          <p:nvPr/>
        </p:nvSpPr>
        <p:spPr bwMode="auto">
          <a:xfrm flipH="1">
            <a:off x="8520114" y="2280047"/>
            <a:ext cx="185737" cy="142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" name="Group 36"/>
          <p:cNvGrpSpPr/>
          <p:nvPr/>
        </p:nvGrpSpPr>
        <p:grpSpPr bwMode="auto">
          <a:xfrm>
            <a:off x="7372351" y="2647950"/>
            <a:ext cx="123825" cy="71438"/>
            <a:chOff x="0" y="0"/>
            <a:chExt cx="78" cy="60"/>
          </a:xfrm>
        </p:grpSpPr>
        <p:sp>
          <p:nvSpPr>
            <p:cNvPr id="208934" name="Line 37"/>
            <p:cNvSpPr>
              <a:spLocks noChangeShapeType="1"/>
            </p:cNvSpPr>
            <p:nvPr/>
          </p:nvSpPr>
          <p:spPr bwMode="auto">
            <a:xfrm flipV="1">
              <a:off x="0" y="0"/>
              <a:ext cx="69" cy="1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35" name="Line 38"/>
            <p:cNvSpPr>
              <a:spLocks noChangeShapeType="1"/>
            </p:cNvSpPr>
            <p:nvPr/>
          </p:nvSpPr>
          <p:spPr bwMode="auto">
            <a:xfrm>
              <a:off x="66" y="0"/>
              <a:ext cx="12" cy="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Group 39"/>
          <p:cNvGrpSpPr/>
          <p:nvPr/>
        </p:nvGrpSpPr>
        <p:grpSpPr bwMode="auto">
          <a:xfrm>
            <a:off x="7300913" y="3273029"/>
            <a:ext cx="133350" cy="78581"/>
            <a:chOff x="0" y="0"/>
            <a:chExt cx="84" cy="66"/>
          </a:xfrm>
        </p:grpSpPr>
        <p:sp>
          <p:nvSpPr>
            <p:cNvPr id="208937" name="Line 40"/>
            <p:cNvSpPr>
              <a:spLocks noChangeShapeType="1"/>
            </p:cNvSpPr>
            <p:nvPr/>
          </p:nvSpPr>
          <p:spPr bwMode="auto">
            <a:xfrm>
              <a:off x="27" y="0"/>
              <a:ext cx="57" cy="2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38" name="Line 41"/>
            <p:cNvSpPr>
              <a:spLocks noChangeShapeType="1"/>
            </p:cNvSpPr>
            <p:nvPr/>
          </p:nvSpPr>
          <p:spPr bwMode="auto">
            <a:xfrm flipH="1">
              <a:off x="0" y="0"/>
              <a:ext cx="30" cy="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7" name="Text Box 42"/>
          <p:cNvSpPr txBox="1">
            <a:spLocks noChangeArrowheads="1"/>
          </p:cNvSpPr>
          <p:nvPr/>
        </p:nvSpPr>
        <p:spPr bwMode="auto">
          <a:xfrm>
            <a:off x="7302500" y="2978944"/>
            <a:ext cx="609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●</a:t>
            </a:r>
            <a:r>
              <a:rPr lang="en-US" altLang="zh-CN" sz="3600" b="1">
                <a:latin typeface="Times New Roman" panose="02020603050405020304" pitchFamily="18" charset="0"/>
              </a:rPr>
              <a:t>o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Rectangle 15"/>
          <p:cNvSpPr>
            <a:spLocks noGrp="1" noChangeArrowheads="1"/>
          </p:cNvSpPr>
          <p:nvPr/>
        </p:nvSpPr>
        <p:spPr bwMode="auto">
          <a:xfrm>
            <a:off x="533400" y="2120504"/>
            <a:ext cx="5181600" cy="10727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None/>
              <a:defRPr/>
            </a:pPr>
            <a:r>
              <a:rPr 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B,C</a:t>
            </a:r>
            <a:r>
              <a:rPr 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两点的圆的圆心在线段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的垂直平分线上</a:t>
            </a:r>
            <a:r>
              <a:rPr lang="zh-CN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9" name="Rectangle 21"/>
          <p:cNvSpPr>
            <a:spLocks noGrp="1" noChangeArrowheads="1"/>
          </p:cNvSpPr>
          <p:nvPr/>
        </p:nvSpPr>
        <p:spPr bwMode="auto">
          <a:xfrm>
            <a:off x="342900" y="3351610"/>
            <a:ext cx="5562600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A,B,C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三点的圆的圆心应该在这两条垂直平分线的交点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的位置</a:t>
            </a:r>
            <a:r>
              <a:rPr lang="zh-CN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533400" y="1047751"/>
            <a:ext cx="5105400" cy="984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A,B</a:t>
            </a:r>
            <a:r>
              <a:rPr 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两点的圆的圆心在线段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的垂直平分线上</a:t>
            </a:r>
            <a:r>
              <a:rPr lang="zh-CN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  <p:bldP spid="108" grpId="0" bldLvl="0"/>
      <p:bldP spid="109" grpId="0" animBg="1"/>
      <p:bldP spid="110" grpId="0" animBg="1"/>
      <p:bldP spid="137" grpId="0"/>
      <p:bldP spid="138" grpId="0" build="p"/>
      <p:bldP spid="139" grpId="0" build="p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1597</Words>
  <Application>Microsoft Office PowerPoint</Application>
  <PresentationFormat>全屏显示(16:9)</PresentationFormat>
  <Paragraphs>225</Paragraphs>
  <Slides>27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1" baseType="lpstr">
      <vt:lpstr>方正姚体</vt:lpstr>
      <vt:lpstr>仿宋_GB2312</vt:lpstr>
      <vt:lpstr>黑体</vt:lpstr>
      <vt:lpstr>华文中宋</vt:lpstr>
      <vt:lpstr>隶书</vt:lpstr>
      <vt:lpstr>宋体</vt:lpstr>
      <vt:lpstr>微软雅黑</vt:lpstr>
      <vt:lpstr>Arial</vt:lpstr>
      <vt:lpstr>Comic Sans MS</vt:lpstr>
      <vt:lpstr>Times New Roman</vt:lpstr>
      <vt:lpstr>Wingdings</vt:lpstr>
      <vt:lpstr>WWW.2PPT.COM
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2016-08-15T07:12:00Z</dcterms:created>
  <dcterms:modified xsi:type="dcterms:W3CDTF">2023-01-16T17:07:36Z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2ADCBA7F8D9B45D7AC9F5B98971BAE2D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