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 hasCustomPrompt="1"/>
          </p:nvPr>
        </p:nvSpPr>
        <p:spPr>
          <a:xfrm flipV="1">
            <a:off x="2998464" y="3223352"/>
            <a:ext cx="3093427" cy="66923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 hasCustomPrompt="1"/>
          </p:nvPr>
        </p:nvSpPr>
        <p:spPr>
          <a:xfrm>
            <a:off x="3896379" y="3223356"/>
            <a:ext cx="2195512" cy="66920"/>
          </a:xfrm>
          <a:solidFill>
            <a:srgbClr val="F7B90E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3" hasCustomPrompt="1"/>
          </p:nvPr>
        </p:nvSpPr>
        <p:spPr>
          <a:xfrm>
            <a:off x="4669492" y="3223038"/>
            <a:ext cx="1422399" cy="67238"/>
          </a:xfrm>
          <a:solidFill>
            <a:srgbClr val="92D050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 hasCustomPrompt="1"/>
          </p:nvPr>
        </p:nvSpPr>
        <p:spPr>
          <a:xfrm>
            <a:off x="5434667" y="3223037"/>
            <a:ext cx="657225" cy="67239"/>
          </a:xfrm>
          <a:solidFill>
            <a:srgbClr val="2E75B6"/>
          </a:solidFill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74458FB-2536-4124-81B5-17148D2ECC3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DAB9324-97B9-4DFC-A779-F30AEF95523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337300" y="3356992"/>
            <a:ext cx="6333104" cy="773579"/>
          </a:xfrm>
        </p:spPr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3</a:t>
            </a:r>
            <a:r>
              <a:rPr lang="zh-CN" altLang="en-US" dirty="0" smtClean="0"/>
              <a:t>课时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1"/>
          </p:nvPr>
        </p:nvSpPr>
        <p:spPr>
          <a:xfrm>
            <a:off x="2411760" y="3212976"/>
            <a:ext cx="4184187" cy="45719"/>
          </a:xfrm>
        </p:spPr>
      </p:sp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>
          <a:xfrm flipV="1">
            <a:off x="3626285" y="3212981"/>
            <a:ext cx="2969662" cy="45719"/>
          </a:xfrm>
        </p:spPr>
      </p:sp>
      <p:sp>
        <p:nvSpPr>
          <p:cNvPr id="5" name="图片占位符 4"/>
          <p:cNvSpPr>
            <a:spLocks noGrp="1"/>
          </p:cNvSpPr>
          <p:nvPr>
            <p:ph type="pic" sz="quarter" idx="13"/>
          </p:nvPr>
        </p:nvSpPr>
        <p:spPr>
          <a:xfrm flipV="1">
            <a:off x="4672002" y="3212663"/>
            <a:ext cx="1923945" cy="45719"/>
          </a:xfrm>
        </p:spPr>
      </p:sp>
      <p:sp>
        <p:nvSpPr>
          <p:cNvPr id="6" name="图片占位符 5"/>
          <p:cNvSpPr>
            <a:spLocks noGrp="1"/>
          </p:cNvSpPr>
          <p:nvPr>
            <p:ph type="pic" sz="quarter" idx="14"/>
          </p:nvPr>
        </p:nvSpPr>
        <p:spPr>
          <a:xfrm flipV="1">
            <a:off x="5706983" y="3212662"/>
            <a:ext cx="888966" cy="45719"/>
          </a:xfrm>
        </p:spPr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0" y="1772816"/>
            <a:ext cx="9144000" cy="1325880"/>
          </a:xfrm>
        </p:spPr>
        <p:txBody>
          <a:bodyPr/>
          <a:lstStyle/>
          <a:p>
            <a:r>
              <a:rPr lang="en-US" altLang="zh-CN" sz="5400" dirty="0"/>
              <a:t>What </a:t>
            </a:r>
            <a:r>
              <a:rPr lang="en-US" altLang="zh-CN" sz="5400" dirty="0" err="1"/>
              <a:t>colour</a:t>
            </a:r>
            <a:r>
              <a:rPr lang="en-US" altLang="zh-CN" sz="5400" dirty="0"/>
              <a:t> is it?</a:t>
            </a:r>
            <a:endParaRPr lang="zh-CN" altLang="en-US" sz="5400" dirty="0"/>
          </a:p>
        </p:txBody>
      </p:sp>
      <p:sp>
        <p:nvSpPr>
          <p:cNvPr id="8" name="矩形 7"/>
          <p:cNvSpPr/>
          <p:nvPr/>
        </p:nvSpPr>
        <p:spPr>
          <a:xfrm>
            <a:off x="0" y="465313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</p:nvPr>
        </p:nvSpPr>
        <p:spPr>
          <a:xfrm>
            <a:off x="2094364" y="2430860"/>
            <a:ext cx="6366068" cy="82296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1.Practice the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dialogue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again.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2.Use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What colo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is it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to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make a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dialogue.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299075" y="1211263"/>
            <a:ext cx="3937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rpl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5299075" y="1841500"/>
            <a:ext cx="3576638" cy="952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5421313" y="2427288"/>
            <a:ext cx="3452812" cy="23812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5421313" y="3003550"/>
            <a:ext cx="3452812" cy="17463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5292725" y="1270000"/>
            <a:ext cx="3503613" cy="952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103" name="自由曲线 100"/>
          <p:cNvSpPr/>
          <p:nvPr/>
        </p:nvSpPr>
        <p:spPr bwMode="auto">
          <a:xfrm>
            <a:off x="928688" y="865188"/>
            <a:ext cx="0" cy="15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0" y="0"/>
                  <a:pt x="21600" y="21600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048422" y="1841500"/>
            <a:ext cx="2223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color is it?</a:t>
            </a:r>
          </a:p>
        </p:txBody>
      </p:sp>
      <p:pic>
        <p:nvPicPr>
          <p:cNvPr id="4105" name="Picture 9" descr="8821-11_L_8821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516379"/>
            <a:ext cx="367347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6" name="Picture 10" descr="2012072416041280710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4572000" y="3356993"/>
            <a:ext cx="403860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ldLvl="0" autoUpdateAnimBg="0"/>
      <p:bldP spid="4104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299075" y="1211263"/>
            <a:ext cx="3937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br</a:t>
            </a:r>
            <a:r>
              <a:rPr lang="zh-CN" altLang="en-US" sz="9600" dirty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wn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5299075" y="1841500"/>
            <a:ext cx="3576638" cy="9525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5421313" y="2427288"/>
            <a:ext cx="3452812" cy="23812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5421313" y="3003550"/>
            <a:ext cx="3452812" cy="17463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299075" y="1263650"/>
            <a:ext cx="3503613" cy="11113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7" name="自由曲线 100"/>
          <p:cNvSpPr/>
          <p:nvPr/>
        </p:nvSpPr>
        <p:spPr bwMode="auto">
          <a:xfrm>
            <a:off x="928688" y="865188"/>
            <a:ext cx="0" cy="158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0" y="0"/>
                  <a:pt x="21600" y="21600"/>
                  <a:pt x="21600" y="2160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442370" y="2022686"/>
            <a:ext cx="2223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What color is it?</a:t>
            </a:r>
          </a:p>
        </p:txBody>
      </p:sp>
      <p:pic>
        <p:nvPicPr>
          <p:cNvPr id="5130" name="Picture 10" descr="671004137_t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2708920"/>
            <a:ext cx="359727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1" name="Picture 11" descr="1-12091Q11S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47494" y="3140968"/>
            <a:ext cx="3600450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utoUpdateAnimBg="0"/>
      <p:bldP spid="5128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8821-11_L_8821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00" y="1153664"/>
            <a:ext cx="1484313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7" name="Picture 3" descr="671004137_t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69244" y="1136319"/>
            <a:ext cx="1368425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01613" y="268288"/>
            <a:ext cx="48077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brown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brown, purple, purple, purple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448550" y="323850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brwon</a:t>
            </a:r>
          </a:p>
        </p:txBody>
      </p:sp>
      <p:pic>
        <p:nvPicPr>
          <p:cNvPr id="6150" name="Picture 6" descr="671004137_t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72153" y="1136319"/>
            <a:ext cx="1368425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1" name="Picture 7" descr="8821-11_L_8821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83088" y="1196975"/>
            <a:ext cx="1484312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2" name="Picture 8" descr="671004137_t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02495" y="1163733"/>
            <a:ext cx="136842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3" name="Picture 9" descr="671004137_t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65999" y="1136319"/>
            <a:ext cx="136842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80975" y="2873375"/>
            <a:ext cx="48077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pu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ple, purple, brown, brown, purple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7456488" y="2843213"/>
            <a:ext cx="970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purple</a:t>
            </a:r>
          </a:p>
        </p:txBody>
      </p:sp>
      <p:pic>
        <p:nvPicPr>
          <p:cNvPr id="6156" name="Picture 12" descr="671004137_t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25" y="3789363"/>
            <a:ext cx="1368425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7" name="Picture 13" descr="8821-11_L_8821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38121" y="3789363"/>
            <a:ext cx="1484312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8" name="Picture 14" descr="671004137_t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72152" y="3789363"/>
            <a:ext cx="1368425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9" name="Picture 15" descr="8821-11_L_8821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90296" y="3789363"/>
            <a:ext cx="1484312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0" name="Picture 16" descr="671004137_t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6072" y="3789363"/>
            <a:ext cx="1368425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1" name="Picture 17" descr="8821-11_L_8821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65999" y="3789363"/>
            <a:ext cx="1482725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5" name="Picture 21" descr="question-mark_2132368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35825" y="145256"/>
            <a:ext cx="1584325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6" name="Picture 22" descr="question-mark_2132368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306761" y="1125538"/>
            <a:ext cx="161290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7" name="Picture 23" descr="214789-120Q62154253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289093" y="2601912"/>
            <a:ext cx="1584325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8" name="Picture 24" descr="214789-120Q62154253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351711" y="3762939"/>
            <a:ext cx="1511300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375746"/>
            <a:ext cx="6063164" cy="1325880"/>
          </a:xfrm>
        </p:spPr>
        <p:txBody>
          <a:bodyPr/>
          <a:lstStyle/>
          <a:p>
            <a:r>
              <a:rPr lang="zh-CN" alt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Look, I have a big balloon.</a:t>
            </a:r>
          </a:p>
        </p:txBody>
      </p:sp>
      <p:pic>
        <p:nvPicPr>
          <p:cNvPr id="7171" name="Picture 3" descr="tooopen_13425773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1907704" y="1484784"/>
            <a:ext cx="4960937" cy="44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ooopen_13425773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6665444" y="2548583"/>
            <a:ext cx="2447925" cy="223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5" name="Picture 3" descr="259969-1312132146292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2413" y="765175"/>
            <a:ext cx="4462462" cy="290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154066_20121113102521278200_1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5859439" y="4869442"/>
            <a:ext cx="3271838" cy="187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5219700" y="44450"/>
            <a:ext cx="3960813" cy="1946275"/>
          </a:xfrm>
          <a:prstGeom prst="cloudCallout">
            <a:avLst>
              <a:gd name="adj1" fmla="val 30782"/>
              <a:gd name="adj2" fmla="val 206891"/>
            </a:avLst>
          </a:prstGeom>
          <a:solidFill>
            <a:srgbClr val="FFFF66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Hello! I have a</a:t>
            </a:r>
          </a:p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big balloon.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180975" y="333375"/>
            <a:ext cx="3455988" cy="576263"/>
          </a:xfrm>
          <a:prstGeom prst="wedgeRectCallout">
            <a:avLst>
              <a:gd name="adj1" fmla="val -1588"/>
              <a:gd name="adj2" fmla="val 99338"/>
            </a:avLst>
          </a:prstGeom>
          <a:solidFill>
            <a:srgbClr val="00FF00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Wow! Cool!</a:t>
            </a:r>
          </a:p>
        </p:txBody>
      </p:sp>
      <p:pic>
        <p:nvPicPr>
          <p:cNvPr id="8199" name="Picture 7" descr="200872112374712_2"/>
          <p:cNvPicPr>
            <a:picLocks noChangeAspect="1" noChangeArrowheads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 bwMode="auto">
          <a:xfrm>
            <a:off x="179388" y="4510089"/>
            <a:ext cx="919162" cy="2015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828675" y="3719513"/>
            <a:ext cx="4968875" cy="576262"/>
          </a:xfrm>
          <a:prstGeom prst="wedgeRoundRectCallout">
            <a:avLst>
              <a:gd name="adj1" fmla="val 62785"/>
              <a:gd name="adj2" fmla="val 177895"/>
              <a:gd name="adj3" fmla="val 16667"/>
            </a:avLst>
          </a:prstGeom>
          <a:solidFill>
            <a:srgbClr val="996633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Look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Red, yellow, blue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1189038" y="5445125"/>
            <a:ext cx="4606925" cy="504825"/>
          </a:xfrm>
          <a:prstGeom prst="wedgeRectCallout">
            <a:avLst>
              <a:gd name="adj1" fmla="val -55838"/>
              <a:gd name="adj2" fmla="val -49909"/>
            </a:avLst>
          </a:prstGeom>
          <a:solidFill>
            <a:schemeClr val="bg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Green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purple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and brown.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ldLvl="0" animBg="1" autoUpdateAnimBg="0"/>
      <p:bldP spid="8198" grpId="0" bldLvl="0" animBg="1" autoUpdateAnimBg="0"/>
      <p:bldP spid="8200" grpId="0" bldLvl="0" animBg="1" autoUpdateAnimBg="0"/>
      <p:bldP spid="8201" grpId="0" bldLvl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16632"/>
            <a:ext cx="6063164" cy="1325880"/>
          </a:xfrm>
        </p:spPr>
        <p:txBody>
          <a:bodyPr/>
          <a:lstStyle/>
          <a:p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Let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52414" y="1600201"/>
            <a:ext cx="8208962" cy="460648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Show me a red pencil. 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Show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me a blue pen.</a:t>
            </a:r>
          </a:p>
        </p:txBody>
      </p:sp>
      <p:pic>
        <p:nvPicPr>
          <p:cNvPr id="9220" name="Picture 4" descr="iblhor00606101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179512" y="2218538"/>
            <a:ext cx="4067175" cy="324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5275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040" y="2060849"/>
            <a:ext cx="3384550" cy="451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334248" y="1268760"/>
            <a:ext cx="8783959" cy="674836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Show me a brown bag.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Show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me a yellow sharpener.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207" y="2204864"/>
            <a:ext cx="3400900" cy="326753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60032" y="2204864"/>
            <a:ext cx="3666430" cy="3170589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423919" cy="53025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Show me a purple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eraser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Show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me a green ruler.</a:t>
            </a:r>
          </a:p>
        </p:txBody>
      </p:sp>
      <p:pic>
        <p:nvPicPr>
          <p:cNvPr id="11268" name="Picture 4" descr="t01d54c24f14cb0f9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2513" y="1851025"/>
            <a:ext cx="3884612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780928"/>
            <a:ext cx="3772426" cy="2353003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What colour is it-Lesson 27_课件1</Template>
  <TotalTime>0</TotalTime>
  <Words>148</Words>
  <Application>Microsoft Office PowerPoint</Application>
  <PresentationFormat>全屏显示(4:3)</PresentationFormat>
  <Paragraphs>25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What colour is it?</vt:lpstr>
      <vt:lpstr>PowerPoint 演示文稿</vt:lpstr>
      <vt:lpstr>PowerPoint 演示文稿</vt:lpstr>
      <vt:lpstr>PowerPoint 演示文稿</vt:lpstr>
      <vt:lpstr>Look, I have a big balloon.</vt:lpstr>
      <vt:lpstr>PowerPoint 演示文稿</vt:lpstr>
      <vt:lpstr>Let’s do</vt:lpstr>
      <vt:lpstr>PowerPoint 演示文稿</vt:lpstr>
      <vt:lpstr>PowerPoint 演示文稿</vt:lpstr>
      <vt:lpstr>Homework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2020-05-25T08:34:00Z</dcterms:created>
  <dcterms:modified xsi:type="dcterms:W3CDTF">2023-01-16T17:07:56Z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56EE4ED3CDEA407FAC3D53AD564BFF10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