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1" r:id="rId3"/>
    <p:sldId id="303" r:id="rId4"/>
    <p:sldId id="304" r:id="rId5"/>
    <p:sldId id="302" r:id="rId6"/>
    <p:sldId id="286" r:id="rId7"/>
    <p:sldId id="280" r:id="rId8"/>
    <p:sldId id="295" r:id="rId9"/>
    <p:sldId id="269" r:id="rId10"/>
    <p:sldId id="299" r:id="rId11"/>
    <p:sldId id="291" r:id="rId12"/>
    <p:sldId id="297" r:id="rId13"/>
    <p:sldId id="292" r:id="rId14"/>
    <p:sldId id="300" r:id="rId15"/>
    <p:sldId id="30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file:///C:\Documents%20and%20Settings\Administrator\Application%20Data\Tencent\Users\425568035\QQ\WinTemp\RichOle\MZBW5DC21JNWNSUNCIA(63Y.png" TargetMode="External"/><Relationship Id="rId7" Type="http://schemas.openxmlformats.org/officeDocument/2006/relationships/image" Target="file:///C:\Documents%20and%20Settings\Administrator\Application%20Data\Tencent\Users\425568035\QQ\WinTemp\RichOle\5S@J5KFXH%5dOGG8$RIRY41GA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file:///C:\Documents%20and%20Settings\Administrator\Application%20Data\Tencent\Users\425568035\QQ\WinTemp\RichOle\%5bYAKHCTDTI%7dK9(07T~X4NWG.pn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openxmlformats.org/officeDocument/2006/relationships/image" Target="file:///C:\Documents%20and%20Settings\Administrator\Application%20Data\Tencent\Users\425568035\QQ\WinTemp\RichOle\(RQV(%5bMC%7b%60$K_G7E28%7b7TE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Application%20Data\Tencent\Users\425568035\QQ\WinTemp\RichOle\YV~0T%7d0%606V91WNOX@M%5bS54G.png" TargetMode="External"/><Relationship Id="rId13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file:///C:\Documents%20and%20Settings\Administrator\Application%20Data\Tencent\Users\425568035\QQ\WinTemp\RichOle\BLA%7bN3D6X3XDW8M9W%60G8MRD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Administrator\Application%20Data\Tencent\Users\425568035\QQ\WinTemp\RichOle\%5d%5b%60P1~D6199%603G%7b07~Q(I%7b8.pn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file:///C:\Documents%20and%20Settings\Administrator\Application%20Data\Tencent\Users\425568035\QQ\WinTemp\RichOle\05%25@XVMNNV%60REMN1L34VFAW.png" TargetMode="External"/><Relationship Id="rId4" Type="http://schemas.openxmlformats.org/officeDocument/2006/relationships/image" Target="file:///C:\Documents%20and%20Settings\Administrator\Application%20Data\Tencent\Users\425568035\QQ\WinTemp\RichOle\PUKK%7b%7bQMC%5b%5d$%5d5HN%60ESZ8IB.png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Application%20Data\Tencent\Users\425568035\QQ\WinTemp\RichOle\YV~0T%7d0%606V91WNOX@M%5bS54G.png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file:///C:\Documents%20and%20Settings\Administrator\Application%20Data\Tencent\Users\425568035\QQ\WinTemp\RichOle\PUKK%7b%7bQMC%5b%5d$%5d5HN%60ESZ8IB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Administrator\Application%20Data\Tencent\Users\425568035\QQ\WinTemp\RichOle\%5d%5b%60P1~D6199%603G%7b07~Q(I%7b8.pn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file:///C:\Documents%20and%20Settings\Administrator\Application%20Data\Tencent\Users\425568035\QQ\WinTemp\RichOle\05%25@XVMNNV%60REMN1L34VFAW.png" TargetMode="External"/><Relationship Id="rId4" Type="http://schemas.openxmlformats.org/officeDocument/2006/relationships/image" Target="file:///C:\Documents%20and%20Settings\Administrator\Application%20Data\Tencent\Users\425568035\QQ\WinTemp\RichOle\HM_F9Z%7b9WV9~5UB%7d%7bQPV(CL.png" TargetMode="External"/><Relationship Id="rId9" Type="http://schemas.openxmlformats.org/officeDocument/2006/relationships/image" Target="../media/image17.jpeg"/><Relationship Id="rId14" Type="http://schemas.openxmlformats.org/officeDocument/2006/relationships/image" Target="file:///C:\Documents%20and%20Settings\Administrator\Application%20Data\Tencent\Users\425568035\QQ\WinTemp\RichOle\BLA%7bN3D6X3XDW8M9W%60G8MRD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Application%20Data\Tencent\Users\425568035\QQ\WinTemp\RichOle\UF0A2FO%25GYNM_%7d%7bYNDY5XCS.pn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Administrator\Application%20Data\Tencent\Users\425568035\QQ\WinTemp\RichOle\%5d(5DM6BEG%60V15C~3U21NJLR.png" TargetMode="External"/><Relationship Id="rId5" Type="http://schemas.openxmlformats.org/officeDocument/2006/relationships/image" Target="../media/image21.png"/><Relationship Id="rId10" Type="http://schemas.openxmlformats.org/officeDocument/2006/relationships/image" Target="file:///C:\Documents%20and%20Settings\Administrator\Application%20Data\Tencent\Users\425568035\QQ\WinTemp\RichOle\_T_HOQ7$U881%5b9R~Q%5bTV1PM.png" TargetMode="External"/><Relationship Id="rId4" Type="http://schemas.openxmlformats.org/officeDocument/2006/relationships/image" Target="file:///C:\Documents%20and%20Settings\Administrator\Application%20Data\Tencent\Users\425568035\QQ\WinTemp\RichOle\EZO%7d%60%25@CA6S%5b9JN177L)PVH.png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4" y="489775"/>
            <a:ext cx="436833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第五单元  元、角、分</a:t>
            </a:r>
            <a:endParaRPr lang="en-US" altLang="zh-CN" sz="28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0094" y="1648222"/>
            <a:ext cx="12202094" cy="9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 </a:t>
            </a:r>
            <a:r>
              <a:rPr lang="zh-CN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元以上人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民币</a:t>
            </a:r>
          </a:p>
        </p:txBody>
      </p:sp>
      <p:pic>
        <p:nvPicPr>
          <p:cNvPr id="1028" name="Picture 4" descr="http://p4.so.qhmsg.com/bdr/_240_/t012701d8eade646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1653" y="2764370"/>
            <a:ext cx="4278597" cy="32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0094" y="6045085"/>
            <a:ext cx="12202094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2" y="1507092"/>
            <a:ext cx="964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娜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娜要买其中两样玩具，最少花多少钱？最多呢？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4513" y="2381577"/>
            <a:ext cx="518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962" y="3003650"/>
            <a:ext cx="979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一只小熊比一部电话便宜多少元？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513" y="3862715"/>
            <a:ext cx="518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962" y="4543426"/>
            <a:ext cx="1123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一只小熊和一匹木马需要付几张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元（只用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元的纸币）？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1162" y="5501016"/>
            <a:ext cx="65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（元），至少付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89397" y="2299083"/>
            <a:ext cx="2353756" cy="185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97363" y="1359993"/>
            <a:ext cx="4517600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在括号里填上适当的数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4413" y="2957513"/>
            <a:ext cx="98583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角＝（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）元（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）角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角＝（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）元（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分＝（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角＝（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）角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8024" y="4706283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4681" y="3013076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83543" y="4683125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57449" y="4706283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2268" y="3014664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122455" y="3011489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35943" y="2957513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p0.so.qhmsg.com/bdr/_240_/t0165df4a9cb31772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2455" y="41579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  <p:bldP spid="66" grpId="0"/>
      <p:bldP spid="67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363" y="1287423"/>
            <a:ext cx="2606250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．解决问题。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384" y="2443163"/>
            <a:ext cx="10415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盒彩笔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元，一个文具盒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元。买一盒彩笔和一个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文具盒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1976" y="3304938"/>
            <a:ext cx="334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一共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应付多少钱？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1976" y="4520655"/>
            <a:ext cx="44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0713"/>
            <a:ext cx="12192000" cy="11715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2" y="3725228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706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363" y="1287423"/>
            <a:ext cx="2606250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．解决问题。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150" y="2357438"/>
            <a:ext cx="9958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元，小熊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元，足球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元。买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三件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479" y="2803091"/>
            <a:ext cx="520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品至少要带几张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元？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479" y="4188086"/>
            <a:ext cx="6043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带了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http://p4.so.qhmsg.com/bdr/_240_/t0101ded490486e45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035" y="3781777"/>
            <a:ext cx="1592543" cy="15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2.so.qhmsg.com/bdr/_240_/t01bb3f463eb7e87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64152" y="3679214"/>
            <a:ext cx="1632883" cy="17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1.so.qhmsg.com/bdr/_240_/t01a67fb8200507f8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79505" y="3855736"/>
            <a:ext cx="1444625" cy="14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085321" y="537432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746032" y="536085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482317" y="536708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706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363" y="1287423"/>
            <a:ext cx="2606250" cy="77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．解决问题。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0150" y="2357438"/>
            <a:ext cx="995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）一个篮球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元，一个排球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元，一个足球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丛老师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78" y="2803091"/>
            <a:ext cx="8930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带的钱能买到其中任意两种球，老师至少带了多少钱？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479" y="3942612"/>
            <a:ext cx="604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302" y="3688015"/>
            <a:ext cx="3283198" cy="3169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829" y="4733942"/>
            <a:ext cx="7892788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丛老师带的钱能买到其中任意两种球，那丛老师所带的钱不可能少于最贵的两种球价格之和，即排球与足球价格之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706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拓展提高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362" y="1287423"/>
            <a:ext cx="8650049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．在○里填“＞”、“＜”或“＝”。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2357438"/>
            <a:ext cx="99583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30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 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7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    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394" y="2470985"/>
            <a:ext cx="44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2947" y="3149303"/>
            <a:ext cx="44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7951" y="3164795"/>
            <a:ext cx="44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9278" y="2465014"/>
            <a:ext cx="44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845" y="3793048"/>
            <a:ext cx="8650049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图写算式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455"/>
          <p:cNvGrpSpPr/>
          <p:nvPr/>
        </p:nvGrpSpPr>
        <p:grpSpPr bwMode="auto">
          <a:xfrm>
            <a:off x="2367610" y="4680470"/>
            <a:ext cx="2204390" cy="858846"/>
            <a:chOff x="2327" y="9268"/>
            <a:chExt cx="3105" cy="913"/>
          </a:xfrm>
        </p:grpSpPr>
        <p:pic>
          <p:nvPicPr>
            <p:cNvPr id="5123" name="图片 3456" descr="C:\Documents and Settings\Administrator\Application Data\Tencent\Users\425568035\QQ\WinTemp\RichOle\MZBW5DC21JNWNSUNCIA(63Y.pn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327" y="9596"/>
              <a:ext cx="2880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图片 3457" descr="C:\Documents and Settings\Administrator\Application Data\Tencent\Users\425568035\QQ\WinTemp\RichOle\[YAKHCTDTI}K9(07T~X4NWG.png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2537" y="9268"/>
              <a:ext cx="289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2327268" y="5539316"/>
            <a:ext cx="8831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15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        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                     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18" name="组合 3470"/>
          <p:cNvGrpSpPr/>
          <p:nvPr/>
        </p:nvGrpSpPr>
        <p:grpSpPr bwMode="auto">
          <a:xfrm>
            <a:off x="5676114" y="4477871"/>
            <a:ext cx="3212391" cy="1061445"/>
            <a:chOff x="2610" y="13452"/>
            <a:chExt cx="3300" cy="1194"/>
          </a:xfrm>
        </p:grpSpPr>
        <p:pic>
          <p:nvPicPr>
            <p:cNvPr id="5126" name="图片 3471" descr="C:\Documents and Settings\Administrator\Application Data\Tencent\Users\425568035\QQ\WinTemp\RichOle\5S@J5KFXH]OGG8$RIRY41GA.png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2610" y="13716"/>
              <a:ext cx="324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图片 3472" descr="C:\Documents and Settings\Administrator\Application Data\Tencent\Users\425568035\QQ\WinTemp\RichOle\(RQV([MC{`$K_G7E28{7TE4.png"/>
            <p:cNvPicPr>
              <a:picLocks noChangeAspect="1" noChangeArrowheads="1"/>
            </p:cNvPicPr>
            <p:nvPr/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2700" y="13452"/>
              <a:ext cx="3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直接箭头连接符 19"/>
          <p:cNvCxnSpPr/>
          <p:nvPr/>
        </p:nvCxnSpPr>
        <p:spPr>
          <a:xfrm>
            <a:off x="2516699" y="5970057"/>
            <a:ext cx="531369" cy="497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048068" y="5970057"/>
            <a:ext cx="717108" cy="497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856184" y="6364066"/>
            <a:ext cx="7224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15                                       45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595623" y="5961093"/>
            <a:ext cx="531369" cy="497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126992" y="5961093"/>
            <a:ext cx="717108" cy="497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 descr="http://p0.so.qhmsg.com/bdr/_240_/t0186562c598320b9b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97869" y="3637482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238885" y="1635436"/>
            <a:ext cx="104068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4239" y="2393772"/>
            <a:ext cx="101600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6830" y="3351382"/>
            <a:ext cx="2090738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597566" y="1553731"/>
            <a:ext cx="6245802" cy="1792628"/>
            <a:chOff x="444644" y="1871224"/>
            <a:chExt cx="4906252" cy="1613906"/>
          </a:xfrm>
        </p:grpSpPr>
        <p:sp>
          <p:nvSpPr>
            <p:cNvPr id="50" name="云形 49"/>
            <p:cNvSpPr/>
            <p:nvPr/>
          </p:nvSpPr>
          <p:spPr>
            <a:xfrm>
              <a:off x="444644" y="1871224"/>
              <a:ext cx="4906252" cy="1613906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3243" y="2265186"/>
              <a:ext cx="4392608" cy="86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小朋友们，我们上一节课一起认识了一些人民币，你还记得吗</a:t>
              </a:r>
              <a:r>
                <a:rPr lang="zh-CN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21700" y="55619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912244" y="4683377"/>
            <a:ext cx="16891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28775" y="61704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64319" y="2471964"/>
            <a:ext cx="4923633" cy="2516895"/>
            <a:chOff x="444644" y="1871224"/>
            <a:chExt cx="4906252" cy="1613906"/>
          </a:xfrm>
        </p:grpSpPr>
        <p:sp>
          <p:nvSpPr>
            <p:cNvPr id="22" name="云形 21"/>
            <p:cNvSpPr/>
            <p:nvPr/>
          </p:nvSpPr>
          <p:spPr>
            <a:xfrm>
              <a:off x="444644" y="1871224"/>
              <a:ext cx="4906252" cy="1613906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0244" y="2508307"/>
              <a:ext cx="4392608" cy="65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当然记得，小朋友们我们一起回忆一下</a:t>
              </a:r>
              <a:endPara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0055465" y="4359364"/>
            <a:ext cx="1952390" cy="17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0694" y="2220911"/>
            <a:ext cx="9170883" cy="427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49766" y="1571625"/>
            <a:ext cx="551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元以内的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238885" y="1635436"/>
            <a:ext cx="104068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4239" y="2393772"/>
            <a:ext cx="1016000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6406" y="4372226"/>
            <a:ext cx="2090738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597566" y="1553731"/>
            <a:ext cx="6245802" cy="2722431"/>
            <a:chOff x="444644" y="1871224"/>
            <a:chExt cx="4906252" cy="2451012"/>
          </a:xfrm>
        </p:grpSpPr>
        <p:sp>
          <p:nvSpPr>
            <p:cNvPr id="50" name="矩形标注 49"/>
            <p:cNvSpPr/>
            <p:nvPr/>
          </p:nvSpPr>
          <p:spPr>
            <a:xfrm>
              <a:off x="444644" y="1871224"/>
              <a:ext cx="4906252" cy="2451012"/>
            </a:xfrm>
            <a:prstGeom prst="wedge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7050" y="2083589"/>
              <a:ext cx="4392608" cy="216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买一些价钱比较少的商品时，我们常常用到这些小面值的人民币今天，老师想去商场里买一盏台灯台灯的价格是每盏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52</a:t>
              </a: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元，如果我用上节课我们一起认识的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元及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元以下的人民币来付钱，你觉得方便吗？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912244" y="4683377"/>
            <a:ext cx="16891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28775" y="61704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351925" y="2324884"/>
            <a:ext cx="4502883" cy="2200997"/>
            <a:chOff x="268520" y="1890944"/>
            <a:chExt cx="4914927" cy="1613906"/>
          </a:xfrm>
        </p:grpSpPr>
        <p:sp>
          <p:nvSpPr>
            <p:cNvPr id="22" name="云形 21"/>
            <p:cNvSpPr/>
            <p:nvPr/>
          </p:nvSpPr>
          <p:spPr>
            <a:xfrm>
              <a:off x="268520" y="1890944"/>
              <a:ext cx="4906252" cy="1613906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0839" y="2413461"/>
              <a:ext cx="4392608" cy="74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买价格</a:t>
              </a: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比较高的商品时，用小面值的人民币来付钱不够</a:t>
              </a:r>
              <a:r>
                <a:rPr lang="zh-CN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方便。</a:t>
              </a:r>
              <a:endPara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376598" y="5381800"/>
            <a:ext cx="2432531" cy="13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850" y="1501028"/>
            <a:ext cx="546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元的人民币</a:t>
            </a:r>
          </a:p>
        </p:txBody>
      </p:sp>
      <p:grpSp>
        <p:nvGrpSpPr>
          <p:cNvPr id="4" name="组合 3576"/>
          <p:cNvGrpSpPr/>
          <p:nvPr/>
        </p:nvGrpSpPr>
        <p:grpSpPr bwMode="auto">
          <a:xfrm>
            <a:off x="949856" y="2305284"/>
            <a:ext cx="7843335" cy="3103410"/>
            <a:chOff x="2700" y="4492"/>
            <a:chExt cx="6840" cy="2694"/>
          </a:xfrm>
        </p:grpSpPr>
        <p:pic>
          <p:nvPicPr>
            <p:cNvPr id="2051" name="图片 3484" descr="C:\Documents and Settings\Administrator\Application Data\Tencent\Users\425568035\QQ\WinTemp\RichOle\PUKK{{QMC[]$]5HN`ESZ8IB.png"/>
            <p:cNvPicPr>
              <a:picLocks noChangeAspect="1" noChangeArrowheads="1"/>
            </p:cNvPicPr>
            <p:nvPr/>
          </p:nvPicPr>
          <p:blipFill>
            <a:blip r:embed="rId3" r:link="rId4" cstate="email"/>
            <a:srcRect/>
            <a:stretch>
              <a:fillRect/>
            </a:stretch>
          </p:blipFill>
          <p:spPr bwMode="auto">
            <a:xfrm>
              <a:off x="3240" y="5896"/>
              <a:ext cx="2520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图片 3485" descr="C:\Documents and Settings\Administrator\Application Data\Tencent\Users\425568035\QQ\WinTemp\RichOle\][`P1~D6199`3G{07~Q(I{8.png"/>
            <p:cNvPicPr>
              <a:picLocks noChangeAspect="1" noChangeArrowheads="1"/>
            </p:cNvPicPr>
            <p:nvPr/>
          </p:nvPicPr>
          <p:blipFill>
            <a:blip r:embed="rId5" r:link="rId6" cstate="email"/>
            <a:srcRect/>
            <a:stretch>
              <a:fillRect/>
            </a:stretch>
          </p:blipFill>
          <p:spPr bwMode="auto">
            <a:xfrm>
              <a:off x="2700" y="4648"/>
              <a:ext cx="2160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图片 3486" descr="C:\Documents and Settings\Administrator\Application Data\Tencent\Users\425568035\QQ\WinTemp\RichOle\YV~0T}0`6V91WNOX@M[S54G.png"/>
            <p:cNvPicPr>
              <a:picLocks noChangeAspect="1" noChangeArrowheads="1"/>
            </p:cNvPicPr>
            <p:nvPr/>
          </p:nvPicPr>
          <p:blipFill>
            <a:blip r:embed="rId7" r:link="rId8" cstate="email"/>
            <a:srcRect/>
            <a:stretch>
              <a:fillRect/>
            </a:stretch>
          </p:blipFill>
          <p:spPr bwMode="auto">
            <a:xfrm>
              <a:off x="5040" y="4492"/>
              <a:ext cx="2160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图片 3487" descr="C:\Documents and Settings\Administrator\Application Data\Tencent\Users\425568035\QQ\WinTemp\RichOle\05%@XVMNNV`REMN1L34VFAW.png"/>
            <p:cNvPicPr>
              <a:picLocks noChangeAspect="1" noChangeArrowheads="1"/>
            </p:cNvPicPr>
            <p:nvPr/>
          </p:nvPicPr>
          <p:blipFill>
            <a:blip r:embed="rId9" r:link="rId10" cstate="email"/>
            <a:srcRect/>
            <a:stretch>
              <a:fillRect/>
            </a:stretch>
          </p:blipFill>
          <p:spPr bwMode="auto">
            <a:xfrm>
              <a:off x="7380" y="4552"/>
              <a:ext cx="216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图片 3488" descr="C:\Documents and Settings\Administrator\Application Data\Tencent\Users\425568035\QQ\WinTemp\RichOle\BLA{N3D6X3XDW8M9W`G8MRD.png"/>
            <p:cNvPicPr>
              <a:picLocks noChangeAspect="1" noChangeArrowheads="1"/>
            </p:cNvPicPr>
            <p:nvPr/>
          </p:nvPicPr>
          <p:blipFill>
            <a:blip r:embed="rId11" r:link="rId12" cstate="email"/>
            <a:srcRect/>
            <a:stretch>
              <a:fillRect/>
            </a:stretch>
          </p:blipFill>
          <p:spPr bwMode="auto">
            <a:xfrm>
              <a:off x="6300" y="5896"/>
              <a:ext cx="23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1151" y="4346744"/>
            <a:ext cx="2031713" cy="2103252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>
            <a:off x="8793191" y="2341780"/>
            <a:ext cx="3522569" cy="16125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小朋友们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，你认识这些人民币吗？和你的同桌这些说一说各是多少元。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818" y="1546397"/>
            <a:ext cx="1101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0267" y="2140642"/>
            <a:ext cx="10696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：你能认识这些人民币吗？</a:t>
            </a:r>
          </a:p>
        </p:txBody>
      </p:sp>
      <p:pic>
        <p:nvPicPr>
          <p:cNvPr id="3074" name="图片 3445" descr="C:\Documents and Settings\Administrator\Application Data\Tencent\Users\425568035\QQ\WinTemp\RichOle\HM_F9Z{9WV9~5UB}{QPV(CL.pn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360571" y="3161693"/>
            <a:ext cx="2970219" cy="15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3441" descr="C:\Documents and Settings\Administrator\Application Data\Tencent\Users\425568035\QQ\WinTemp\RichOle\][`P1~D6199`3G{07~Q(I{8.pn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4632251" y="2973422"/>
            <a:ext cx="3247723" cy="17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442" descr="C:\Documents and Settings\Administrator\Application Data\Tencent\Users\425568035\QQ\WinTemp\RichOle\YV~0T}0`6V91WNOX@M[S54G.png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8163018" y="2973422"/>
            <a:ext cx="2930804" cy="17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3443" descr="C:\Documents and Settings\Administrator\Application Data\Tencent\Users\425568035\QQ\WinTemp\RichOle\05%@XVMNNV`REMN1L34VFAW.png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1360571" y="4744282"/>
            <a:ext cx="3046821" cy="169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3440" descr="C:\Documents and Settings\Administrator\Application Data\Tencent\Users\425568035\QQ\WinTemp\RichOle\PUKK{{QMC[]$]5HN`ESZ8IB.png"/>
          <p:cNvPicPr>
            <a:picLocks noChangeAspect="1" noChangeArrowheads="1"/>
          </p:cNvPicPr>
          <p:nvPr/>
        </p:nvPicPr>
        <p:blipFill>
          <a:blip r:embed="rId11" r:link="rId12" cstate="email"/>
          <a:srcRect/>
          <a:stretch>
            <a:fillRect/>
          </a:stretch>
        </p:blipFill>
        <p:spPr bwMode="auto">
          <a:xfrm>
            <a:off x="4553041" y="4807989"/>
            <a:ext cx="3399914" cy="16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3444" descr="C:\Documents and Settings\Administrator\Application Data\Tencent\Users\425568035\QQ\WinTemp\RichOle\BLA{N3D6X3XDW8M9W`G8MRD.png"/>
          <p:cNvPicPr>
            <a:picLocks noChangeAspect="1" noChangeArrowheads="1"/>
          </p:cNvPicPr>
          <p:nvPr/>
        </p:nvPicPr>
        <p:blipFill>
          <a:blip r:embed="rId13" r:link="rId14" cstate="email"/>
          <a:srcRect/>
          <a:stretch>
            <a:fillRect/>
          </a:stretch>
        </p:blipFill>
        <p:spPr bwMode="auto">
          <a:xfrm>
            <a:off x="8163018" y="4814048"/>
            <a:ext cx="3038143" cy="16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297" y="1608371"/>
            <a:ext cx="920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：填空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76" y="2529445"/>
            <a:ext cx="97696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、人民币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面值的单位有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、（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元是（     ）元；（     ）元是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角。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元人民币能换（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元人民币；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币能换（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元人民币和（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4834" y="2529445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29539" y="2529445"/>
            <a:ext cx="65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10315" y="2529445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88834" y="3518365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14752" y="3504078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98763" y="4501285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96570" y="5382463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31522" y="5355569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7" grpId="0"/>
      <p:bldP spid="68" grpId="0"/>
      <p:bldP spid="71" grpId="0"/>
      <p:bldP spid="73" grpId="0"/>
      <p:bldP spid="74" grpId="0"/>
      <p:bldP spid="75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853" y="1525993"/>
            <a:ext cx="10348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：把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元的人民币换成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元的人民币和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元的人民币，两种都要有，可以怎样换？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324" y="3102336"/>
            <a:ext cx="7279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元可以换成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元四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8632" y="30942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买玩具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581"/>
          <p:cNvGrpSpPr/>
          <p:nvPr/>
        </p:nvGrpSpPr>
        <p:grpSpPr bwMode="auto">
          <a:xfrm>
            <a:off x="1441848" y="2471648"/>
            <a:ext cx="8634413" cy="1852613"/>
            <a:chOff x="2565" y="12099"/>
            <a:chExt cx="6765" cy="1545"/>
          </a:xfrm>
        </p:grpSpPr>
        <p:pic>
          <p:nvPicPr>
            <p:cNvPr id="4099" name="图片 3577" descr="C:\Documents and Settings\Administrator\Application Data\Tencent\Users\425568035\QQ\WinTemp\RichOle\EZO}`%@CA6S[9JN177L)PVH.png"/>
            <p:cNvPicPr>
              <a:picLocks noChangeAspect="1" noChangeArrowheads="1"/>
            </p:cNvPicPr>
            <p:nvPr/>
          </p:nvPicPr>
          <p:blipFill>
            <a:blip r:embed="rId3" r:link="rId4" cstate="email"/>
            <a:srcRect/>
            <a:stretch>
              <a:fillRect/>
            </a:stretch>
          </p:blipFill>
          <p:spPr bwMode="auto">
            <a:xfrm>
              <a:off x="7890" y="12510"/>
              <a:ext cx="1440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图片 3578" descr="C:\Documents and Settings\Administrator\Application Data\Tencent\Users\425568035\QQ\WinTemp\RichOle\](5DM6BEG`V15C~3U21NJLR.png"/>
            <p:cNvPicPr>
              <a:picLocks noChangeAspect="1" noChangeArrowheads="1"/>
            </p:cNvPicPr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5760" y="12270"/>
              <a:ext cx="1665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图片 3579" descr="C:\Documents and Settings\Administrator\Application Data\Tencent\Users\425568035\QQ\WinTemp\RichOle\UF0A2FO%GYNM_}{YNDY5XCS.png"/>
            <p:cNvPicPr>
              <a:picLocks noChangeAspect="1" noChangeArrowheads="1"/>
            </p:cNvPicPr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2565" y="12285"/>
              <a:ext cx="1140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图片 3580" descr="C:\Documents and Settings\Administrator\Application Data\Tencent\Users\425568035\QQ\WinTemp\RichOle\_T_HOQ7$U881[9R~Q[TV1PM.png"/>
            <p:cNvPicPr>
              <a:picLocks noChangeAspect="1" noChangeArrowheads="1"/>
            </p:cNvPicPr>
            <p:nvPr/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4500" y="12099"/>
              <a:ext cx="645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171574" y="4757738"/>
            <a:ext cx="99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小熊：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木马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853" y="1525993"/>
            <a:ext cx="1034868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：买玩具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宽屏</PresentationFormat>
  <Paragraphs>115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86EA90C7BA8644B78ADA83B37EE5F058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