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2" r:id="rId3"/>
    <p:sldId id="283" r:id="rId4"/>
    <p:sldId id="284" r:id="rId5"/>
    <p:sldId id="257" r:id="rId6"/>
    <p:sldId id="289" r:id="rId7"/>
    <p:sldId id="288" r:id="rId8"/>
    <p:sldId id="291" r:id="rId9"/>
    <p:sldId id="292" r:id="rId10"/>
    <p:sldId id="310" r:id="rId11"/>
    <p:sldId id="290" r:id="rId12"/>
    <p:sldId id="293" r:id="rId13"/>
    <p:sldId id="308" r:id="rId14"/>
    <p:sldId id="298" r:id="rId15"/>
    <p:sldId id="301" r:id="rId16"/>
    <p:sldId id="297" r:id="rId17"/>
    <p:sldId id="275" r:id="rId18"/>
    <p:sldId id="276" r:id="rId19"/>
    <p:sldId id="299" r:id="rId20"/>
    <p:sldId id="311" r:id="rId21"/>
    <p:sldId id="309" r:id="rId22"/>
    <p:sldId id="295" r:id="rId23"/>
    <p:sldId id="303" r:id="rId24"/>
    <p:sldId id="300" r:id="rId25"/>
    <p:sldId id="304" r:id="rId26"/>
    <p:sldId id="302" r:id="rId27"/>
    <p:sldId id="305" r:id="rId28"/>
    <p:sldId id="306" r:id="rId29"/>
    <p:sldId id="287" r:id="rId30"/>
    <p:sldId id="307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CC33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101D9-C364-4300-A864-5CB2B4309DF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8EFC5-E5BD-4AE2-BBA8-065483C797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6A960-D400-407A-8779-1C509F0852F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0E34-D64A-4B8C-A34E-F72C497EB3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0E34-D64A-4B8C-A34E-F72C497EB31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31597-230F-4114-95AB-3CD2B16A55E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C1FC-C747-420C-8AED-D6EA44DC13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969-3CD6-4396-88C5-F3D1B44FF35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E06A1-3F8D-47D9-B91D-61404CF935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3D95-45C2-4721-A9CD-4E6E4186CD9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3876-170A-4B28-AD60-38863C1493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F2E0-AB74-474E-A164-DF0CBC5F17F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AA8B-E1AF-4FBA-A4EE-B9C2E2D26C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0296-1910-4386-8BC1-D215654F772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D036-514E-465B-B348-2D65E43812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D7CE4-3268-4CA4-ACCE-29F4C0DB292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A8B6-0EA4-4F42-AE5C-64F9C4BADC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719F5-F6B7-4820-8239-B77650B59EA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7B2A1-F58D-48F5-B856-9C0879FE87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2A933-7FC6-4CBC-BD36-886446B508C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78DD5-A89C-496A-B650-CD36E4F38B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3782-B0FE-418F-9A64-6323647BC86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C6FE-1CD9-4494-9C71-36C7523F2B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922A-610C-40B1-8B42-F3C706ED6B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264C-30A5-4BC5-8931-26342D3D65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931C9-040F-4A47-90EF-D3A36F58E21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DB3EA-035E-462F-AE0A-553687356CC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8A2F56-8C59-49F4-96C2-6BECC21C3A4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E16CEA-4E25-4F0F-8743-57DA6A8B41E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9.jpeg"/><Relationship Id="rId7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file:///G:\10-15\&#38899;&#39057;\Listen%20and%20say%2004.mp3" TargetMode="External"/><Relationship Id="rId7" Type="http://schemas.openxmlformats.org/officeDocument/2006/relationships/image" Target="../media/image9.jpeg"/><Relationship Id="rId2" Type="http://schemas.openxmlformats.org/officeDocument/2006/relationships/audio" Target="file:///G:\10-15\&#38899;&#39057;\Listen%20and%20say%2002.mp3" TargetMode="External"/><Relationship Id="rId1" Type="http://schemas.microsoft.com/office/2007/relationships/media" Target="file:///G:\10-15\&#38899;&#39057;\Listen%20and%20say%2002.mp3" TargetMode="Externa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audio" Target="file:///G:\10-15\&#38899;&#39057;\Listen%20and%20say%2004.mp3" TargetMode="External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audio" Target="file:///G:\10-15\&#38899;&#39057;\Listen%20and%20say%2006.mp3" TargetMode="External"/><Relationship Id="rId1" Type="http://schemas.microsoft.com/office/2007/relationships/media" Target="file:///G:\10-15\&#38899;&#39057;\Listen%20and%20say%2006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file:///G:\10-15\&#38899;&#39057;\neighbour.mp3" TargetMode="External"/><Relationship Id="rId1" Type="http://schemas.microsoft.com/office/2007/relationships/media" Target="file:///G:\10-15\&#38899;&#39057;\neighbour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media" Target="file:///G:\10-15\&#38899;&#39057;\son.mp3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7.png"/><Relationship Id="rId2" Type="http://schemas.openxmlformats.org/officeDocument/2006/relationships/audio" Target="file:///G:\10-15\&#38899;&#39057;\Listen%20and%20say%2008.mp3" TargetMode="External"/><Relationship Id="rId1" Type="http://schemas.microsoft.com/office/2007/relationships/media" Target="file:///G:\10-15\&#38899;&#39057;\Listen%20and%20say%2008.mp3" TargetMode="External"/><Relationship Id="rId6" Type="http://schemas.openxmlformats.org/officeDocument/2006/relationships/image" Target="../media/image10.jpeg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jpeg"/><Relationship Id="rId4" Type="http://schemas.openxmlformats.org/officeDocument/2006/relationships/audio" Target="file:///G:\10-15\&#38899;&#39057;\son.mp3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file:///G:\10-15\&#38899;&#39057;\son.mp3" TargetMode="External"/><Relationship Id="rId1" Type="http://schemas.microsoft.com/office/2007/relationships/media" Target="file:///G:\10-15\&#38899;&#39057;\son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file:///G:\10-15\&#38899;&#39057;\daughter.mp3" TargetMode="External"/><Relationship Id="rId1" Type="http://schemas.microsoft.com/office/2007/relationships/media" Target="file:///G:\10-15\&#38899;&#39057;\daughter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Users\Administrator\Desktop\42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8680"/>
            <a:ext cx="1969349" cy="252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/>
          <p:nvPr/>
        </p:nvSpPr>
        <p:spPr>
          <a:xfrm>
            <a:off x="1944991" y="1426220"/>
            <a:ext cx="6832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6600" b="1" dirty="0" smtClean="0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Our neighbours</a:t>
            </a:r>
            <a:endParaRPr lang="zh-CN" altLang="en-US" sz="6600" b="1" dirty="0" smtClean="0">
              <a:solidFill>
                <a:schemeClr val="accent3">
                  <a:lumMod val="75000"/>
                </a:schemeClr>
              </a:solidFill>
              <a:latin typeface="Ebrima" panose="02000000000000000000" pitchFamily="2" charset="0"/>
              <a:ea typeface="Arial Unicode MS" panose="020B0604020202020204" pitchFamily="34" charset="-122"/>
              <a:cs typeface="Ebrima" panose="02000000000000000000" pitchFamily="2" charset="0"/>
            </a:endParaRPr>
          </a:p>
        </p:txBody>
      </p:sp>
      <p:sp>
        <p:nvSpPr>
          <p:cNvPr id="13316" name="标题 1"/>
          <p:cNvSpPr txBox="1"/>
          <p:nvPr/>
        </p:nvSpPr>
        <p:spPr bwMode="auto">
          <a:xfrm>
            <a:off x="0" y="1477368"/>
            <a:ext cx="1439862" cy="1287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Jokerman" panose="04090605060D06020702"/>
              </a:rPr>
              <a:t>4</a:t>
            </a:r>
            <a:endParaRPr lang="zh-CN" altLang="en-US" sz="8800" dirty="0">
              <a:solidFill>
                <a:schemeClr val="bg1"/>
              </a:solidFill>
              <a:latin typeface="Jokerman" panose="04090605060D06020702"/>
            </a:endParaRPr>
          </a:p>
        </p:txBody>
      </p:sp>
      <p:pic>
        <p:nvPicPr>
          <p:cNvPr id="13319" name="Picture 10" descr="D:\NOT SB 1A～5D （转）\4A（转）\20.1.i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391246"/>
            <a:ext cx="5573713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-11460" y="6093296"/>
            <a:ext cx="915546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17" descr="花边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8" descr="花边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1"/>
          <p:cNvSpPr txBox="1"/>
          <p:nvPr/>
        </p:nvSpPr>
        <p:spPr bwMode="auto">
          <a:xfrm>
            <a:off x="827088" y="1268413"/>
            <a:ext cx="4249737" cy="865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8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A. daughter</a:t>
            </a:r>
            <a:endParaRPr lang="zh-CN" altLang="en-US" sz="4800" b="1" dirty="0">
              <a:solidFill>
                <a:srgbClr val="00B05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4716463" y="1268413"/>
            <a:ext cx="3384550" cy="865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8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B. doctor</a:t>
            </a:r>
            <a:endParaRPr lang="zh-CN" altLang="en-US" sz="4800" b="1">
              <a:solidFill>
                <a:srgbClr val="00B05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1042988" y="2276475"/>
            <a:ext cx="3241675" cy="865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8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A. son</a:t>
            </a:r>
            <a:endParaRPr lang="zh-CN" altLang="en-US" sz="4800" b="1">
              <a:solidFill>
                <a:srgbClr val="00B05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4570413" y="2276475"/>
            <a:ext cx="3241675" cy="865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8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B. song</a:t>
            </a:r>
            <a:endParaRPr lang="zh-CN" altLang="en-US" sz="4800" b="1">
              <a:solidFill>
                <a:srgbClr val="00B05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971550" y="3213100"/>
            <a:ext cx="3960813" cy="865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8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A. neighbour</a:t>
            </a:r>
            <a:endParaRPr lang="zh-CN" altLang="en-US" sz="4800" b="1" dirty="0">
              <a:solidFill>
                <a:srgbClr val="00B05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5002213" y="3211513"/>
            <a:ext cx="3241675" cy="865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8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B. night</a:t>
            </a:r>
            <a:endParaRPr lang="zh-CN" altLang="en-US" sz="4800" b="1">
              <a:solidFill>
                <a:srgbClr val="00B05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1403350" y="4219575"/>
            <a:ext cx="3241675" cy="865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8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A. our</a:t>
            </a:r>
            <a:endParaRPr lang="zh-CN" altLang="en-US" sz="4800" b="1">
              <a:solidFill>
                <a:srgbClr val="00B05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4930775" y="4219575"/>
            <a:ext cx="3241675" cy="865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8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B. your</a:t>
            </a:r>
            <a:endParaRPr lang="zh-CN" altLang="en-US" sz="4800" b="1">
              <a:solidFill>
                <a:srgbClr val="00B05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2000" name="Oval 16"/>
          <p:cNvSpPr>
            <a:spLocks noChangeArrowheads="1"/>
          </p:cNvSpPr>
          <p:nvPr/>
        </p:nvSpPr>
        <p:spPr bwMode="auto">
          <a:xfrm>
            <a:off x="1116013" y="1270000"/>
            <a:ext cx="792162" cy="7905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01" name="Oval 17"/>
          <p:cNvSpPr>
            <a:spLocks noChangeArrowheads="1"/>
          </p:cNvSpPr>
          <p:nvPr/>
        </p:nvSpPr>
        <p:spPr bwMode="auto">
          <a:xfrm>
            <a:off x="4932363" y="2276475"/>
            <a:ext cx="792162" cy="7905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02" name="Oval 18"/>
          <p:cNvSpPr>
            <a:spLocks noChangeArrowheads="1"/>
          </p:cNvSpPr>
          <p:nvPr/>
        </p:nvSpPr>
        <p:spPr bwMode="auto">
          <a:xfrm>
            <a:off x="971550" y="3284538"/>
            <a:ext cx="792163" cy="7905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003" name="Oval 19"/>
          <p:cNvSpPr>
            <a:spLocks noChangeArrowheads="1"/>
          </p:cNvSpPr>
          <p:nvPr/>
        </p:nvSpPr>
        <p:spPr bwMode="auto">
          <a:xfrm>
            <a:off x="1979613" y="4292600"/>
            <a:ext cx="792162" cy="7905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8" grpId="0"/>
      <p:bldP spid="9" grpId="0"/>
      <p:bldP spid="42000" grpId="0" animBg="1"/>
      <p:bldP spid="42001" grpId="0" animBg="1"/>
      <p:bldP spid="42002" grpId="0" animBg="1"/>
      <p:bldP spid="420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虚尾箭头 11"/>
          <p:cNvSpPr/>
          <p:nvPr/>
        </p:nvSpPr>
        <p:spPr bwMode="auto">
          <a:xfrm rot="10800000">
            <a:off x="3636963" y="4506913"/>
            <a:ext cx="642937" cy="503237"/>
          </a:xfrm>
          <a:custGeom>
            <a:avLst/>
            <a:gdLst>
              <a:gd name="T0" fmla="*/ 390916 w 642900"/>
              <a:gd name="T1" fmla="*/ 0 h 504056"/>
              <a:gd name="T2" fmla="*/ 0 w 642900"/>
              <a:gd name="T3" fmla="*/ 251210 h 504056"/>
              <a:gd name="T4" fmla="*/ 390916 w 642900"/>
              <a:gd name="T5" fmla="*/ 502419 h 504056"/>
              <a:gd name="T6" fmla="*/ 642974 w 642900"/>
              <a:gd name="T7" fmla="*/ 251210 h 504056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78759 w 642900"/>
              <a:gd name="T13" fmla="*/ 126014 h 504056"/>
              <a:gd name="T14" fmla="*/ 516886 w 642900"/>
              <a:gd name="T15" fmla="*/ 378042 h 504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2900" h="504056">
                <a:moveTo>
                  <a:pt x="0" y="126014"/>
                </a:moveTo>
                <a:lnTo>
                  <a:pt x="15752" y="126014"/>
                </a:lnTo>
                <a:lnTo>
                  <a:pt x="15752" y="378042"/>
                </a:lnTo>
                <a:lnTo>
                  <a:pt x="0" y="378042"/>
                </a:lnTo>
                <a:close/>
                <a:moveTo>
                  <a:pt x="31504" y="126014"/>
                </a:moveTo>
                <a:lnTo>
                  <a:pt x="63007" y="126014"/>
                </a:lnTo>
                <a:lnTo>
                  <a:pt x="63007" y="378042"/>
                </a:lnTo>
                <a:lnTo>
                  <a:pt x="31504" y="378042"/>
                </a:lnTo>
                <a:close/>
                <a:moveTo>
                  <a:pt x="78759" y="126014"/>
                </a:moveTo>
                <a:lnTo>
                  <a:pt x="390872" y="126014"/>
                </a:lnTo>
                <a:lnTo>
                  <a:pt x="390872" y="0"/>
                </a:lnTo>
                <a:lnTo>
                  <a:pt x="642900" y="252028"/>
                </a:lnTo>
                <a:lnTo>
                  <a:pt x="390872" y="504056"/>
                </a:lnTo>
                <a:lnTo>
                  <a:pt x="390872" y="378042"/>
                </a:lnTo>
                <a:lnTo>
                  <a:pt x="78759" y="378042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solidFill>
              <a:srgbClr val="385D8A"/>
            </a:solidFill>
            <a:prstDash val="solid"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5" name="标题 1"/>
          <p:cNvSpPr txBox="1"/>
          <p:nvPr/>
        </p:nvSpPr>
        <p:spPr bwMode="auto">
          <a:xfrm>
            <a:off x="4211638" y="4221163"/>
            <a:ext cx="3435350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54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daughter</a:t>
            </a:r>
            <a:endParaRPr lang="zh-CN" altLang="en-US" sz="5400" b="1">
              <a:solidFill>
                <a:srgbClr val="00B05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4" name="标题 1"/>
          <p:cNvSpPr txBox="1"/>
          <p:nvPr/>
        </p:nvSpPr>
        <p:spPr bwMode="auto">
          <a:xfrm>
            <a:off x="250825" y="3070225"/>
            <a:ext cx="8893175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000" b="1" dirty="0">
                <a:latin typeface="Arial Unicode MS"/>
                <a:ea typeface="Arial Unicode MS"/>
                <a:cs typeface="Arial Unicode MS"/>
              </a:rPr>
              <a:t>They have a son and a daughter .</a:t>
            </a:r>
            <a:endParaRPr lang="zh-CN" altLang="en-US" sz="4000" b="1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6" name="虚尾箭头 5"/>
          <p:cNvSpPr/>
          <p:nvPr/>
        </p:nvSpPr>
        <p:spPr bwMode="auto">
          <a:xfrm>
            <a:off x="3857625" y="1268413"/>
            <a:ext cx="642938" cy="503237"/>
          </a:xfrm>
          <a:custGeom>
            <a:avLst/>
            <a:gdLst>
              <a:gd name="T0" fmla="*/ 390918 w 642900"/>
              <a:gd name="T1" fmla="*/ 0 h 504056"/>
              <a:gd name="T2" fmla="*/ 0 w 642900"/>
              <a:gd name="T3" fmla="*/ 251210 h 504056"/>
              <a:gd name="T4" fmla="*/ 390918 w 642900"/>
              <a:gd name="T5" fmla="*/ 502419 h 504056"/>
              <a:gd name="T6" fmla="*/ 642976 w 642900"/>
              <a:gd name="T7" fmla="*/ 251210 h 504056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78759 w 642900"/>
              <a:gd name="T13" fmla="*/ 126014 h 504056"/>
              <a:gd name="T14" fmla="*/ 516884 w 642900"/>
              <a:gd name="T15" fmla="*/ 378042 h 504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2900" h="504056">
                <a:moveTo>
                  <a:pt x="0" y="126014"/>
                </a:moveTo>
                <a:lnTo>
                  <a:pt x="15752" y="126014"/>
                </a:lnTo>
                <a:lnTo>
                  <a:pt x="15752" y="378042"/>
                </a:lnTo>
                <a:lnTo>
                  <a:pt x="0" y="378042"/>
                </a:lnTo>
                <a:close/>
                <a:moveTo>
                  <a:pt x="31504" y="126014"/>
                </a:moveTo>
                <a:lnTo>
                  <a:pt x="63007" y="126014"/>
                </a:lnTo>
                <a:lnTo>
                  <a:pt x="63007" y="378042"/>
                </a:lnTo>
                <a:lnTo>
                  <a:pt x="31504" y="378042"/>
                </a:lnTo>
                <a:close/>
                <a:moveTo>
                  <a:pt x="78759" y="126014"/>
                </a:moveTo>
                <a:lnTo>
                  <a:pt x="390872" y="126014"/>
                </a:lnTo>
                <a:lnTo>
                  <a:pt x="390872" y="0"/>
                </a:lnTo>
                <a:lnTo>
                  <a:pt x="642900" y="252028"/>
                </a:lnTo>
                <a:lnTo>
                  <a:pt x="390872" y="504056"/>
                </a:lnTo>
                <a:lnTo>
                  <a:pt x="390872" y="378042"/>
                </a:lnTo>
                <a:lnTo>
                  <a:pt x="78759" y="378042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solidFill>
              <a:srgbClr val="385D8A"/>
            </a:solidFill>
            <a:prstDash val="solid"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标题 1"/>
          <p:cNvSpPr txBox="1"/>
          <p:nvPr/>
        </p:nvSpPr>
        <p:spPr bwMode="auto">
          <a:xfrm>
            <a:off x="1995488" y="981075"/>
            <a:ext cx="1855787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54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son</a:t>
            </a:r>
            <a:endParaRPr lang="zh-CN" altLang="en-US" sz="5400" b="1">
              <a:solidFill>
                <a:srgbClr val="00B050"/>
              </a:solidFill>
              <a:latin typeface="Arial Unicode MS"/>
              <a:ea typeface="Arial Unicode MS"/>
              <a:cs typeface="Arial Unicode MS"/>
            </a:endParaRPr>
          </a:p>
        </p:txBody>
      </p:sp>
      <p:grpSp>
        <p:nvGrpSpPr>
          <p:cNvPr id="22534" name="Group 19"/>
          <p:cNvGrpSpPr/>
          <p:nvPr/>
        </p:nvGrpSpPr>
        <p:grpSpPr bwMode="auto">
          <a:xfrm>
            <a:off x="5076825" y="549275"/>
            <a:ext cx="1762125" cy="2520950"/>
            <a:chOff x="3198" y="346"/>
            <a:chExt cx="1110" cy="1588"/>
          </a:xfrm>
        </p:grpSpPr>
        <p:pic>
          <p:nvPicPr>
            <p:cNvPr id="22540" name="Picture 14" descr="bo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346"/>
              <a:ext cx="1110" cy="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1" name="标题 1"/>
            <p:cNvSpPr txBox="1"/>
            <p:nvPr/>
          </p:nvSpPr>
          <p:spPr bwMode="auto">
            <a:xfrm>
              <a:off x="3243" y="1616"/>
              <a:ext cx="907" cy="3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/>
              <a:r>
                <a:rPr lang="en-US" altLang="zh-CN" sz="2800" b="1" dirty="0">
                  <a:solidFill>
                    <a:schemeClr val="hlink"/>
                  </a:solidFill>
                  <a:latin typeface="Arial Unicode MS"/>
                  <a:ea typeface="Arial Unicode MS"/>
                  <a:cs typeface="Arial Unicode MS"/>
                </a:rPr>
                <a:t>Mike</a:t>
              </a:r>
            </a:p>
          </p:txBody>
        </p:sp>
      </p:grpSp>
      <p:grpSp>
        <p:nvGrpSpPr>
          <p:cNvPr id="22535" name="Group 20"/>
          <p:cNvGrpSpPr/>
          <p:nvPr/>
        </p:nvGrpSpPr>
        <p:grpSpPr bwMode="auto">
          <a:xfrm>
            <a:off x="1763713" y="3933825"/>
            <a:ext cx="1470025" cy="2016125"/>
            <a:chOff x="1111" y="2478"/>
            <a:chExt cx="926" cy="1270"/>
          </a:xfrm>
        </p:grpSpPr>
        <p:pic>
          <p:nvPicPr>
            <p:cNvPr id="22538" name="图片 10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56" y="2478"/>
              <a:ext cx="881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9" name="标题 1"/>
            <p:cNvSpPr txBox="1"/>
            <p:nvPr/>
          </p:nvSpPr>
          <p:spPr bwMode="auto">
            <a:xfrm>
              <a:off x="1111" y="3430"/>
              <a:ext cx="907" cy="3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/>
              <a:r>
                <a:rPr lang="en-US" altLang="zh-CN" sz="2800" b="1" dirty="0">
                  <a:solidFill>
                    <a:schemeClr val="hlink"/>
                  </a:solidFill>
                  <a:latin typeface="Arial Unicode MS"/>
                  <a:ea typeface="Arial Unicode MS"/>
                  <a:cs typeface="Arial Unicode MS"/>
                </a:rPr>
                <a:t>Nancy</a:t>
              </a:r>
            </a:p>
          </p:txBody>
        </p:sp>
      </p:grpSp>
      <p:pic>
        <p:nvPicPr>
          <p:cNvPr id="22536" name="Picture 21" descr="花边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2" descr="花边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4" grpId="0"/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/>
          <p:nvPr/>
        </p:nvSpPr>
        <p:spPr bwMode="auto">
          <a:xfrm>
            <a:off x="900113" y="4292600"/>
            <a:ext cx="7281862" cy="1512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000" b="1" dirty="0">
                <a:latin typeface="Arial Unicode MS"/>
                <a:ea typeface="Arial Unicode MS"/>
                <a:cs typeface="Arial Unicode MS"/>
              </a:rPr>
              <a:t>They’re the Greens.</a:t>
            </a:r>
          </a:p>
          <a:p>
            <a:pPr algn="ctr"/>
            <a:r>
              <a:rPr lang="en-US" altLang="zh-CN" sz="4000" b="1" dirty="0">
                <a:latin typeface="Arial Unicode MS"/>
                <a:ea typeface="Arial Unicode MS"/>
                <a:cs typeface="Arial Unicode MS"/>
              </a:rPr>
              <a:t>They’re from the US.</a:t>
            </a:r>
          </a:p>
        </p:txBody>
      </p:sp>
      <p:grpSp>
        <p:nvGrpSpPr>
          <p:cNvPr id="23554" name="Group 5"/>
          <p:cNvGrpSpPr/>
          <p:nvPr/>
        </p:nvGrpSpPr>
        <p:grpSpPr bwMode="auto">
          <a:xfrm>
            <a:off x="2266950" y="1268413"/>
            <a:ext cx="2089150" cy="2663825"/>
            <a:chOff x="1383" y="346"/>
            <a:chExt cx="1316" cy="1678"/>
          </a:xfrm>
        </p:grpSpPr>
        <p:pic>
          <p:nvPicPr>
            <p:cNvPr id="23568" name="Picture 6" descr="mr gree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6" y="346"/>
              <a:ext cx="1141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标题 1"/>
            <p:cNvSpPr txBox="1"/>
            <p:nvPr/>
          </p:nvSpPr>
          <p:spPr bwMode="auto">
            <a:xfrm>
              <a:off x="1383" y="1706"/>
              <a:ext cx="1316" cy="3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/>
              <a:r>
                <a:rPr lang="en-US" altLang="zh-CN" sz="2800" b="1" dirty="0">
                  <a:solidFill>
                    <a:schemeClr val="hlink"/>
                  </a:solidFill>
                  <a:latin typeface="Arial Unicode MS"/>
                  <a:ea typeface="Arial Unicode MS"/>
                  <a:cs typeface="Arial Unicode MS"/>
                </a:rPr>
                <a:t>Mr Green</a:t>
              </a:r>
            </a:p>
          </p:txBody>
        </p:sp>
      </p:grpSp>
      <p:grpSp>
        <p:nvGrpSpPr>
          <p:cNvPr id="23555" name="Group 8"/>
          <p:cNvGrpSpPr/>
          <p:nvPr/>
        </p:nvGrpSpPr>
        <p:grpSpPr bwMode="auto">
          <a:xfrm>
            <a:off x="4570413" y="1268413"/>
            <a:ext cx="2089150" cy="2663825"/>
            <a:chOff x="2879" y="346"/>
            <a:chExt cx="1316" cy="1678"/>
          </a:xfrm>
        </p:grpSpPr>
        <p:pic>
          <p:nvPicPr>
            <p:cNvPr id="23566" name="Picture 9" descr="mrs gre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5" y="346"/>
              <a:ext cx="1188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7" name="标题 1"/>
            <p:cNvSpPr txBox="1"/>
            <p:nvPr/>
          </p:nvSpPr>
          <p:spPr bwMode="auto">
            <a:xfrm>
              <a:off x="2879" y="1706"/>
              <a:ext cx="1316" cy="3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/>
              <a:r>
                <a:rPr lang="en-US" altLang="zh-CN" sz="2800" b="1" dirty="0">
                  <a:solidFill>
                    <a:schemeClr val="hlink"/>
                  </a:solidFill>
                  <a:latin typeface="Arial Unicode MS"/>
                  <a:ea typeface="Arial Unicode MS"/>
                  <a:cs typeface="Arial Unicode MS"/>
                </a:rPr>
                <a:t>Mrs Green</a:t>
              </a:r>
            </a:p>
          </p:txBody>
        </p:sp>
      </p:grpSp>
      <p:grpSp>
        <p:nvGrpSpPr>
          <p:cNvPr id="49171" name="Group 19"/>
          <p:cNvGrpSpPr/>
          <p:nvPr/>
        </p:nvGrpSpPr>
        <p:grpSpPr bwMode="auto">
          <a:xfrm>
            <a:off x="6804025" y="1700213"/>
            <a:ext cx="1512888" cy="2232025"/>
            <a:chOff x="4286" y="1344"/>
            <a:chExt cx="953" cy="1406"/>
          </a:xfrm>
        </p:grpSpPr>
        <p:pic>
          <p:nvPicPr>
            <p:cNvPr id="23564" name="Picture 13" descr="boy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286" y="1344"/>
              <a:ext cx="951" cy="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5" name="标题 1"/>
            <p:cNvSpPr txBox="1"/>
            <p:nvPr/>
          </p:nvSpPr>
          <p:spPr bwMode="auto">
            <a:xfrm>
              <a:off x="4332" y="2432"/>
              <a:ext cx="907" cy="3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/>
              <a:r>
                <a:rPr lang="en-US" altLang="zh-CN" sz="2800" b="1" dirty="0">
                  <a:solidFill>
                    <a:schemeClr val="hlink"/>
                  </a:solidFill>
                  <a:latin typeface="Arial Unicode MS"/>
                  <a:ea typeface="Arial Unicode MS"/>
                  <a:cs typeface="Arial Unicode MS"/>
                </a:rPr>
                <a:t>Mike</a:t>
              </a:r>
            </a:p>
          </p:txBody>
        </p:sp>
      </p:grpSp>
      <p:grpSp>
        <p:nvGrpSpPr>
          <p:cNvPr id="49170" name="Group 18"/>
          <p:cNvGrpSpPr/>
          <p:nvPr/>
        </p:nvGrpSpPr>
        <p:grpSpPr bwMode="auto">
          <a:xfrm>
            <a:off x="611188" y="1771650"/>
            <a:ext cx="1539875" cy="2160588"/>
            <a:chOff x="385" y="1389"/>
            <a:chExt cx="970" cy="1361"/>
          </a:xfrm>
        </p:grpSpPr>
        <p:pic>
          <p:nvPicPr>
            <p:cNvPr id="23562" name="图片 10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85" y="1389"/>
              <a:ext cx="970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标题 1"/>
            <p:cNvSpPr txBox="1"/>
            <p:nvPr/>
          </p:nvSpPr>
          <p:spPr bwMode="auto">
            <a:xfrm>
              <a:off x="431" y="2432"/>
              <a:ext cx="907" cy="3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/>
              <a:r>
                <a:rPr lang="en-US" altLang="zh-CN" sz="2800" b="1" dirty="0">
                  <a:solidFill>
                    <a:schemeClr val="hlink"/>
                  </a:solidFill>
                  <a:latin typeface="Arial Unicode MS"/>
                  <a:ea typeface="Arial Unicode MS"/>
                  <a:cs typeface="Arial Unicode MS"/>
                </a:rPr>
                <a:t>Nancy</a:t>
              </a:r>
            </a:p>
          </p:txBody>
        </p:sp>
      </p:grpSp>
      <p:pic>
        <p:nvPicPr>
          <p:cNvPr id="49172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5825" y="4868863"/>
            <a:ext cx="17462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1" descr="花边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2" descr="花边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5" name="AutoShape 23"/>
          <p:cNvSpPr>
            <a:spLocks noChangeArrowheads="1"/>
          </p:cNvSpPr>
          <p:nvPr/>
        </p:nvSpPr>
        <p:spPr bwMode="auto">
          <a:xfrm>
            <a:off x="1547813" y="4076700"/>
            <a:ext cx="5688012" cy="1657350"/>
          </a:xfrm>
          <a:prstGeom prst="wedgeRoundRectCallout">
            <a:avLst>
              <a:gd name="adj1" fmla="val 61361"/>
              <a:gd name="adj2" fmla="val 3227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491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1" descr="花边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2" descr="花边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6104" t="-2950" r="-9171"/>
          <a:stretch>
            <a:fillRect/>
          </a:stretch>
        </p:blipFill>
        <p:spPr bwMode="auto">
          <a:xfrm>
            <a:off x="1547813" y="1341438"/>
            <a:ext cx="597693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/>
          <p:nvPr/>
        </p:nvSpPr>
        <p:spPr bwMode="auto">
          <a:xfrm>
            <a:off x="1908175" y="4652963"/>
            <a:ext cx="5832475" cy="936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5400" b="1" dirty="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</a:rPr>
              <a:t>neighbours</a:t>
            </a:r>
            <a:endParaRPr lang="zh-CN" altLang="en-US" sz="5400" b="1" dirty="0"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花边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花边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 txBox="1"/>
          <p:nvPr/>
        </p:nvSpPr>
        <p:spPr bwMode="auto">
          <a:xfrm>
            <a:off x="250825" y="549275"/>
            <a:ext cx="822960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</a:rPr>
              <a:t>Who are Peter’s neighbour</a:t>
            </a:r>
            <a:r>
              <a:rPr lang="en-US" altLang="zh-CN" sz="3200" b="1" dirty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s</a:t>
            </a:r>
            <a:r>
              <a:rPr lang="en-US" altLang="zh-CN" sz="3200" b="1" dirty="0">
                <a:latin typeface="Arial Unicode MS"/>
                <a:ea typeface="Arial Unicode MS"/>
                <a:cs typeface="Arial Unicode MS"/>
              </a:rPr>
              <a:t>?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179388" y="1700213"/>
            <a:ext cx="822960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</a:rPr>
              <a:t>Where are they from</a:t>
            </a:r>
            <a:r>
              <a:rPr lang="en-US" altLang="zh-CN" sz="3200" b="1" dirty="0">
                <a:latin typeface="Arial Unicode MS"/>
                <a:ea typeface="Arial Unicode MS"/>
                <a:cs typeface="Arial Unicode MS"/>
              </a:rPr>
              <a:t>?</a:t>
            </a:r>
          </a:p>
        </p:txBody>
      </p:sp>
      <p:sp>
        <p:nvSpPr>
          <p:cNvPr id="4" name="标题 1"/>
          <p:cNvSpPr txBox="1"/>
          <p:nvPr/>
        </p:nvSpPr>
        <p:spPr bwMode="auto">
          <a:xfrm>
            <a:off x="179388" y="4148138"/>
            <a:ext cx="822960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</a:rPr>
              <a:t>Did Alice play chess with Sam</a:t>
            </a:r>
            <a:r>
              <a:rPr lang="en-US" altLang="zh-CN" sz="3200" b="1" dirty="0">
                <a:latin typeface="Arial Unicode MS"/>
                <a:ea typeface="Arial Unicode MS"/>
                <a:cs typeface="Arial Unicode MS"/>
              </a:rPr>
              <a:t>?</a:t>
            </a:r>
          </a:p>
        </p:txBody>
      </p:sp>
      <p:grpSp>
        <p:nvGrpSpPr>
          <p:cNvPr id="25606" name="Group 14"/>
          <p:cNvGrpSpPr/>
          <p:nvPr/>
        </p:nvGrpSpPr>
        <p:grpSpPr bwMode="auto">
          <a:xfrm flipH="1">
            <a:off x="5940152" y="4868863"/>
            <a:ext cx="3168923" cy="1944687"/>
            <a:chOff x="1201" y="2931"/>
            <a:chExt cx="1770" cy="1389"/>
          </a:xfrm>
        </p:grpSpPr>
        <p:pic>
          <p:nvPicPr>
            <p:cNvPr id="25608" name="图片 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1" y="3095"/>
              <a:ext cx="1110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9" name="AutoShape 13"/>
            <p:cNvSpPr>
              <a:spLocks noChangeArrowheads="1"/>
            </p:cNvSpPr>
            <p:nvPr/>
          </p:nvSpPr>
          <p:spPr bwMode="auto">
            <a:xfrm>
              <a:off x="1883" y="2931"/>
              <a:ext cx="1088" cy="363"/>
            </a:xfrm>
            <a:prstGeom prst="cloudCallout">
              <a:avLst>
                <a:gd name="adj1" fmla="val -40718"/>
                <a:gd name="adj2" fmla="val 84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r>
                <a:rPr lang="zh-CN" altLang="en-US" b="1">
                  <a:solidFill>
                    <a:srgbClr val="FF0000"/>
                  </a:solidFill>
                </a:rPr>
                <a:t>思考一下</a:t>
              </a:r>
            </a:p>
          </p:txBody>
        </p:sp>
      </p:grpSp>
      <p:sp>
        <p:nvSpPr>
          <p:cNvPr id="5" name="标题 1"/>
          <p:cNvSpPr txBox="1"/>
          <p:nvPr/>
        </p:nvSpPr>
        <p:spPr bwMode="auto">
          <a:xfrm>
            <a:off x="468313" y="2924175"/>
            <a:ext cx="822960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</a:rPr>
              <a:t>Did Peter see the Greens this morning</a:t>
            </a:r>
            <a:r>
              <a:rPr lang="en-US" altLang="zh-CN" sz="3200" b="1" dirty="0">
                <a:latin typeface="Arial Unicode MS"/>
                <a:ea typeface="Arial Unicode MS"/>
                <a:cs typeface="Arial Unicode M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花边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花边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6"/>
          <p:cNvSpPr>
            <a:spLocks noChangeArrowheads="1" noChangeShapeType="1" noTextEdit="1"/>
          </p:cNvSpPr>
          <p:nvPr/>
        </p:nvSpPr>
        <p:spPr bwMode="auto">
          <a:xfrm>
            <a:off x="1474788" y="2060575"/>
            <a:ext cx="6553200" cy="172814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Listen and repeat.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26628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4550" y="4846638"/>
            <a:ext cx="2392363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13"/>
          <p:cNvSpPr>
            <a:spLocks noChangeArrowheads="1"/>
          </p:cNvSpPr>
          <p:nvPr/>
        </p:nvSpPr>
        <p:spPr bwMode="auto">
          <a:xfrm flipH="1">
            <a:off x="3203575" y="4292600"/>
            <a:ext cx="3122613" cy="792163"/>
          </a:xfrm>
          <a:prstGeom prst="cloudCallout">
            <a:avLst>
              <a:gd name="adj1" fmla="val -53968"/>
              <a:gd name="adj2" fmla="val 1013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听音模仿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花边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花边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 txBox="1"/>
          <p:nvPr/>
        </p:nvSpPr>
        <p:spPr bwMode="auto">
          <a:xfrm>
            <a:off x="250825" y="549275"/>
            <a:ext cx="822960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</a:rPr>
              <a:t>Who are Peter’s neighbour</a:t>
            </a:r>
            <a:r>
              <a:rPr lang="en-US" altLang="zh-CN" sz="3200" b="1" dirty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s</a:t>
            </a:r>
            <a:r>
              <a:rPr lang="en-US" altLang="zh-CN" sz="3200" b="1" dirty="0">
                <a:latin typeface="Arial Unicode MS"/>
                <a:ea typeface="Arial Unicode MS"/>
                <a:cs typeface="Arial Unicode MS"/>
              </a:rPr>
              <a:t>?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179388" y="1773238"/>
            <a:ext cx="822960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</a:rPr>
              <a:t>Where are they from</a:t>
            </a:r>
            <a:r>
              <a:rPr lang="en-US" altLang="zh-CN" sz="3200" b="1" dirty="0">
                <a:latin typeface="Arial Unicode MS"/>
                <a:ea typeface="Arial Unicode MS"/>
                <a:cs typeface="Arial Unicode MS"/>
              </a:rPr>
              <a:t>?</a:t>
            </a:r>
          </a:p>
        </p:txBody>
      </p:sp>
      <p:sp>
        <p:nvSpPr>
          <p:cNvPr id="4" name="标题 1"/>
          <p:cNvSpPr txBox="1"/>
          <p:nvPr/>
        </p:nvSpPr>
        <p:spPr bwMode="auto">
          <a:xfrm>
            <a:off x="230188" y="4076700"/>
            <a:ext cx="822960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</a:rPr>
              <a:t>Did Alice play chess with Sam</a:t>
            </a:r>
            <a:r>
              <a:rPr lang="en-US" altLang="zh-CN" sz="3200" b="1" dirty="0">
                <a:latin typeface="Arial Unicode MS"/>
                <a:ea typeface="Arial Unicode MS"/>
                <a:cs typeface="Arial Unicode MS"/>
              </a:rPr>
              <a:t>?</a:t>
            </a:r>
          </a:p>
        </p:txBody>
      </p:sp>
      <p:grpSp>
        <p:nvGrpSpPr>
          <p:cNvPr id="27654" name="Group 14"/>
          <p:cNvGrpSpPr/>
          <p:nvPr/>
        </p:nvGrpSpPr>
        <p:grpSpPr bwMode="auto">
          <a:xfrm flipH="1">
            <a:off x="6084624" y="4606925"/>
            <a:ext cx="3024451" cy="2206625"/>
            <a:chOff x="1201" y="2931"/>
            <a:chExt cx="1956" cy="1389"/>
          </a:xfrm>
        </p:grpSpPr>
        <p:pic>
          <p:nvPicPr>
            <p:cNvPr id="27660" name="图片 2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1" y="3095"/>
              <a:ext cx="1110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1" name="AutoShape 13"/>
            <p:cNvSpPr>
              <a:spLocks noChangeArrowheads="1"/>
            </p:cNvSpPr>
            <p:nvPr/>
          </p:nvSpPr>
          <p:spPr bwMode="auto">
            <a:xfrm>
              <a:off x="1883" y="2931"/>
              <a:ext cx="1274" cy="363"/>
            </a:xfrm>
            <a:prstGeom prst="cloudCallout">
              <a:avLst>
                <a:gd name="adj1" fmla="val -40718"/>
                <a:gd name="adj2" fmla="val 84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</a:rPr>
                <a:t>讨论一下</a:t>
              </a:r>
            </a:p>
          </p:txBody>
        </p:sp>
      </p:grpSp>
      <p:sp>
        <p:nvSpPr>
          <p:cNvPr id="5" name="标题 1"/>
          <p:cNvSpPr txBox="1"/>
          <p:nvPr/>
        </p:nvSpPr>
        <p:spPr bwMode="auto">
          <a:xfrm>
            <a:off x="468313" y="2924175"/>
            <a:ext cx="822960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</a:rPr>
              <a:t>Did Peter see the Greens this morning</a:t>
            </a:r>
            <a:r>
              <a:rPr lang="en-US" altLang="zh-CN" sz="3200" b="1" dirty="0">
                <a:latin typeface="Arial Unicode MS"/>
                <a:ea typeface="Arial Unicode MS"/>
                <a:cs typeface="Arial Unicode MS"/>
              </a:rPr>
              <a:t>?</a:t>
            </a:r>
          </a:p>
        </p:txBody>
      </p:sp>
      <p:sp>
        <p:nvSpPr>
          <p:cNvPr id="6" name="标题 1"/>
          <p:cNvSpPr txBox="1"/>
          <p:nvPr/>
        </p:nvSpPr>
        <p:spPr bwMode="auto">
          <a:xfrm>
            <a:off x="1042988" y="1195388"/>
            <a:ext cx="5926137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The Greens.</a:t>
            </a:r>
          </a:p>
        </p:txBody>
      </p:sp>
      <p:sp>
        <p:nvSpPr>
          <p:cNvPr id="7" name="标题 1"/>
          <p:cNvSpPr txBox="1"/>
          <p:nvPr/>
        </p:nvSpPr>
        <p:spPr bwMode="auto">
          <a:xfrm>
            <a:off x="684213" y="2347913"/>
            <a:ext cx="720090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They’re from the US.</a:t>
            </a:r>
          </a:p>
        </p:txBody>
      </p:sp>
      <p:sp>
        <p:nvSpPr>
          <p:cNvPr id="8" name="标题 1"/>
          <p:cNvSpPr txBox="1"/>
          <p:nvPr/>
        </p:nvSpPr>
        <p:spPr bwMode="auto">
          <a:xfrm>
            <a:off x="1765300" y="3500438"/>
            <a:ext cx="4535488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No, he didn’t.</a:t>
            </a:r>
          </a:p>
        </p:txBody>
      </p:sp>
      <p:sp>
        <p:nvSpPr>
          <p:cNvPr id="9" name="标题 1"/>
          <p:cNvSpPr txBox="1"/>
          <p:nvPr/>
        </p:nvSpPr>
        <p:spPr bwMode="auto">
          <a:xfrm>
            <a:off x="1187450" y="4652963"/>
            <a:ext cx="5421313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Yes, she did.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 bwMode="auto">
          <a:xfrm>
            <a:off x="3132138" y="5805488"/>
            <a:ext cx="2303462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latin typeface="Arial Unicode MS"/>
                <a:ea typeface="Arial Unicode MS"/>
                <a:cs typeface="Arial Unicode MS"/>
              </a:rPr>
              <a:t>play with</a:t>
            </a:r>
            <a:endParaRPr lang="zh-CN" altLang="en-US" sz="3200" b="1"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28674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476250"/>
            <a:ext cx="4535487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标题 1"/>
          <p:cNvSpPr txBox="1"/>
          <p:nvPr/>
        </p:nvSpPr>
        <p:spPr bwMode="auto">
          <a:xfrm>
            <a:off x="2627313" y="4510088"/>
            <a:ext cx="3311525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latin typeface="Arial Unicode MS"/>
                <a:ea typeface="Arial Unicode MS"/>
                <a:cs typeface="Arial Unicode MS"/>
              </a:rPr>
              <a:t>last weekend</a:t>
            </a:r>
            <a:endParaRPr lang="zh-CN" altLang="en-US" sz="3200" b="1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11638" y="5430838"/>
            <a:ext cx="33845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 Unicode MS"/>
                <a:ea typeface="Arial Unicode MS"/>
                <a:cs typeface="Arial Unicode MS"/>
              </a:rPr>
              <a:t>Mike and Nancy</a:t>
            </a:r>
            <a:endParaRPr lang="zh-CN" altLang="en-US" sz="2800" b="1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924300" y="3860800"/>
            <a:ext cx="9366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 Unicode MS"/>
                <a:ea typeface="Arial Unicode MS"/>
                <a:cs typeface="Arial Unicode MS"/>
              </a:rPr>
              <a:t>did</a:t>
            </a:r>
            <a:endParaRPr lang="zh-CN" altLang="en-US" sz="3200" b="1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619250" y="5010150"/>
            <a:ext cx="122396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 Unicode MS"/>
                <a:ea typeface="Arial Unicode MS"/>
                <a:cs typeface="Arial Unicode MS"/>
              </a:rPr>
              <a:t>Peter</a:t>
            </a:r>
            <a:endParaRPr lang="zh-CN" altLang="en-US" sz="3200" b="1">
              <a:latin typeface="Arial Unicode MS"/>
              <a:ea typeface="Arial Unicode MS"/>
              <a:cs typeface="Arial Unicode MS"/>
            </a:endParaRPr>
          </a:p>
        </p:txBody>
      </p:sp>
      <p:grpSp>
        <p:nvGrpSpPr>
          <p:cNvPr id="28679" name="Group 14"/>
          <p:cNvGrpSpPr/>
          <p:nvPr/>
        </p:nvGrpSpPr>
        <p:grpSpPr bwMode="auto">
          <a:xfrm flipH="1">
            <a:off x="6804025" y="5010945"/>
            <a:ext cx="2305050" cy="1802606"/>
            <a:chOff x="1201" y="2931"/>
            <a:chExt cx="1770" cy="1389"/>
          </a:xfrm>
        </p:grpSpPr>
        <p:pic>
          <p:nvPicPr>
            <p:cNvPr id="28684" name="图片 2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1" y="3095"/>
              <a:ext cx="1110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5" name="AutoShape 13"/>
            <p:cNvSpPr>
              <a:spLocks noChangeArrowheads="1"/>
            </p:cNvSpPr>
            <p:nvPr/>
          </p:nvSpPr>
          <p:spPr bwMode="auto">
            <a:xfrm>
              <a:off x="1883" y="2931"/>
              <a:ext cx="1088" cy="363"/>
            </a:xfrm>
            <a:prstGeom prst="cloudCallout">
              <a:avLst>
                <a:gd name="adj1" fmla="val -40718"/>
                <a:gd name="adj2" fmla="val 84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r>
                <a:rPr lang="zh-CN" altLang="en-US" sz="1400" b="1">
                  <a:solidFill>
                    <a:srgbClr val="FF0000"/>
                  </a:solidFill>
                </a:rPr>
                <a:t>开动脑筋</a:t>
              </a:r>
            </a:p>
          </p:txBody>
        </p:sp>
      </p:grp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50825" y="3357563"/>
            <a:ext cx="93662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 Unicode MS"/>
                <a:ea typeface="Arial Unicode MS"/>
                <a:cs typeface="Arial Unicode MS"/>
              </a:rPr>
              <a:t>Did</a:t>
            </a:r>
            <a:endParaRPr lang="zh-CN" altLang="en-US" sz="3200" b="1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8675688" y="4721225"/>
            <a:ext cx="5048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 Unicode MS"/>
                <a:ea typeface="Arial Unicode MS"/>
                <a:cs typeface="Arial Unicode MS"/>
              </a:rPr>
              <a:t>?</a:t>
            </a:r>
            <a:endParaRPr lang="zh-CN" altLang="en-US" sz="3200" b="1"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28682" name="Picture 2" descr="花边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3" descr="花边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3145 C -0.16875 0.01156 -0.32639 -0.00809 -0.39357 -0.02566 C -0.46076 -0.04323 -0.41076 -0.06612 -0.41423 -0.07422 " pathEditMode="relative" rAng="0" ptsTypes="aaA">
                                      <p:cBhvr>
                                        <p:cTn id="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31214E-7 C 0.0585 -0.02058 0.11701 -0.04116 0.11111 -0.07399 C 0.10521 -0.10682 0.03507 -0.15168 -0.0349 -0.19653 " pathEditMode="relative" rAng="0" ptsTypes="aaA">
                                      <p:cBhvr>
                                        <p:cTn id="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3.75723E-6 C 0.04722 -0.04092 0.09062 -0.08185 0.07378 -0.1015 C 0.05694 -0.12115 -0.05973 -0.10034 -0.09757 -0.11838 C -0.13542 -0.13641 -0.15313 -0.18104 -0.15313 -0.20924 C -0.15313 -0.23745 -0.12535 -0.26242 -0.09757 -0.2874 " pathEditMode="relative" rAng="0" ptsTypes="aaa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7.28324E-6 C -0.03074 0.03606 -0.06129 0.07236 -0.09376 0.06982 C -0.12622 0.06728 -0.19671 0.02358 -0.19532 -0.0148 C -0.19393 -0.05319 -0.13994 -0.10706 -0.08577 -0.1607 " pathEditMode="relative" ptsTypes="aaaA">
                                      <p:cBhvr>
                                        <p:cTn id="1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139 C 0.01563 -0.03838 0.03125 -0.07815 0.07153 -0.0726 C 0.11181 -0.06705 0.19427 0.01781 0.24132 0.03515 C 0.28837 0.05249 0.32118 0.04162 0.35399 0.03098 " pathEditMode="relative" rAng="0" ptsTypes="aaaA">
                                      <p:cBhvr>
                                        <p:cTn id="1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629" grpId="0"/>
      <p:bldP spid="26631" grpId="0"/>
      <p:bldP spid="26632" grpId="0"/>
      <p:bldP spid="26632" grpId="1"/>
      <p:bldP spid="26633" grpId="0"/>
      <p:bldP spid="26637" grpId="0"/>
      <p:bldP spid="266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08"/>
          <a:stretch>
            <a:fillRect/>
          </a:stretch>
        </p:blipFill>
        <p:spPr bwMode="auto">
          <a:xfrm>
            <a:off x="1084263" y="692150"/>
            <a:ext cx="25939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696913"/>
            <a:ext cx="237648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标题 1"/>
          <p:cNvSpPr txBox="1"/>
          <p:nvPr/>
        </p:nvSpPr>
        <p:spPr bwMode="auto">
          <a:xfrm>
            <a:off x="900113" y="4724400"/>
            <a:ext cx="6624637" cy="1008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600" b="1" dirty="0">
                <a:latin typeface="Arial Unicode MS"/>
                <a:ea typeface="Arial Unicode MS"/>
                <a:cs typeface="Arial Unicode MS"/>
              </a:rPr>
              <a:t>Did you …last weekend?</a:t>
            </a:r>
            <a:endParaRPr lang="zh-CN" altLang="en-US" sz="3600" b="1">
              <a:latin typeface="Arial Unicode MS"/>
              <a:ea typeface="Arial Unicode MS"/>
              <a:cs typeface="Arial Unicode MS"/>
            </a:endParaRPr>
          </a:p>
        </p:txBody>
      </p:sp>
      <p:grpSp>
        <p:nvGrpSpPr>
          <p:cNvPr id="27664" name="Group 16"/>
          <p:cNvGrpSpPr/>
          <p:nvPr/>
        </p:nvGrpSpPr>
        <p:grpSpPr bwMode="auto">
          <a:xfrm>
            <a:off x="2987675" y="2565400"/>
            <a:ext cx="3024188" cy="2024063"/>
            <a:chOff x="2699" y="2205"/>
            <a:chExt cx="1447" cy="731"/>
          </a:xfrm>
        </p:grpSpPr>
        <p:pic>
          <p:nvPicPr>
            <p:cNvPr id="29711" name="Picture 14" descr="骑车"/>
            <p:cNvPicPr>
              <a:picLocks noChangeAspect="1" noChangeArrowheads="1"/>
            </p:cNvPicPr>
            <p:nvPr/>
          </p:nvPicPr>
          <p:blipFill>
            <a:blip r:embed="rId4" cstate="email"/>
            <a:srcRect t="-6608"/>
            <a:stretch>
              <a:fillRect/>
            </a:stretch>
          </p:blipFill>
          <p:spPr bwMode="auto">
            <a:xfrm>
              <a:off x="3606" y="2205"/>
              <a:ext cx="540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2" name="Picture 15" descr="骑车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699" y="2296"/>
              <a:ext cx="94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01" name="Picture 2" descr="花边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" descr="花边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 txBox="1"/>
          <p:nvPr/>
        </p:nvSpPr>
        <p:spPr bwMode="auto">
          <a:xfrm>
            <a:off x="900113" y="5445125"/>
            <a:ext cx="3960812" cy="64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600" b="1" dirty="0">
                <a:latin typeface="Arial Unicode MS"/>
                <a:ea typeface="Arial Unicode MS"/>
                <a:cs typeface="Arial Unicode MS"/>
              </a:rPr>
              <a:t>Yes, I _____.</a:t>
            </a:r>
            <a:endParaRPr lang="zh-CN" altLang="en-US" sz="3600" b="1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" name="标题 1"/>
          <p:cNvSpPr txBox="1"/>
          <p:nvPr/>
        </p:nvSpPr>
        <p:spPr bwMode="auto">
          <a:xfrm>
            <a:off x="3997325" y="5445125"/>
            <a:ext cx="3600450" cy="64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600" b="1" dirty="0">
                <a:latin typeface="Arial Unicode MS"/>
                <a:ea typeface="Arial Unicode MS"/>
                <a:cs typeface="Arial Unicode MS"/>
              </a:rPr>
              <a:t>No, I _____.</a:t>
            </a:r>
            <a:endParaRPr lang="zh-CN" altLang="en-US" sz="3600" b="1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2557463" y="5445125"/>
            <a:ext cx="1655762" cy="64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600" b="1" dirty="0">
                <a:latin typeface="Arial Unicode MS"/>
                <a:ea typeface="Arial Unicode MS"/>
                <a:cs typeface="Arial Unicode MS"/>
              </a:rPr>
              <a:t>did</a:t>
            </a:r>
            <a:endParaRPr lang="zh-CN" altLang="en-US" sz="3600" b="1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5437188" y="5443538"/>
            <a:ext cx="1655762" cy="649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600" b="1" dirty="0">
                <a:latin typeface="Arial Unicode MS"/>
                <a:ea typeface="Arial Unicode MS"/>
                <a:cs typeface="Arial Unicode MS"/>
              </a:rPr>
              <a:t>didn’t</a:t>
            </a:r>
            <a:endParaRPr lang="zh-CN" altLang="en-US" sz="3600" b="1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4213225" y="5373688"/>
            <a:ext cx="360363" cy="7191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9708" name="Group 14"/>
          <p:cNvGrpSpPr/>
          <p:nvPr/>
        </p:nvGrpSpPr>
        <p:grpSpPr bwMode="auto">
          <a:xfrm flipH="1">
            <a:off x="6948488" y="4941888"/>
            <a:ext cx="2160587" cy="1871662"/>
            <a:chOff x="1201" y="2931"/>
            <a:chExt cx="1770" cy="1389"/>
          </a:xfrm>
        </p:grpSpPr>
        <p:pic>
          <p:nvPicPr>
            <p:cNvPr id="29709" name="图片 2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1" y="3095"/>
              <a:ext cx="1110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0" name="AutoShape 13"/>
            <p:cNvSpPr>
              <a:spLocks noChangeArrowheads="1"/>
            </p:cNvSpPr>
            <p:nvPr/>
          </p:nvSpPr>
          <p:spPr bwMode="auto">
            <a:xfrm>
              <a:off x="1883" y="2931"/>
              <a:ext cx="1088" cy="363"/>
            </a:xfrm>
            <a:prstGeom prst="cloudCallout">
              <a:avLst>
                <a:gd name="adj1" fmla="val -40718"/>
                <a:gd name="adj2" fmla="val 84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r>
                <a:rPr lang="zh-CN" altLang="en-US" b="1">
                  <a:solidFill>
                    <a:srgbClr val="FF0000"/>
                  </a:solidFill>
                </a:rPr>
                <a:t>说一说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276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花边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花边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看电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2207" y="1700064"/>
            <a:ext cx="4172986" cy="287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1"/>
          <p:cNvSpPr txBox="1"/>
          <p:nvPr/>
        </p:nvSpPr>
        <p:spPr bwMode="auto">
          <a:xfrm>
            <a:off x="1692523" y="6236097"/>
            <a:ext cx="7920037" cy="649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latin typeface="Arial Unicode MS"/>
                <a:ea typeface="Arial Unicode MS"/>
                <a:cs typeface="Arial Unicode MS"/>
              </a:rPr>
              <a:t>yesterday / this morning / last week</a:t>
            </a:r>
            <a:endParaRPr lang="zh-CN" altLang="en-US" sz="3200" b="1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2267495" y="404664"/>
            <a:ext cx="3960813" cy="649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600" b="1" dirty="0">
                <a:latin typeface="Arial Unicode MS"/>
                <a:ea typeface="Arial Unicode MS"/>
                <a:cs typeface="Arial Unicode MS"/>
              </a:rPr>
              <a:t>Did …?</a:t>
            </a:r>
            <a:endParaRPr lang="zh-CN" altLang="en-US" sz="3600" b="1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0727" name="标题 1"/>
          <p:cNvSpPr txBox="1"/>
          <p:nvPr/>
        </p:nvSpPr>
        <p:spPr bwMode="auto">
          <a:xfrm>
            <a:off x="2339752" y="4509120"/>
            <a:ext cx="3960812" cy="649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600" b="1" dirty="0">
                <a:solidFill>
                  <a:schemeClr val="hlink"/>
                </a:solidFill>
                <a:latin typeface="Arial Unicode MS"/>
                <a:ea typeface="Arial Unicode MS"/>
                <a:cs typeface="Arial Unicode MS"/>
              </a:rPr>
              <a:t>The Lis</a:t>
            </a:r>
            <a:endParaRPr lang="zh-CN" altLang="en-US" sz="3600" b="1" dirty="0">
              <a:solidFill>
                <a:schemeClr val="hlink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2483395" y="1050776"/>
            <a:ext cx="3960813" cy="64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600" b="1" dirty="0">
                <a:latin typeface="Arial Unicode MS"/>
                <a:ea typeface="Arial Unicode MS"/>
                <a:cs typeface="Arial Unicode MS"/>
              </a:rPr>
              <a:t>Yes. </a:t>
            </a:r>
            <a:r>
              <a:rPr lang="en-US" altLang="zh-CN" sz="3600" b="1" dirty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/ </a:t>
            </a:r>
            <a:r>
              <a:rPr lang="en-US" altLang="zh-CN" sz="3600" b="1" dirty="0">
                <a:latin typeface="Arial Unicode MS"/>
                <a:ea typeface="Arial Unicode MS"/>
                <a:cs typeface="Arial Unicode MS"/>
              </a:rPr>
              <a:t>No.</a:t>
            </a:r>
            <a:endParaRPr lang="zh-CN" altLang="en-US" sz="3600" b="1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1331640" y="5301208"/>
            <a:ext cx="7440478" cy="649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600" b="1" dirty="0">
                <a:latin typeface="Arial Unicode MS"/>
                <a:ea typeface="Arial Unicode MS"/>
                <a:cs typeface="Arial Unicode MS"/>
              </a:rPr>
              <a:t>Did</a:t>
            </a:r>
            <a:r>
              <a:rPr lang="en-US" altLang="zh-CN" sz="3600" b="1" dirty="0">
                <a:solidFill>
                  <a:srgbClr val="7030A0"/>
                </a:soli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altLang="zh-CN" sz="3600" b="1" dirty="0" smtClean="0">
                <a:solidFill>
                  <a:srgbClr val="7030A0"/>
                </a:solidFill>
                <a:latin typeface="Arial Unicode MS"/>
                <a:ea typeface="Arial Unicode MS"/>
                <a:cs typeface="Arial Unicode MS"/>
              </a:rPr>
              <a:t>the Lis watch TV </a:t>
            </a:r>
            <a:r>
              <a:rPr lang="en-US" altLang="zh-CN" sz="3600" b="1" dirty="0" smtClean="0">
                <a:latin typeface="Arial Unicode MS"/>
                <a:ea typeface="Arial Unicode MS"/>
                <a:cs typeface="Arial Unicode MS"/>
              </a:rPr>
              <a:t>yesterday</a:t>
            </a:r>
            <a:r>
              <a:rPr lang="en-US" altLang="zh-CN" sz="3600" b="1" dirty="0" smtClean="0">
                <a:solidFill>
                  <a:srgbClr val="7030A0"/>
                </a:solidFill>
                <a:latin typeface="Arial Unicode MS"/>
                <a:ea typeface="Arial Unicode MS"/>
                <a:cs typeface="Arial Unicode MS"/>
              </a:rPr>
              <a:t>?</a:t>
            </a:r>
            <a:endParaRPr lang="zh-CN" altLang="en-US" sz="3600" b="1" dirty="0">
              <a:solidFill>
                <a:srgbClr val="7030A0"/>
              </a:solidFill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花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 descr="花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25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683568" y="404664"/>
            <a:ext cx="18710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Chant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74788" y="981075"/>
            <a:ext cx="7200900" cy="5026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latin typeface="Comic Sans MS" panose="030F0702030302020204" pitchFamily="66" charset="0"/>
                <a:ea typeface="Arial Unicode MS"/>
                <a:cs typeface="Arial Unicode MS"/>
              </a:rPr>
              <a:t>am, is --- </a:t>
            </a:r>
            <a:r>
              <a:rPr lang="en-US" altLang="zh-CN" sz="54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was </a:t>
            </a:r>
            <a:r>
              <a:rPr lang="zh-CN" altLang="en-US" sz="3600" b="1" dirty="0">
                <a:latin typeface="Comic Sans MS" panose="030F0702030302020204" pitchFamily="66" charset="0"/>
                <a:ea typeface="Arial Unicode MS"/>
                <a:cs typeface="Arial Unicode MS"/>
              </a:rPr>
              <a:t>是</a:t>
            </a:r>
            <a:endParaRPr lang="en-US" altLang="zh-CN" sz="3600" b="1" dirty="0"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r>
              <a:rPr lang="en-US" altLang="zh-CN" sz="5400" b="1" dirty="0">
                <a:latin typeface="Comic Sans MS" panose="030F0702030302020204" pitchFamily="66" charset="0"/>
                <a:ea typeface="Arial Unicode MS"/>
                <a:cs typeface="Arial Unicode MS"/>
              </a:rPr>
              <a:t>are --- </a:t>
            </a:r>
            <a:r>
              <a:rPr lang="en-US" altLang="zh-CN" sz="54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were </a:t>
            </a:r>
            <a:r>
              <a:rPr lang="zh-CN" altLang="en-US" sz="3600" b="1" dirty="0">
                <a:latin typeface="Comic Sans MS" panose="030F0702030302020204" pitchFamily="66" charset="0"/>
                <a:ea typeface="Arial Unicode MS"/>
                <a:cs typeface="Arial Unicode MS"/>
              </a:rPr>
              <a:t>是</a:t>
            </a:r>
            <a:endParaRPr lang="en-US" altLang="zh-CN" sz="3600" b="1" dirty="0">
              <a:solidFill>
                <a:srgbClr val="FF0000"/>
              </a:solidFill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r>
              <a:rPr lang="en-US" altLang="zh-CN" sz="5400" b="1" dirty="0">
                <a:latin typeface="Comic Sans MS" panose="030F0702030302020204" pitchFamily="66" charset="0"/>
                <a:ea typeface="Arial Unicode MS"/>
                <a:cs typeface="Arial Unicode MS"/>
              </a:rPr>
              <a:t>go --- </a:t>
            </a:r>
            <a:r>
              <a:rPr lang="en-US" altLang="zh-CN" sz="54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went </a:t>
            </a:r>
            <a:r>
              <a:rPr lang="zh-CN" altLang="en-US" sz="3600" b="1" dirty="0">
                <a:latin typeface="Comic Sans MS" panose="030F0702030302020204" pitchFamily="66" charset="0"/>
                <a:ea typeface="Arial Unicode MS"/>
                <a:cs typeface="Arial Unicode MS"/>
              </a:rPr>
              <a:t>去</a:t>
            </a:r>
            <a:endParaRPr lang="en-US" altLang="zh-CN" sz="3600" b="1" dirty="0"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r>
              <a:rPr lang="en-US" altLang="zh-CN" sz="5400" b="1" dirty="0">
                <a:latin typeface="Comic Sans MS" panose="030F0702030302020204" pitchFamily="66" charset="0"/>
                <a:ea typeface="Arial Unicode MS"/>
                <a:cs typeface="Arial Unicode MS"/>
              </a:rPr>
              <a:t>take --- </a:t>
            </a:r>
            <a:r>
              <a:rPr lang="en-US" altLang="zh-CN" sz="54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took </a:t>
            </a:r>
            <a:r>
              <a:rPr lang="zh-CN" altLang="en-US" sz="3600" b="1" dirty="0">
                <a:latin typeface="Comic Sans MS" panose="030F0702030302020204" pitchFamily="66" charset="0"/>
                <a:ea typeface="Arial Unicode MS"/>
                <a:cs typeface="Arial Unicode MS"/>
              </a:rPr>
              <a:t>拿，拍摄</a:t>
            </a:r>
            <a:endParaRPr lang="en-US" altLang="zh-CN" sz="3600" b="1" dirty="0"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r>
              <a:rPr lang="en-US" altLang="zh-CN" sz="5400" b="1" dirty="0">
                <a:latin typeface="Comic Sans MS" panose="030F0702030302020204" pitchFamily="66" charset="0"/>
                <a:ea typeface="Arial Unicode MS"/>
                <a:cs typeface="Arial Unicode MS"/>
              </a:rPr>
              <a:t>do--- </a:t>
            </a:r>
            <a:r>
              <a:rPr lang="en-US" altLang="zh-CN" sz="54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did </a:t>
            </a:r>
            <a:r>
              <a:rPr lang="zh-CN" altLang="en-US" sz="3600" b="1" dirty="0">
                <a:latin typeface="Comic Sans MS" panose="030F0702030302020204" pitchFamily="66" charset="0"/>
                <a:ea typeface="Arial Unicode MS"/>
                <a:cs typeface="Arial Unicode MS"/>
              </a:rPr>
              <a:t>助动词</a:t>
            </a:r>
            <a:endParaRPr lang="en-US" altLang="zh-CN" sz="3600" b="1" dirty="0"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r>
              <a:rPr lang="en-US" altLang="zh-CN" sz="5400" b="1" dirty="0">
                <a:latin typeface="Comic Sans MS" panose="030F0702030302020204" pitchFamily="66" charset="0"/>
                <a:ea typeface="Arial Unicode MS"/>
                <a:cs typeface="Arial Unicode MS"/>
              </a:rPr>
              <a:t>have --- </a:t>
            </a:r>
            <a:r>
              <a:rPr lang="en-US" altLang="zh-CN" sz="54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had </a:t>
            </a:r>
            <a:r>
              <a:rPr lang="zh-CN" altLang="en-US" sz="3600" b="1" dirty="0">
                <a:latin typeface="Comic Sans MS" panose="030F0702030302020204" pitchFamily="66" charset="0"/>
                <a:ea typeface="Arial Unicode MS"/>
                <a:cs typeface="Arial Unicode MS"/>
              </a:rPr>
              <a:t>有，吃</a:t>
            </a:r>
            <a:endParaRPr lang="en-US" altLang="zh-CN" sz="3600" b="1" dirty="0">
              <a:latin typeface="Comic Sans MS" panose="030F0702030302020204" pitchFamily="66" charset="0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花边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花边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游泳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35648" y="1825798"/>
            <a:ext cx="3564544" cy="3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 txBox="1"/>
          <p:nvPr/>
        </p:nvSpPr>
        <p:spPr bwMode="auto">
          <a:xfrm>
            <a:off x="2483768" y="4723928"/>
            <a:ext cx="3960812" cy="64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chemeClr val="hlink"/>
                </a:solidFill>
                <a:latin typeface="Arial Unicode MS"/>
                <a:ea typeface="Arial Unicode MS"/>
                <a:cs typeface="Arial Unicode MS"/>
              </a:rPr>
              <a:t>Peter and Sam</a:t>
            </a:r>
            <a:endParaRPr lang="zh-CN" altLang="en-US" sz="3200" b="1" dirty="0">
              <a:solidFill>
                <a:schemeClr val="hlink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1692523" y="6165304"/>
            <a:ext cx="7920037" cy="649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latin typeface="Arial Unicode MS"/>
                <a:ea typeface="Arial Unicode MS"/>
                <a:cs typeface="Arial Unicode MS"/>
              </a:rPr>
              <a:t>yesterday / this morning / last week</a:t>
            </a:r>
            <a:endParaRPr lang="zh-CN" altLang="en-US" sz="3200" b="1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2339503" y="477416"/>
            <a:ext cx="3960813" cy="649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600" b="1" dirty="0">
                <a:latin typeface="Arial Unicode MS"/>
                <a:ea typeface="Arial Unicode MS"/>
                <a:cs typeface="Arial Unicode MS"/>
              </a:rPr>
              <a:t>Did …?</a:t>
            </a:r>
            <a:endParaRPr lang="zh-CN" altLang="en-US" sz="3600" b="1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2483768" y="1123528"/>
            <a:ext cx="3960813" cy="64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600" b="1" dirty="0">
                <a:latin typeface="Arial Unicode MS"/>
                <a:ea typeface="Arial Unicode MS"/>
                <a:cs typeface="Arial Unicode MS"/>
              </a:rPr>
              <a:t>Yes. </a:t>
            </a:r>
            <a:r>
              <a:rPr lang="en-US" altLang="zh-CN" sz="3600" b="1" dirty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/ </a:t>
            </a:r>
            <a:r>
              <a:rPr lang="en-US" altLang="zh-CN" sz="3600" b="1" dirty="0">
                <a:latin typeface="Arial Unicode MS"/>
                <a:ea typeface="Arial Unicode MS"/>
                <a:cs typeface="Arial Unicode MS"/>
              </a:rPr>
              <a:t>No.</a:t>
            </a:r>
            <a:endParaRPr lang="zh-CN" altLang="en-US" sz="3600" b="1" dirty="0"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花边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花边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WordArt 6"/>
          <p:cNvSpPr>
            <a:spLocks noChangeArrowheads="1" noChangeShapeType="1" noTextEdit="1"/>
          </p:cNvSpPr>
          <p:nvPr/>
        </p:nvSpPr>
        <p:spPr bwMode="auto">
          <a:xfrm>
            <a:off x="1474788" y="2132856"/>
            <a:ext cx="6553200" cy="20272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Listen again.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31748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4550" y="4846638"/>
            <a:ext cx="2392363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AutoShape 13"/>
          <p:cNvSpPr>
            <a:spLocks noChangeArrowheads="1"/>
          </p:cNvSpPr>
          <p:nvPr/>
        </p:nvSpPr>
        <p:spPr bwMode="auto">
          <a:xfrm flipH="1">
            <a:off x="3203575" y="4292600"/>
            <a:ext cx="3122613" cy="792163"/>
          </a:xfrm>
          <a:prstGeom prst="cloudCallout">
            <a:avLst>
              <a:gd name="adj1" fmla="val -53968"/>
              <a:gd name="adj2" fmla="val 1013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再听一遍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花边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5" descr="花边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图片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3" y="1235075"/>
            <a:ext cx="936148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950"/>
          <a:stretch>
            <a:fillRect/>
          </a:stretch>
        </p:blipFill>
        <p:spPr bwMode="auto">
          <a:xfrm>
            <a:off x="7146925" y="4581525"/>
            <a:ext cx="18891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Listen and say 0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27088" y="2205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Listen and say 04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27088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8" fill="hold"/>
                                        <p:tgtEl>
                                          <p:spTgt spid="245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412" fill="hold"/>
                                        <p:tgtEl>
                                          <p:spTgt spid="245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花边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5" descr="花边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6104" t="-2950" r="-9171"/>
          <a:stretch>
            <a:fillRect/>
          </a:stretch>
        </p:blipFill>
        <p:spPr bwMode="auto">
          <a:xfrm>
            <a:off x="2987675" y="4076700"/>
            <a:ext cx="46085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图片 9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13" y="1722438"/>
            <a:ext cx="9250362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Listen and say 06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042988" y="27813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6" fill="hold"/>
                                        <p:tgtEl>
                                          <p:spTgt spid="419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3" descr="20151007_120922"/>
          <p:cNvPicPr>
            <a:picLocks noChangeAspect="1" noChangeArrowheads="1"/>
          </p:cNvPicPr>
          <p:nvPr/>
        </p:nvPicPr>
        <p:blipFill>
          <a:blip r:embed="rId2" cstate="email">
            <a:lum bright="24000" contrast="6000"/>
          </a:blip>
          <a:srcRect/>
          <a:stretch>
            <a:fillRect/>
          </a:stretch>
        </p:blipFill>
        <p:spPr bwMode="auto">
          <a:xfrm>
            <a:off x="250825" y="1125538"/>
            <a:ext cx="8459788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花边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花边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0" name="Group 14"/>
          <p:cNvGrpSpPr/>
          <p:nvPr/>
        </p:nvGrpSpPr>
        <p:grpSpPr bwMode="auto">
          <a:xfrm flipH="1">
            <a:off x="6804449" y="4941888"/>
            <a:ext cx="2304626" cy="1871662"/>
            <a:chOff x="1201" y="2931"/>
            <a:chExt cx="1888" cy="1389"/>
          </a:xfrm>
        </p:grpSpPr>
        <p:pic>
          <p:nvPicPr>
            <p:cNvPr id="34824" name="图片 2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1" y="3095"/>
              <a:ext cx="1110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5" name="AutoShape 13"/>
            <p:cNvSpPr>
              <a:spLocks noChangeArrowheads="1"/>
            </p:cNvSpPr>
            <p:nvPr/>
          </p:nvSpPr>
          <p:spPr bwMode="auto">
            <a:xfrm>
              <a:off x="1883" y="2931"/>
              <a:ext cx="1206" cy="363"/>
            </a:xfrm>
            <a:prstGeom prst="cloudCallout">
              <a:avLst>
                <a:gd name="adj1" fmla="val -40718"/>
                <a:gd name="adj2" fmla="val 84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</a:rPr>
                <a:t>动脑筋</a:t>
              </a:r>
            </a:p>
          </p:txBody>
        </p:sp>
      </p:grp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4716463" y="1484313"/>
            <a:ext cx="1584325" cy="5762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5724525" y="1989138"/>
            <a:ext cx="1079500" cy="5032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4356100" y="2420938"/>
            <a:ext cx="6477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 animBg="1"/>
      <p:bldP spid="38927" grpId="0" animBg="1"/>
      <p:bldP spid="389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20151007_120935"/>
          <p:cNvPicPr>
            <a:picLocks noChangeAspect="1" noChangeArrowheads="1"/>
          </p:cNvPicPr>
          <p:nvPr/>
        </p:nvPicPr>
        <p:blipFill>
          <a:blip r:embed="rId2" cstate="email">
            <a:lum bright="24000" contrast="18000"/>
          </a:blip>
          <a:srcRect/>
          <a:stretch>
            <a:fillRect/>
          </a:stretch>
        </p:blipFill>
        <p:spPr bwMode="auto">
          <a:xfrm>
            <a:off x="250825" y="1339850"/>
            <a:ext cx="849788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花边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花边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4" name="Group 14"/>
          <p:cNvGrpSpPr/>
          <p:nvPr/>
        </p:nvGrpSpPr>
        <p:grpSpPr bwMode="auto">
          <a:xfrm flipH="1">
            <a:off x="6300191" y="4941888"/>
            <a:ext cx="2808883" cy="1871662"/>
            <a:chOff x="1201" y="2931"/>
            <a:chExt cx="1770" cy="1389"/>
          </a:xfrm>
        </p:grpSpPr>
        <p:pic>
          <p:nvPicPr>
            <p:cNvPr id="35847" name="图片 2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1" y="3095"/>
              <a:ext cx="1110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8" name="AutoShape 13"/>
            <p:cNvSpPr>
              <a:spLocks noChangeArrowheads="1"/>
            </p:cNvSpPr>
            <p:nvPr/>
          </p:nvSpPr>
          <p:spPr bwMode="auto">
            <a:xfrm>
              <a:off x="1883" y="2931"/>
              <a:ext cx="1088" cy="363"/>
            </a:xfrm>
            <a:prstGeom prst="cloudCallout">
              <a:avLst>
                <a:gd name="adj1" fmla="val -40718"/>
                <a:gd name="adj2" fmla="val 84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</a:rPr>
                <a:t>动脑筋</a:t>
              </a:r>
            </a:p>
          </p:txBody>
        </p:sp>
      </p:grp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2844800" y="1844675"/>
            <a:ext cx="503238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2987675" y="2276475"/>
            <a:ext cx="863600" cy="3603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nimBg="1"/>
      <p:bldP spid="430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4925" y="0"/>
            <a:ext cx="9720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花边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花边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96499" y="8763"/>
            <a:ext cx="43109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</a:rPr>
              <a:t>My neighbour</a:t>
            </a:r>
            <a:endParaRPr lang="zh-CN" alt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611188" y="1196975"/>
            <a:ext cx="230505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2800" b="1" dirty="0">
                <a:solidFill>
                  <a:schemeClr val="hlink"/>
                </a:solidFill>
                <a:latin typeface="Arial Unicode MS"/>
                <a:ea typeface="Arial Unicode MS"/>
                <a:cs typeface="Arial Unicode MS"/>
              </a:rPr>
              <a:t>Fangfang</a:t>
            </a:r>
          </a:p>
        </p:txBody>
      </p:sp>
      <p:sp>
        <p:nvSpPr>
          <p:cNvPr id="2" name="标题 1"/>
          <p:cNvSpPr txBox="1"/>
          <p:nvPr/>
        </p:nvSpPr>
        <p:spPr bwMode="auto">
          <a:xfrm>
            <a:off x="1979613" y="1844675"/>
            <a:ext cx="230505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2800" b="1" dirty="0">
                <a:solidFill>
                  <a:schemeClr val="hlink"/>
                </a:solidFill>
                <a:latin typeface="Arial Unicode MS"/>
                <a:ea typeface="Arial Unicode MS"/>
                <a:cs typeface="Arial Unicode MS"/>
              </a:rPr>
              <a:t>twenty</a:t>
            </a:r>
          </a:p>
        </p:txBody>
      </p:sp>
      <p:sp>
        <p:nvSpPr>
          <p:cNvPr id="5" name="标题 1"/>
          <p:cNvSpPr txBox="1"/>
          <p:nvPr/>
        </p:nvSpPr>
        <p:spPr bwMode="auto">
          <a:xfrm>
            <a:off x="2916238" y="2492375"/>
            <a:ext cx="1512887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2800" b="1" dirty="0">
                <a:solidFill>
                  <a:schemeClr val="hlink"/>
                </a:solidFill>
                <a:latin typeface="Arial Unicode MS"/>
                <a:ea typeface="Arial Unicode MS"/>
                <a:cs typeface="Arial Unicode MS"/>
              </a:rPr>
              <a:t>worker</a:t>
            </a:r>
          </a:p>
        </p:txBody>
      </p:sp>
      <p:sp>
        <p:nvSpPr>
          <p:cNvPr id="6" name="标题 1"/>
          <p:cNvSpPr txBox="1"/>
          <p:nvPr/>
        </p:nvSpPr>
        <p:spPr bwMode="auto">
          <a:xfrm>
            <a:off x="2411413" y="3141663"/>
            <a:ext cx="2376487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2800" b="1" dirty="0">
                <a:solidFill>
                  <a:schemeClr val="hlink"/>
                </a:solidFill>
                <a:latin typeface="Arial Unicode MS"/>
                <a:ea typeface="Arial Unicode MS"/>
                <a:cs typeface="Arial Unicode MS"/>
              </a:rPr>
              <a:t>sing songs</a:t>
            </a:r>
          </a:p>
        </p:txBody>
      </p:sp>
      <p:sp>
        <p:nvSpPr>
          <p:cNvPr id="7" name="标题 1"/>
          <p:cNvSpPr txBox="1"/>
          <p:nvPr/>
        </p:nvSpPr>
        <p:spPr bwMode="auto">
          <a:xfrm>
            <a:off x="2700338" y="3789363"/>
            <a:ext cx="2952750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2800" b="1" dirty="0">
                <a:solidFill>
                  <a:schemeClr val="hlink"/>
                </a:solidFill>
                <a:latin typeface="Arial Unicode MS"/>
                <a:ea typeface="Arial Unicode MS"/>
                <a:cs typeface="Arial Unicode MS"/>
              </a:rPr>
              <a:t>swim and run</a:t>
            </a:r>
          </a:p>
        </p:txBody>
      </p:sp>
      <p:sp>
        <p:nvSpPr>
          <p:cNvPr id="8" name="标题 1"/>
          <p:cNvSpPr txBox="1"/>
          <p:nvPr/>
        </p:nvSpPr>
        <p:spPr bwMode="auto">
          <a:xfrm>
            <a:off x="1258888" y="4508500"/>
            <a:ext cx="2376487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2800" b="1" dirty="0">
                <a:solidFill>
                  <a:schemeClr val="hlink"/>
                </a:solidFill>
                <a:latin typeface="Arial Unicode MS"/>
                <a:ea typeface="Arial Unicode MS"/>
                <a:cs typeface="Arial Unicode MS"/>
              </a:rPr>
              <a:t>weekend</a:t>
            </a:r>
          </a:p>
        </p:txBody>
      </p:sp>
      <p:sp>
        <p:nvSpPr>
          <p:cNvPr id="9" name="标题 1"/>
          <p:cNvSpPr txBox="1"/>
          <p:nvPr/>
        </p:nvSpPr>
        <p:spPr bwMode="auto">
          <a:xfrm>
            <a:off x="3924300" y="4437063"/>
            <a:ext cx="3240088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2800" b="1" dirty="0">
                <a:solidFill>
                  <a:schemeClr val="hlink"/>
                </a:solidFill>
                <a:latin typeface="Arial Unicode MS"/>
                <a:ea typeface="Arial Unicode MS"/>
                <a:cs typeface="Arial Unicode MS"/>
              </a:rPr>
              <a:t>played chess</a:t>
            </a:r>
          </a:p>
        </p:txBody>
      </p:sp>
      <p:sp>
        <p:nvSpPr>
          <p:cNvPr id="10" name="标题 1"/>
          <p:cNvSpPr txBox="1"/>
          <p:nvPr/>
        </p:nvSpPr>
        <p:spPr bwMode="auto">
          <a:xfrm>
            <a:off x="468313" y="5157788"/>
            <a:ext cx="5832475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2800" b="1" dirty="0">
                <a:solidFill>
                  <a:schemeClr val="hlink"/>
                </a:solidFill>
                <a:latin typeface="Arial Unicode MS"/>
                <a:ea typeface="Arial Unicode MS"/>
                <a:cs typeface="Arial Unicode MS"/>
              </a:rPr>
              <a:t>She’s my good neighbour.</a:t>
            </a: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971550" y="1989138"/>
            <a:ext cx="360363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971550" y="2636838"/>
            <a:ext cx="360363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2411413" y="2636838"/>
            <a:ext cx="360362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5795963" y="3284538"/>
            <a:ext cx="360362" cy="3603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6443663" y="3933825"/>
            <a:ext cx="360362" cy="3603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5976144" y="908720"/>
            <a:ext cx="2484288" cy="1295400"/>
            <a:chOff x="5976144" y="1196975"/>
            <a:chExt cx="2484288" cy="1295400"/>
          </a:xfrm>
        </p:grpSpPr>
        <p:sp>
          <p:nvSpPr>
            <p:cNvPr id="11" name="云形 10"/>
            <p:cNvSpPr/>
            <p:nvPr/>
          </p:nvSpPr>
          <p:spPr>
            <a:xfrm>
              <a:off x="5976144" y="1196975"/>
              <a:ext cx="2340272" cy="1295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111712" y="1537628"/>
              <a:ext cx="234872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保护眼睛哦！</a:t>
              </a:r>
              <a:endParaRPr lang="zh-CN" alt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7" grpId="0"/>
      <p:bldP spid="8" grpId="0"/>
      <p:bldP spid="9" grpId="0"/>
      <p:bldP spid="10" grpId="0"/>
      <p:bldP spid="40977" grpId="0" animBg="1"/>
      <p:bldP spid="40979" grpId="0" animBg="1"/>
      <p:bldP spid="40980" grpId="0" animBg="1"/>
      <p:bldP spid="40981" grpId="0" animBg="1"/>
      <p:bldP spid="409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0013"/>
            <a:ext cx="946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花边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花边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25062" y="27813"/>
            <a:ext cx="43109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</a:rPr>
              <a:t>My neighbour</a:t>
            </a:r>
            <a:endParaRPr lang="zh-CN" alt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花边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" descr="花边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WordArt 6"/>
          <p:cNvSpPr>
            <a:spLocks noChangeArrowheads="1" noChangeShapeType="1" noTextEdit="1"/>
          </p:cNvSpPr>
          <p:nvPr/>
        </p:nvSpPr>
        <p:spPr bwMode="auto">
          <a:xfrm>
            <a:off x="1474788" y="2409825"/>
            <a:ext cx="6553200" cy="20272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Report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86113"/>
            <a:ext cx="39592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86048" y="1797273"/>
            <a:ext cx="8712968" cy="17543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</a:rPr>
              <a:t>A close </a:t>
            </a:r>
            <a:r>
              <a:rPr lang="en-US" altLang="zh-CN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</a:rPr>
              <a:t>neighbour </a:t>
            </a:r>
            <a:r>
              <a:rPr lang="en-US" altLang="zh-CN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ea typeface="+mn-ea"/>
              </a:rPr>
              <a:t>is better than a brother far off. </a:t>
            </a:r>
            <a:endParaRPr lang="zh-CN" alt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4641850" y="4156075"/>
            <a:ext cx="4033838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隶书" panose="02010509060101010101" charset="-122"/>
                <a:ea typeface="隶书" panose="02010509060101010101" charset="-122"/>
                <a:cs typeface="Arial" panose="020B0604020202020204" pitchFamily="34" charset="0"/>
              </a:rPr>
              <a:t>远亲不如近邻。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323850" y="404813"/>
            <a:ext cx="8424863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</a:rPr>
              <a:t>Be friendly</a:t>
            </a:r>
            <a:r>
              <a:rPr lang="zh-CN" altLang="en-US" sz="3200" b="1" dirty="0">
                <a:solidFill>
                  <a:schemeClr val="hlink"/>
                </a:solidFill>
              </a:rPr>
              <a:t>， </a:t>
            </a:r>
            <a:r>
              <a:rPr lang="en-US" altLang="zh-CN" sz="3200" b="1" dirty="0">
                <a:solidFill>
                  <a:schemeClr val="hlink"/>
                </a:solidFill>
              </a:rPr>
              <a:t>be kind to your neighbour.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chemeClr val="hlink"/>
                </a:solidFill>
              </a:rPr>
              <a:t>友爱，和善地对待邻居。</a:t>
            </a:r>
          </a:p>
        </p:txBody>
      </p:sp>
      <p:pic>
        <p:nvPicPr>
          <p:cNvPr id="39941" name="Picture 6" descr="D:\NOT SB 1A～5D （转）\4A（转）\10.3.i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5408613"/>
            <a:ext cx="17049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5650" y="1412875"/>
            <a:ext cx="7548563" cy="4203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latin typeface="Comic Sans MS" panose="030F0702030302020204" pitchFamily="66" charset="0"/>
                <a:ea typeface="Arial Unicode MS"/>
                <a:cs typeface="Arial Unicode MS"/>
              </a:rPr>
              <a:t>enjoy --- enjoy</a:t>
            </a:r>
            <a:r>
              <a:rPr lang="en-US" altLang="zh-CN" sz="54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ed</a:t>
            </a:r>
            <a:r>
              <a:rPr lang="zh-CN" altLang="en-US" sz="3600" b="1" dirty="0">
                <a:latin typeface="Comic Sans MS" panose="030F0702030302020204" pitchFamily="66" charset="0"/>
                <a:ea typeface="Arial Unicode MS"/>
                <a:cs typeface="Arial Unicode MS"/>
              </a:rPr>
              <a:t>享受</a:t>
            </a:r>
            <a:endParaRPr lang="en-US" altLang="zh-CN" sz="3600" b="1" dirty="0"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r>
              <a:rPr lang="en-US" altLang="zh-CN" sz="5400" b="1" dirty="0">
                <a:latin typeface="Comic Sans MS" panose="030F0702030302020204" pitchFamily="66" charset="0"/>
                <a:ea typeface="Arial Unicode MS"/>
                <a:cs typeface="Arial Unicode MS"/>
              </a:rPr>
              <a:t>visit --- visit</a:t>
            </a:r>
            <a:r>
              <a:rPr lang="en-US" altLang="zh-CN" sz="54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ed </a:t>
            </a:r>
            <a:r>
              <a:rPr lang="zh-CN" altLang="en-US" sz="3600" b="1" dirty="0">
                <a:latin typeface="Comic Sans MS" panose="030F0702030302020204" pitchFamily="66" charset="0"/>
                <a:ea typeface="Arial Unicode MS"/>
                <a:cs typeface="Arial Unicode MS"/>
              </a:rPr>
              <a:t>拜访</a:t>
            </a:r>
            <a:endParaRPr lang="en-US" altLang="zh-CN" sz="3600" b="1" dirty="0"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r>
              <a:rPr lang="en-US" altLang="zh-CN" sz="5400" b="1" dirty="0">
                <a:latin typeface="Comic Sans MS" panose="030F0702030302020204" pitchFamily="66" charset="0"/>
                <a:ea typeface="Arial Unicode MS"/>
                <a:cs typeface="Arial Unicode MS"/>
              </a:rPr>
              <a:t>play --- play</a:t>
            </a:r>
            <a:r>
              <a:rPr lang="en-US" altLang="zh-CN" sz="54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ed </a:t>
            </a:r>
            <a:r>
              <a:rPr lang="zh-CN" altLang="en-US" sz="3600" b="1" dirty="0">
                <a:latin typeface="Comic Sans MS" panose="030F0702030302020204" pitchFamily="66" charset="0"/>
                <a:ea typeface="Arial Unicode MS"/>
                <a:cs typeface="Arial Unicode MS"/>
              </a:rPr>
              <a:t>玩</a:t>
            </a:r>
            <a:endParaRPr lang="en-US" altLang="zh-CN" sz="3600" b="1" dirty="0"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r>
              <a:rPr lang="en-US" altLang="zh-CN" sz="5400" b="1" dirty="0">
                <a:latin typeface="Comic Sans MS" panose="030F0702030302020204" pitchFamily="66" charset="0"/>
                <a:ea typeface="Arial Unicode MS"/>
                <a:cs typeface="Arial Unicode MS"/>
              </a:rPr>
              <a:t>stay --- stay</a:t>
            </a:r>
            <a:r>
              <a:rPr lang="en-US" altLang="zh-CN" sz="54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ed </a:t>
            </a:r>
            <a:r>
              <a:rPr lang="zh-CN" altLang="en-US" sz="3600" b="1" dirty="0">
                <a:latin typeface="Comic Sans MS" panose="030F0702030302020204" pitchFamily="66" charset="0"/>
                <a:ea typeface="Arial Unicode MS"/>
                <a:cs typeface="Arial Unicode MS"/>
              </a:rPr>
              <a:t>停留 </a:t>
            </a:r>
            <a:endParaRPr lang="en-US" altLang="zh-CN" sz="3600" b="1" dirty="0"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r>
              <a:rPr lang="en-US" altLang="zh-CN" sz="5400" b="1" dirty="0">
                <a:latin typeface="Comic Sans MS" panose="030F0702030302020204" pitchFamily="66" charset="0"/>
                <a:ea typeface="Arial Unicode MS"/>
                <a:cs typeface="Arial Unicode MS"/>
              </a:rPr>
              <a:t>pick --- pick</a:t>
            </a:r>
            <a:r>
              <a:rPr lang="en-US" altLang="zh-CN" sz="54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ed </a:t>
            </a:r>
            <a:r>
              <a:rPr lang="zh-CN" altLang="en-US" sz="3600" b="1" dirty="0">
                <a:latin typeface="Comic Sans MS" panose="030F0702030302020204" pitchFamily="66" charset="0"/>
                <a:ea typeface="Arial Unicode MS"/>
                <a:cs typeface="Arial Unicode MS"/>
              </a:rPr>
              <a:t>摘，捡起</a:t>
            </a:r>
            <a:endParaRPr lang="en-US" altLang="zh-CN" sz="3600" b="1" dirty="0">
              <a:latin typeface="Comic Sans MS" panose="030F0702030302020204" pitchFamily="66" charset="0"/>
              <a:ea typeface="Arial Unicode MS"/>
              <a:cs typeface="Arial Unicode M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404664"/>
            <a:ext cx="18710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Chant</a:t>
            </a:r>
          </a:p>
        </p:txBody>
      </p:sp>
      <p:pic>
        <p:nvPicPr>
          <p:cNvPr id="15363" name="Picture 4" descr="花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花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25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花边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3" descr="花边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WordArt 6"/>
          <p:cNvSpPr>
            <a:spLocks noChangeArrowheads="1" noChangeShapeType="1" noTextEdit="1"/>
          </p:cNvSpPr>
          <p:nvPr/>
        </p:nvSpPr>
        <p:spPr bwMode="auto">
          <a:xfrm>
            <a:off x="1042988" y="908050"/>
            <a:ext cx="3817937" cy="86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anose="030F0702030302020204"/>
              </a:rPr>
              <a:t>Homework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 panose="030F0702030302020204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95288" y="2492375"/>
            <a:ext cx="8424862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</a:rPr>
              <a:t>1. Review  and remember the key words.</a:t>
            </a:r>
            <a:endParaRPr lang="zh-CN" altLang="en-US" sz="3200" b="1" dirty="0">
              <a:solidFill>
                <a:schemeClr val="hlink"/>
              </a:solidFill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07950" y="3284538"/>
            <a:ext cx="842486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</a:rPr>
              <a:t>2. Read and recite the dialogue.</a:t>
            </a:r>
            <a:endParaRPr lang="zh-CN" altLang="en-US" sz="3200" b="1" dirty="0">
              <a:solidFill>
                <a:schemeClr val="hlink"/>
              </a:solidFill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39750" y="4005263"/>
            <a:ext cx="8424863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</a:rPr>
              <a:t>3. Introduce your neighbours</a:t>
            </a:r>
            <a:r>
              <a:rPr lang="en-US" altLang="zh-CN" sz="3200" b="1" dirty="0" smtClean="0">
                <a:solidFill>
                  <a:schemeClr val="hlink"/>
                </a:solidFill>
              </a:rPr>
              <a:t>. </a:t>
            </a:r>
            <a:endParaRPr lang="zh-CN" altLang="en-US" sz="3200" b="1" dirty="0">
              <a:solidFill>
                <a:schemeClr val="hlink"/>
              </a:solidFill>
            </a:endParaRPr>
          </a:p>
        </p:txBody>
      </p:sp>
      <p:grpSp>
        <p:nvGrpSpPr>
          <p:cNvPr id="40967" name="Group 13"/>
          <p:cNvGrpSpPr/>
          <p:nvPr/>
        </p:nvGrpSpPr>
        <p:grpSpPr bwMode="auto">
          <a:xfrm>
            <a:off x="4572000" y="4581525"/>
            <a:ext cx="4248150" cy="2303463"/>
            <a:chOff x="2880" y="2886"/>
            <a:chExt cx="2676" cy="1451"/>
          </a:xfrm>
        </p:grpSpPr>
        <p:pic>
          <p:nvPicPr>
            <p:cNvPr id="40968" name="图片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4105" y="3057"/>
              <a:ext cx="1451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9" name="AutoShape 13"/>
            <p:cNvSpPr>
              <a:spLocks noChangeArrowheads="1"/>
            </p:cNvSpPr>
            <p:nvPr/>
          </p:nvSpPr>
          <p:spPr bwMode="auto">
            <a:xfrm flipH="1">
              <a:off x="2880" y="2886"/>
              <a:ext cx="1785" cy="379"/>
            </a:xfrm>
            <a:prstGeom prst="cloudCallout">
              <a:avLst>
                <a:gd name="adj1" fmla="val -42606"/>
                <a:gd name="adj2" fmla="val 8429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r>
                <a:rPr lang="zh-CN" altLang="en-US" b="1">
                  <a:solidFill>
                    <a:srgbClr val="FF0000"/>
                  </a:solidFill>
                </a:rPr>
                <a:t>认真完成哦！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88" grpId="0"/>
      <p:bldP spid="460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 descr="花边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9" descr="花边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25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306863" y="404664"/>
            <a:ext cx="26244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Riddle</a:t>
            </a:r>
            <a:r>
              <a:rPr lang="zh-CN" alt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谜语</a:t>
            </a:r>
            <a:endParaRPr lang="en-US" altLang="zh-CN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385763" y="1773238"/>
            <a:ext cx="8729662" cy="22875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latin typeface="Calibri" panose="020F0502020204030204" pitchFamily="34" charset="0"/>
              </a:rPr>
              <a:t>They live near you, </a:t>
            </a:r>
          </a:p>
          <a:p>
            <a:r>
              <a:rPr lang="en-US" altLang="zh-CN" sz="4800" b="1" dirty="0">
                <a:latin typeface="Calibri" panose="020F0502020204030204" pitchFamily="34" charset="0"/>
              </a:rPr>
              <a:t>but they are not your family members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zh-CN" alt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家庭成员</a:t>
            </a:r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).</a:t>
            </a:r>
            <a:endParaRPr lang="zh-CN" altLang="en-US" sz="4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82390" y="3076203"/>
            <a:ext cx="2016224" cy="37702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3900" b="1" cap="all" dirty="0"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？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2288" y="4437063"/>
            <a:ext cx="4365625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Who are they</a:t>
            </a:r>
            <a:endParaRPr lang="zh-CN" altLang="en-US" sz="4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218" name="标题 1"/>
          <p:cNvSpPr/>
          <p:nvPr/>
        </p:nvSpPr>
        <p:spPr bwMode="auto">
          <a:xfrm>
            <a:off x="5053013" y="5445125"/>
            <a:ext cx="3695700" cy="557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4800" b="1" dirty="0">
                <a:solidFill>
                  <a:srgbClr val="40B940"/>
                </a:solidFill>
                <a:latin typeface="Calibri" panose="020F0502020204030204" pitchFamily="34" charset="0"/>
              </a:rPr>
              <a:t>neighbour</a:t>
            </a:r>
            <a:endParaRPr lang="zh-CN" altLang="en-US" sz="4800" b="1" dirty="0">
              <a:solidFill>
                <a:srgbClr val="40B940"/>
              </a:solidFill>
              <a:latin typeface="Calibri" panose="020F050202020403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8625" y="3644900"/>
            <a:ext cx="2652713" cy="179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4" name="neighbour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659563" y="50847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16" fill="hold"/>
                                        <p:tgtEl>
                                          <p:spTgt spid="16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4"/>
                </p:tgtEl>
              </p:cMediaNode>
            </p:audio>
          </p:childTnLst>
        </p:cTn>
      </p:par>
    </p:tnLst>
    <p:bldLst>
      <p:bldP spid="5" grpId="0"/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 bwMode="auto">
          <a:xfrm>
            <a:off x="323850" y="379888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5400" b="1" dirty="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</a:rPr>
              <a:t>n</a:t>
            </a:r>
            <a:r>
              <a:rPr lang="en-US" altLang="zh-CN" sz="5400" b="1" dirty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ei</a:t>
            </a:r>
            <a:r>
              <a:rPr lang="en-US" altLang="zh-CN" sz="5400" b="1" dirty="0">
                <a:solidFill>
                  <a:srgbClr val="40B940"/>
                </a:solidFill>
                <a:latin typeface="Arial Unicode MS"/>
                <a:ea typeface="Arial Unicode MS"/>
                <a:cs typeface="Arial Unicode MS"/>
              </a:rPr>
              <a:t>gh</a:t>
            </a:r>
            <a:r>
              <a:rPr lang="en-US" altLang="zh-CN" sz="5400" b="1" dirty="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</a:rPr>
              <a:t>b</a:t>
            </a:r>
            <a:r>
              <a:rPr lang="en-US" altLang="zh-CN" sz="5400" b="1" dirty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our</a:t>
            </a:r>
            <a:r>
              <a:rPr lang="en-US" altLang="zh-CN" sz="5400" b="1" dirty="0">
                <a:latin typeface="Arial Unicode MS"/>
                <a:ea typeface="Arial Unicode MS"/>
                <a:cs typeface="Arial Unicode MS"/>
              </a:rPr>
              <a:t>s</a:t>
            </a:r>
            <a:endParaRPr lang="zh-CN" altLang="en-US" sz="5400" b="1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3" name="标题 1"/>
          <p:cNvSpPr txBox="1"/>
          <p:nvPr/>
        </p:nvSpPr>
        <p:spPr bwMode="auto">
          <a:xfrm>
            <a:off x="1943100" y="188913"/>
            <a:ext cx="471646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ei</a:t>
            </a:r>
            <a:r>
              <a:rPr lang="en-US" altLang="zh-CN" sz="5400" b="1" dirty="0">
                <a:solidFill>
                  <a:srgbClr val="40B940"/>
                </a:solidFill>
                <a:latin typeface="Arial Unicode MS"/>
                <a:ea typeface="Arial Unicode MS"/>
                <a:cs typeface="Arial Unicode MS"/>
              </a:rPr>
              <a:t>gh</a:t>
            </a:r>
            <a:r>
              <a:rPr lang="en-US" altLang="zh-CN" sz="5400" b="1" dirty="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</a:rPr>
              <a:t>t</a:t>
            </a:r>
            <a:endParaRPr lang="zh-CN" altLang="en-US" sz="5400" b="1" dirty="0">
              <a:solidFill>
                <a:srgbClr val="00206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5" name="标题 1"/>
          <p:cNvSpPr txBox="1"/>
          <p:nvPr/>
        </p:nvSpPr>
        <p:spPr bwMode="auto">
          <a:xfrm>
            <a:off x="1943100" y="1125538"/>
            <a:ext cx="471646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5400" b="1" dirty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ei</a:t>
            </a:r>
            <a:r>
              <a:rPr lang="en-US" altLang="zh-CN" sz="5400" b="1" dirty="0">
                <a:solidFill>
                  <a:srgbClr val="40B940"/>
                </a:solidFill>
                <a:latin typeface="Arial Unicode MS"/>
                <a:ea typeface="Arial Unicode MS"/>
                <a:cs typeface="Arial Unicode MS"/>
              </a:rPr>
              <a:t>gh</a:t>
            </a:r>
            <a:endParaRPr lang="zh-CN" altLang="en-US" sz="5400" b="1" dirty="0">
              <a:solidFill>
                <a:srgbClr val="FF000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6" name="标题 1"/>
          <p:cNvSpPr txBox="1"/>
          <p:nvPr/>
        </p:nvSpPr>
        <p:spPr bwMode="auto">
          <a:xfrm>
            <a:off x="1979613" y="2070100"/>
            <a:ext cx="4716462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5400" b="1" dirty="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</a:rPr>
              <a:t>n</a:t>
            </a:r>
            <a:r>
              <a:rPr lang="en-US" altLang="zh-CN" sz="5400" b="1" dirty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ei</a:t>
            </a:r>
            <a:r>
              <a:rPr lang="en-US" altLang="zh-CN" sz="5400" b="1" dirty="0">
                <a:solidFill>
                  <a:srgbClr val="40B940"/>
                </a:solidFill>
                <a:latin typeface="Arial Unicode MS"/>
                <a:ea typeface="Arial Unicode MS"/>
                <a:cs typeface="Arial Unicode MS"/>
              </a:rPr>
              <a:t>gh</a:t>
            </a:r>
            <a:endParaRPr lang="zh-CN" altLang="en-US" sz="5400" b="1">
              <a:solidFill>
                <a:srgbClr val="FF000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0" y="2947988"/>
            <a:ext cx="1728788" cy="12017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</a:rPr>
              <a:t>b</a:t>
            </a:r>
            <a:r>
              <a:rPr lang="en-US" altLang="zh-CN" sz="5400" b="1" dirty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our</a:t>
            </a:r>
            <a:endParaRPr lang="zh-CN" altLang="en-US" sz="5400" b="1" dirty="0">
              <a:solidFill>
                <a:srgbClr val="FF0000"/>
              </a:solidFill>
              <a:latin typeface="Arial Unicode MS"/>
              <a:ea typeface="Arial Unicode MS"/>
              <a:cs typeface="Arial Unicode MS"/>
            </a:endParaRPr>
          </a:p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7" name="标题 1"/>
          <p:cNvSpPr txBox="1"/>
          <p:nvPr/>
        </p:nvSpPr>
        <p:spPr bwMode="auto">
          <a:xfrm>
            <a:off x="1419225" y="2933700"/>
            <a:ext cx="471646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5400" b="1" dirty="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</a:rPr>
              <a:t>n</a:t>
            </a:r>
            <a:r>
              <a:rPr lang="en-US" altLang="zh-CN" sz="5400" b="1" dirty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ei</a:t>
            </a:r>
            <a:r>
              <a:rPr lang="en-US" altLang="zh-CN" sz="5400" b="1" dirty="0">
                <a:solidFill>
                  <a:srgbClr val="40B940"/>
                </a:solidFill>
                <a:latin typeface="Arial Unicode MS"/>
                <a:ea typeface="Arial Unicode MS"/>
                <a:cs typeface="Arial Unicode MS"/>
              </a:rPr>
              <a:t>gh</a:t>
            </a:r>
            <a:endParaRPr lang="zh-CN" altLang="en-US" sz="5400" b="1">
              <a:solidFill>
                <a:srgbClr val="FF000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4140200" y="1125538"/>
            <a:ext cx="269875" cy="20637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4203700" y="1998663"/>
            <a:ext cx="269875" cy="20637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4157663" y="2867025"/>
            <a:ext cx="269875" cy="20637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4211638" y="3798888"/>
            <a:ext cx="269875" cy="20637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468313" y="4589463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5400" b="1" dirty="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</a:rPr>
              <a:t>our  neighbours</a:t>
            </a:r>
            <a:endParaRPr lang="zh-CN" altLang="en-US" sz="5400" b="1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468313" y="531018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5400" b="1" dirty="0">
                <a:solidFill>
                  <a:srgbClr val="002060"/>
                </a:solidFill>
                <a:latin typeface="Arial Unicode MS"/>
                <a:ea typeface="Arial Unicode MS"/>
                <a:cs typeface="Arial Unicode MS"/>
              </a:rPr>
              <a:t>your  neighbours</a:t>
            </a:r>
            <a:endParaRPr lang="zh-CN" altLang="en-US" sz="5400" b="1" dirty="0"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17421" name="Picture 16" descr="花边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7" descr="花边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  <p:bldP spid="3" grpId="0"/>
      <p:bldP spid="17" grpId="0"/>
      <p:bldP spid="4" grpId="0" animBg="1"/>
      <p:bldP spid="18" grpId="0" animBg="1"/>
      <p:bldP spid="19" grpId="0" animBg="1"/>
      <p:bldP spid="20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 bwMode="auto">
          <a:xfrm>
            <a:off x="2051050" y="620713"/>
            <a:ext cx="4967288" cy="719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000" b="1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our  neighbours</a:t>
            </a:r>
            <a:endParaRPr lang="zh-CN" altLang="en-US" sz="4000" b="1" dirty="0">
              <a:solidFill>
                <a:srgbClr val="00800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519113" y="1122363"/>
            <a:ext cx="822960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000" b="1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your  neighbours</a:t>
            </a:r>
            <a:endParaRPr lang="zh-CN" altLang="en-US" sz="4000" b="1" dirty="0">
              <a:solidFill>
                <a:srgbClr val="00800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806450" y="1708150"/>
            <a:ext cx="8229600" cy="639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000" b="1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Who are your neighbours?</a:t>
            </a:r>
            <a:endParaRPr lang="zh-CN" altLang="en-US" sz="4000" b="1" dirty="0">
              <a:solidFill>
                <a:srgbClr val="00800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468313" y="2347913"/>
            <a:ext cx="8229600" cy="719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000" b="1" dirty="0">
                <a:solidFill>
                  <a:schemeClr val="hlink"/>
                </a:solidFill>
                <a:latin typeface="Arial Unicode MS"/>
                <a:ea typeface="Arial Unicode MS"/>
                <a:cs typeface="Arial Unicode MS"/>
              </a:rPr>
              <a:t>our  neighbours</a:t>
            </a:r>
            <a:endParaRPr lang="zh-CN" altLang="en-US" sz="4000" b="1" dirty="0">
              <a:solidFill>
                <a:schemeClr val="hlink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590550" y="2922588"/>
            <a:ext cx="822960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000" b="1" dirty="0">
                <a:solidFill>
                  <a:schemeClr val="hlink"/>
                </a:solidFill>
                <a:latin typeface="Arial Unicode MS"/>
                <a:ea typeface="Arial Unicode MS"/>
                <a:cs typeface="Arial Unicode MS"/>
              </a:rPr>
              <a:t>your  neighbours</a:t>
            </a:r>
            <a:endParaRPr lang="zh-CN" altLang="en-US" sz="4000" b="1" dirty="0">
              <a:solidFill>
                <a:schemeClr val="hlink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590550" y="35004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000" b="1" dirty="0">
                <a:solidFill>
                  <a:schemeClr val="hlink"/>
                </a:solidFill>
                <a:latin typeface="Arial Unicode MS"/>
                <a:ea typeface="Arial Unicode MS"/>
                <a:cs typeface="Arial Unicode MS"/>
              </a:rPr>
              <a:t>Do you know them?</a:t>
            </a:r>
            <a:endParaRPr lang="zh-CN" altLang="en-US" sz="4000" b="1">
              <a:solidFill>
                <a:schemeClr val="hlink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468313" y="4157663"/>
            <a:ext cx="8229600" cy="719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000" b="1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our  neighbours</a:t>
            </a:r>
            <a:endParaRPr lang="zh-CN" altLang="en-US" sz="4000" b="1" dirty="0">
              <a:solidFill>
                <a:srgbClr val="00800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590550" y="4732338"/>
            <a:ext cx="8229600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000" b="1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your  neighbours</a:t>
            </a:r>
            <a:endParaRPr lang="zh-CN" altLang="en-US" sz="4000" b="1" dirty="0">
              <a:solidFill>
                <a:srgbClr val="00800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735013" y="531018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4000" b="1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The Wus are my neighbours.</a:t>
            </a:r>
            <a:endParaRPr lang="zh-CN" altLang="en-US" sz="4000" b="1" dirty="0">
              <a:solidFill>
                <a:srgbClr val="00800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5118" y="25251"/>
            <a:ext cx="1871025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Chant</a:t>
            </a:r>
          </a:p>
        </p:txBody>
      </p:sp>
      <p:pic>
        <p:nvPicPr>
          <p:cNvPr id="18443" name="Picture 14" descr="花边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5" descr="花边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 bwMode="auto">
          <a:xfrm>
            <a:off x="1692275" y="3933825"/>
            <a:ext cx="6443663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altLang="zh-CN" sz="3600" b="1" dirty="0">
                <a:latin typeface="Arial Unicode MS"/>
                <a:ea typeface="Arial Unicode MS"/>
                <a:cs typeface="Arial Unicode MS"/>
              </a:rPr>
              <a:t>The Wus are my neighbours.</a:t>
            </a:r>
            <a:endParaRPr lang="zh-CN" altLang="en-US" sz="3600" b="1" dirty="0"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6375" y="981075"/>
            <a:ext cx="19780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70300" y="188913"/>
            <a:ext cx="13144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83188" y="982663"/>
            <a:ext cx="18716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标题 1"/>
          <p:cNvSpPr txBox="1"/>
          <p:nvPr/>
        </p:nvSpPr>
        <p:spPr bwMode="auto">
          <a:xfrm>
            <a:off x="1476375" y="2925763"/>
            <a:ext cx="1854200" cy="865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600" b="1" dirty="0">
                <a:solidFill>
                  <a:schemeClr val="hlink"/>
                </a:solidFill>
                <a:latin typeface="Arial Unicode MS"/>
                <a:ea typeface="Arial Unicode MS"/>
                <a:cs typeface="Arial Unicode MS"/>
              </a:rPr>
              <a:t>Mr Wu</a:t>
            </a:r>
            <a:endParaRPr lang="zh-CN" altLang="en-US" sz="3600" b="1" dirty="0">
              <a:solidFill>
                <a:schemeClr val="hlink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9462" name="标题 1"/>
          <p:cNvSpPr txBox="1"/>
          <p:nvPr/>
        </p:nvSpPr>
        <p:spPr bwMode="auto">
          <a:xfrm>
            <a:off x="5256213" y="2924175"/>
            <a:ext cx="1854200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600" b="1" dirty="0">
                <a:solidFill>
                  <a:schemeClr val="hlink"/>
                </a:solidFill>
                <a:latin typeface="Arial Unicode MS"/>
                <a:ea typeface="Arial Unicode MS"/>
                <a:cs typeface="Arial Unicode MS"/>
              </a:rPr>
              <a:t>Mrs Wu</a:t>
            </a:r>
            <a:endParaRPr lang="zh-CN" altLang="en-US" sz="3600" b="1" dirty="0">
              <a:solidFill>
                <a:schemeClr val="hlink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3398838" y="2781300"/>
            <a:ext cx="1855787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54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son</a:t>
            </a:r>
            <a:endParaRPr lang="zh-CN" altLang="en-US" sz="5400" b="1">
              <a:solidFill>
                <a:srgbClr val="00B05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4" name="标题 1"/>
          <p:cNvSpPr txBox="1"/>
          <p:nvPr/>
        </p:nvSpPr>
        <p:spPr bwMode="auto">
          <a:xfrm>
            <a:off x="890588" y="4940300"/>
            <a:ext cx="7281862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600" b="1" dirty="0">
                <a:latin typeface="Arial Unicode MS"/>
                <a:ea typeface="Arial Unicode MS"/>
                <a:cs typeface="Arial Unicode MS"/>
              </a:rPr>
              <a:t>They have a son .</a:t>
            </a:r>
            <a:endParaRPr lang="zh-CN" altLang="en-US" sz="3600" b="1"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19472" name="图片 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59563" y="4724400"/>
            <a:ext cx="18637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标题 1"/>
          <p:cNvSpPr txBox="1"/>
          <p:nvPr/>
        </p:nvSpPr>
        <p:spPr bwMode="auto">
          <a:xfrm>
            <a:off x="3471863" y="1700213"/>
            <a:ext cx="1854200" cy="649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600" b="1" dirty="0">
                <a:solidFill>
                  <a:schemeClr val="hlink"/>
                </a:solidFill>
                <a:latin typeface="Arial Unicode MS"/>
                <a:ea typeface="Arial Unicode MS"/>
                <a:cs typeface="Arial Unicode MS"/>
              </a:rPr>
              <a:t>Sam</a:t>
            </a:r>
          </a:p>
        </p:txBody>
      </p:sp>
      <p:sp>
        <p:nvSpPr>
          <p:cNvPr id="4" name="标题 1"/>
          <p:cNvSpPr txBox="1"/>
          <p:nvPr/>
        </p:nvSpPr>
        <p:spPr bwMode="auto">
          <a:xfrm>
            <a:off x="890588" y="5445125"/>
            <a:ext cx="7281862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600" b="1" dirty="0">
                <a:latin typeface="Arial Unicode MS"/>
                <a:ea typeface="Arial Unicode MS"/>
                <a:cs typeface="Arial Unicode MS"/>
              </a:rPr>
              <a:t>His name is Sam .</a:t>
            </a:r>
            <a:endParaRPr lang="zh-CN" altLang="en-US" sz="3600" b="1"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19468" name="Picture 19" descr="花边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0" descr="花边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1476375" y="3860800"/>
            <a:ext cx="6696075" cy="863600"/>
          </a:xfrm>
          <a:prstGeom prst="wedgeRoundRectCallout">
            <a:avLst>
              <a:gd name="adj1" fmla="val 38194"/>
              <a:gd name="adj2" fmla="val 10698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>
            <a:off x="2268538" y="5013325"/>
            <a:ext cx="4464050" cy="1079500"/>
          </a:xfrm>
          <a:prstGeom prst="wedgeRoundRectCallout">
            <a:avLst>
              <a:gd name="adj1" fmla="val 62588"/>
              <a:gd name="adj2" fmla="val -382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en-US"/>
          </a:p>
        </p:txBody>
      </p:sp>
      <p:pic>
        <p:nvPicPr>
          <p:cNvPr id="19474" name="Listen and say 08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524750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son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211638" y="2636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虚尾箭头 5"/>
          <p:cNvSpPr/>
          <p:nvPr/>
        </p:nvSpPr>
        <p:spPr>
          <a:xfrm rot="16200000">
            <a:off x="3960813" y="2352675"/>
            <a:ext cx="642938" cy="503237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800" fill="hold"/>
                                        <p:tgtEl>
                                          <p:spTgt spid="194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02" fill="hold"/>
                                        <p:tgtEl>
                                          <p:spTgt spid="194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4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5"/>
                </p:tgtEl>
              </p:cMediaNode>
            </p:audio>
          </p:childTnLst>
        </p:cTn>
      </p:par>
    </p:tnLst>
    <p:bldLst>
      <p:bldP spid="2" grpId="0"/>
      <p:bldP spid="9" grpId="0"/>
      <p:bldP spid="14" grpId="0"/>
      <p:bldP spid="4" grpId="0"/>
      <p:bldP spid="19477" grpId="0" animBg="1"/>
      <p:bldP spid="194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 bwMode="auto">
          <a:xfrm>
            <a:off x="4643438" y="1125538"/>
            <a:ext cx="1855787" cy="865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6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s</a:t>
            </a:r>
            <a:r>
              <a:rPr lang="en-US" altLang="zh-CN" sz="6600" b="1" dirty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u</a:t>
            </a:r>
            <a:r>
              <a:rPr lang="en-US" altLang="zh-CN" sz="6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n</a:t>
            </a:r>
            <a:endParaRPr lang="zh-CN" altLang="en-US" sz="6600" b="1">
              <a:solidFill>
                <a:srgbClr val="00B050"/>
              </a:solidFill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836613"/>
            <a:ext cx="182880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 txBox="1"/>
          <p:nvPr/>
        </p:nvSpPr>
        <p:spPr bwMode="auto">
          <a:xfrm>
            <a:off x="684213" y="1125538"/>
            <a:ext cx="1854200" cy="865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6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son</a:t>
            </a:r>
            <a:endParaRPr lang="zh-CN" altLang="en-US" sz="6600" b="1">
              <a:solidFill>
                <a:srgbClr val="00B05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2555875" y="1414463"/>
            <a:ext cx="1855788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zh-CN" altLang="en-US" sz="3600" b="1">
                <a:latin typeface="Arial Unicode MS"/>
                <a:ea typeface="Arial Unicode MS"/>
                <a:cs typeface="Arial Unicode MS"/>
              </a:rPr>
              <a:t>同音词</a:t>
            </a:r>
          </a:p>
        </p:txBody>
      </p:sp>
      <p:sp>
        <p:nvSpPr>
          <p:cNvPr id="3" name="标题 1"/>
          <p:cNvSpPr txBox="1"/>
          <p:nvPr/>
        </p:nvSpPr>
        <p:spPr bwMode="auto">
          <a:xfrm>
            <a:off x="6173788" y="4437063"/>
            <a:ext cx="1854200" cy="865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6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son</a:t>
            </a:r>
            <a:endParaRPr lang="zh-CN" altLang="en-US" sz="6600" b="1">
              <a:solidFill>
                <a:srgbClr val="00B05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" name="标题 1"/>
          <p:cNvSpPr txBox="1"/>
          <p:nvPr/>
        </p:nvSpPr>
        <p:spPr bwMode="auto">
          <a:xfrm>
            <a:off x="3797300" y="4437063"/>
            <a:ext cx="2665413" cy="865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6600" b="1" dirty="0">
                <a:latin typeface="Arial Unicode MS"/>
                <a:ea typeface="Arial Unicode MS"/>
                <a:cs typeface="Arial Unicode MS"/>
              </a:rPr>
              <a:t>grand</a:t>
            </a:r>
            <a:endParaRPr lang="zh-CN" altLang="en-US" sz="6600" b="1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8" name="标题 1"/>
          <p:cNvSpPr txBox="1"/>
          <p:nvPr/>
        </p:nvSpPr>
        <p:spPr bwMode="auto">
          <a:xfrm>
            <a:off x="395288" y="3068638"/>
            <a:ext cx="7812087" cy="865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6600" b="1" dirty="0">
                <a:latin typeface="Arial Unicode MS"/>
                <a:ea typeface="Arial Unicode MS"/>
                <a:cs typeface="Arial Unicode MS"/>
              </a:rPr>
              <a:t>Father’s son’s son</a:t>
            </a:r>
            <a:endParaRPr lang="zh-CN" altLang="en-US" sz="6600" b="1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9" name="矩形 3"/>
          <p:cNvSpPr/>
          <p:nvPr/>
        </p:nvSpPr>
        <p:spPr>
          <a:xfrm>
            <a:off x="8173807" y="1888026"/>
            <a:ext cx="1355890" cy="29943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3900" b="1" cap="all" dirty="0"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</a:rPr>
              <a:t>？</a:t>
            </a:r>
          </a:p>
        </p:txBody>
      </p:sp>
      <p:grpSp>
        <p:nvGrpSpPr>
          <p:cNvPr id="20489" name="Group 15"/>
          <p:cNvGrpSpPr/>
          <p:nvPr/>
        </p:nvGrpSpPr>
        <p:grpSpPr bwMode="auto">
          <a:xfrm>
            <a:off x="1619250" y="4652963"/>
            <a:ext cx="2305050" cy="2205037"/>
            <a:chOff x="249" y="2931"/>
            <a:chExt cx="1452" cy="1389"/>
          </a:xfrm>
        </p:grpSpPr>
        <p:pic>
          <p:nvPicPr>
            <p:cNvPr id="20494" name="图片 2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9" y="3095"/>
              <a:ext cx="960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>
              <a:off x="839" y="2931"/>
              <a:ext cx="862" cy="363"/>
            </a:xfrm>
            <a:prstGeom prst="cloudCallout">
              <a:avLst>
                <a:gd name="adj1" fmla="val -39907"/>
                <a:gd name="adj2" fmla="val 84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r>
                <a:rPr lang="zh-CN" altLang="en-US" b="1">
                  <a:solidFill>
                    <a:srgbClr val="FF0000"/>
                  </a:solidFill>
                </a:rPr>
                <a:t>动脑筋</a:t>
              </a:r>
            </a:p>
          </p:txBody>
        </p:sp>
      </p:grpSp>
      <p:pic>
        <p:nvPicPr>
          <p:cNvPr id="20490" name="Picture 16" descr="花边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7" descr="花边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3" y="4824413"/>
            <a:ext cx="2095501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so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403350" y="2060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so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364163" y="2060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02" fill="hold"/>
                                        <p:tgtEl>
                                          <p:spTgt spid="204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02" fill="hold"/>
                                        <p:tgtEl>
                                          <p:spTgt spid="204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5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6"/>
                </p:tgtEl>
              </p:cMediaNode>
            </p:audio>
          </p:childTnLst>
        </p:cTn>
      </p:par>
    </p:tnLst>
    <p:bldLst>
      <p:bldP spid="5" grpId="0"/>
      <p:bldP spid="2" grpId="0"/>
      <p:bldP spid="4" grpId="0"/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 bwMode="auto">
          <a:xfrm>
            <a:off x="1258888" y="3284538"/>
            <a:ext cx="2665412" cy="865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6600" b="1" dirty="0">
                <a:latin typeface="Arial Unicode MS"/>
                <a:ea typeface="Arial Unicode MS"/>
                <a:cs typeface="Arial Unicode MS"/>
              </a:rPr>
              <a:t>grand</a:t>
            </a:r>
            <a:endParaRPr lang="zh-CN" altLang="en-US" sz="6600" b="1">
              <a:latin typeface="Arial Unicode MS"/>
              <a:ea typeface="Arial Unicode MS"/>
              <a:cs typeface="Arial Unicode MS"/>
            </a:endParaRPr>
          </a:p>
        </p:txBody>
      </p:sp>
      <p:grpSp>
        <p:nvGrpSpPr>
          <p:cNvPr id="21506" name="Group 7"/>
          <p:cNvGrpSpPr/>
          <p:nvPr/>
        </p:nvGrpSpPr>
        <p:grpSpPr bwMode="auto">
          <a:xfrm>
            <a:off x="1906588" y="4652963"/>
            <a:ext cx="2305050" cy="2205037"/>
            <a:chOff x="249" y="2931"/>
            <a:chExt cx="1452" cy="1389"/>
          </a:xfrm>
        </p:grpSpPr>
        <p:pic>
          <p:nvPicPr>
            <p:cNvPr id="21514" name="图片 2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9" y="3095"/>
              <a:ext cx="960" cy="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5" name="AutoShape 9"/>
            <p:cNvSpPr>
              <a:spLocks noChangeArrowheads="1"/>
            </p:cNvSpPr>
            <p:nvPr/>
          </p:nvSpPr>
          <p:spPr bwMode="auto">
            <a:xfrm>
              <a:off x="839" y="2931"/>
              <a:ext cx="862" cy="363"/>
            </a:xfrm>
            <a:prstGeom prst="cloudCallout">
              <a:avLst>
                <a:gd name="adj1" fmla="val -39907"/>
                <a:gd name="adj2" fmla="val 84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r>
                <a:rPr lang="zh-CN" altLang="en-US" b="1">
                  <a:solidFill>
                    <a:srgbClr val="FF0000"/>
                  </a:solidFill>
                </a:rPr>
                <a:t>动脑筋</a:t>
              </a:r>
            </a:p>
          </p:txBody>
        </p:sp>
      </p:grpSp>
      <p:sp>
        <p:nvSpPr>
          <p:cNvPr id="3" name="标题 1"/>
          <p:cNvSpPr txBox="1"/>
          <p:nvPr/>
        </p:nvSpPr>
        <p:spPr bwMode="auto">
          <a:xfrm>
            <a:off x="3419475" y="3284538"/>
            <a:ext cx="4211638" cy="865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6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daughter</a:t>
            </a:r>
            <a:endParaRPr lang="zh-CN" altLang="en-US" sz="6600" b="1">
              <a:solidFill>
                <a:srgbClr val="00B05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1508" name="标题 1"/>
          <p:cNvSpPr txBox="1"/>
          <p:nvPr/>
        </p:nvSpPr>
        <p:spPr bwMode="auto">
          <a:xfrm>
            <a:off x="4643438" y="1052513"/>
            <a:ext cx="1854200" cy="865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6600" b="1" dirty="0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son</a:t>
            </a:r>
            <a:endParaRPr lang="zh-CN" altLang="en-US" sz="6600" b="1">
              <a:solidFill>
                <a:srgbClr val="00B050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2265363" y="1052513"/>
            <a:ext cx="2665412" cy="865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6600" b="1" dirty="0">
                <a:latin typeface="Arial Unicode MS"/>
                <a:ea typeface="Arial Unicode MS"/>
                <a:cs typeface="Arial Unicode MS"/>
              </a:rPr>
              <a:t>grand</a:t>
            </a:r>
            <a:endParaRPr lang="zh-CN" altLang="en-US" sz="6600" b="1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3276600" y="2349500"/>
            <a:ext cx="2665413" cy="865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zh-CN" altLang="en-US" sz="4800" b="1">
                <a:latin typeface="Arial Unicode MS"/>
                <a:ea typeface="Arial Unicode MS"/>
                <a:cs typeface="Arial Unicode MS"/>
              </a:rPr>
              <a:t>对应词</a:t>
            </a:r>
          </a:p>
        </p:txBody>
      </p:sp>
      <p:pic>
        <p:nvPicPr>
          <p:cNvPr id="21511" name="Picture 17" descr="花边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0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8" descr="花边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425"/>
            <a:ext cx="2095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daughter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435600" y="4508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w)" to="(-ppt_w*2)" calcmode="lin" valueType="num">
                                      <p:cBhvr rctx="PPT">
                                        <p:cTn id="2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99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85" fill="hold"/>
                                        <p:tgtEl>
                                          <p:spTgt spid="215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6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  <p:bldP spid="5" grpId="0"/>
      <p:bldP spid="6" grpId="2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全屏显示(4:3)</PresentationFormat>
  <Paragraphs>146</Paragraphs>
  <Slides>30</Slides>
  <Notes>1</Notes>
  <HiddenSlides>0</HiddenSlides>
  <MMClips>9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Arial Unicode MS</vt:lpstr>
      <vt:lpstr>隶书</vt:lpstr>
      <vt:lpstr>宋体</vt:lpstr>
      <vt:lpstr>微软雅黑</vt:lpstr>
      <vt:lpstr>Arial</vt:lpstr>
      <vt:lpstr>Calibri</vt:lpstr>
      <vt:lpstr>Comic Sans MS</vt:lpstr>
      <vt:lpstr>Ebrima</vt:lpstr>
      <vt:lpstr>Jokerman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2015-09-18T06:02:00Z</dcterms:created>
  <dcterms:modified xsi:type="dcterms:W3CDTF">2023-01-16T17:08:18Z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98B84B321B774AC0B0C601B6467742A4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