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302" r:id="rId3"/>
    <p:sldId id="258" r:id="rId4"/>
    <p:sldId id="260" r:id="rId5"/>
    <p:sldId id="261" r:id="rId6"/>
    <p:sldId id="282" r:id="rId7"/>
    <p:sldId id="269" r:id="rId8"/>
    <p:sldId id="303" r:id="rId9"/>
    <p:sldId id="270" r:id="rId10"/>
    <p:sldId id="274" r:id="rId11"/>
    <p:sldId id="301" r:id="rId12"/>
    <p:sldId id="309" r:id="rId13"/>
    <p:sldId id="285" r:id="rId14"/>
    <p:sldId id="286" r:id="rId15"/>
    <p:sldId id="310" r:id="rId16"/>
    <p:sldId id="304" r:id="rId17"/>
    <p:sldId id="305" r:id="rId18"/>
    <p:sldId id="306" r:id="rId19"/>
    <p:sldId id="307" r:id="rId20"/>
    <p:sldId id="308" r:id="rId21"/>
    <p:sldId id="276" r:id="rId22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887"/>
    <a:srgbClr val="FFF357"/>
    <a:srgbClr val="31732A"/>
    <a:srgbClr val="2F7029"/>
    <a:srgbClr val="9ECA77"/>
    <a:srgbClr val="45A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9625" autoAdjust="0"/>
  </p:normalViewPr>
  <p:slideViewPr>
    <p:cSldViewPr snapToGrid="0" snapToObjects="1">
      <p:cViewPr>
        <p:scale>
          <a:sx n="100" d="100"/>
          <a:sy n="100" d="100"/>
        </p:scale>
        <p:origin x="-330" y="-77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FE536-C5AF-4E2F-86D1-F503FFE694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B76DE-2BB4-4C0D-BC65-0B07E09DAA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B76DE-2BB4-4C0D-BC65-0B07E09DAA4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1DED-5EE3-4E85-AE60-AB5C0B31419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3DE8-83F5-4074-9DC4-C766962084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FD18-407F-4B88-B93F-3C6ABC37580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37C2-6768-43B8-BCD2-5535404AE1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4469-3E31-401E-8CCD-AA5DC90470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B282-6B8D-44F2-947A-9A6F630A3C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581A-1C55-4E4C-8CEB-DD114C55BF8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0B9F-BC89-4589-AFB2-26E65B9B46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0B4C-0A26-4E80-B7DD-AF12D4EC51A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4387-BC15-4011-89BB-E4321016A1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41AA-E1B9-4373-9DCF-50A71C5863C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F891-8697-4BF3-B5D7-FB5D485A96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CDD3-D9FE-4627-8D08-015DC4F470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89C0-1D33-4F2E-87BC-8182AA8A13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64AD-DE65-4ED8-B6B2-3B2688DBA68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FAAB-736B-4862-8686-2022BBCEA9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668B-16A0-44C6-BB1F-1DED0F49D4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F26E-7872-41F4-91CB-435356CE8D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2743-A3B2-4F8B-B4E4-8FEBAE4206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F386-A55C-4DE9-B05C-2E89DE8858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3E8B-7CB2-4A42-8B25-7197E450898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9637-4097-40C7-B95C-58C96AC525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2BF2C7-A150-4D2D-9881-D2E50A0B6F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7DFF8A-D623-4B97-94E2-08B674AF80D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2641047" y="853679"/>
            <a:ext cx="38571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3000" b="1" dirty="0">
                <a:latin typeface="宋体" panose="02010600030101010101" pitchFamily="2" charset="-122"/>
              </a:rPr>
              <a:t>第四章</a:t>
            </a:r>
            <a:r>
              <a:rPr kumimoji="1" lang="en-US" altLang="zh-CN" sz="3000" b="1" dirty="0">
                <a:latin typeface="宋体" panose="02010600030101010101" pitchFamily="2" charset="-122"/>
              </a:rPr>
              <a:t>   </a:t>
            </a:r>
            <a:r>
              <a:rPr kumimoji="1" lang="zh-CN" altLang="en-US" sz="3000" b="1" dirty="0" smtClean="0">
                <a:latin typeface="宋体" panose="02010600030101010101" pitchFamily="2" charset="-122"/>
              </a:rPr>
              <a:t>图形</a:t>
            </a:r>
            <a:r>
              <a:rPr kumimoji="1" lang="zh-CN" altLang="en-US" sz="3000" b="1" dirty="0">
                <a:latin typeface="宋体" panose="02010600030101010101" pitchFamily="2" charset="-122"/>
              </a:rPr>
              <a:t>的相似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1363111" y="2305051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相似</a:t>
            </a:r>
            <a:r>
              <a:rPr kumimoji="1"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多边形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48526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7" name="内容占位符 7"/>
          <p:cNvSpPr txBox="1">
            <a:spLocks noChangeArrowheads="1"/>
          </p:cNvSpPr>
          <p:nvPr/>
        </p:nvSpPr>
        <p:spPr bwMode="auto">
          <a:xfrm>
            <a:off x="1296991" y="953691"/>
            <a:ext cx="7145337" cy="24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已知：如图，梯形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与梯形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A′B′C′D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B′C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B′C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60°. </a:t>
            </a:r>
          </a:p>
          <a:p>
            <a:pPr>
              <a:lnSpc>
                <a:spcPct val="13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求梯形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与梯形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A′B′C′D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的相似比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的值；</a:t>
            </a:r>
          </a:p>
          <a:p>
            <a:pPr>
              <a:lnSpc>
                <a:spcPct val="13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的长；</a:t>
            </a:r>
          </a:p>
          <a:p>
            <a:pPr>
              <a:lnSpc>
                <a:spcPct val="13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的大小．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文本框 22"/>
          <p:cNvSpPr txBox="1">
            <a:spLocks noChangeArrowheads="1"/>
          </p:cNvSpPr>
          <p:nvPr/>
        </p:nvSpPr>
        <p:spPr bwMode="auto">
          <a:xfrm>
            <a:off x="6153152" y="4357688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0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3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8088" y="4737498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76413" y="3559438"/>
            <a:ext cx="3873500" cy="11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矩形 2"/>
          <p:cNvSpPr>
            <a:spLocks noChangeArrowheads="1"/>
          </p:cNvSpPr>
          <p:nvPr/>
        </p:nvSpPr>
        <p:spPr bwMode="auto">
          <a:xfrm>
            <a:off x="723900" y="1010843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1193803" y="1075135"/>
            <a:ext cx="7515225" cy="311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相似比就是对应边的比，根据图形可知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A′D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是对应边；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由相似多边形的性质可知对应边的比相等，都等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于相似比．已知对应边中的一条边的长度就能求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出另一条边的长度．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根据相似多边形的性质，可知对应角相等，要求 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的度数，可求其对应角∠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的度数．</a:t>
            </a:r>
          </a:p>
        </p:txBody>
      </p:sp>
      <p:sp>
        <p:nvSpPr>
          <p:cNvPr id="12292" name="文本框 22"/>
          <p:cNvSpPr txBox="1">
            <a:spLocks noChangeArrowheads="1"/>
          </p:cNvSpPr>
          <p:nvPr/>
        </p:nvSpPr>
        <p:spPr bwMode="auto">
          <a:xfrm>
            <a:off x="6153152" y="4355306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4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图片 37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矩形 2"/>
          <p:cNvSpPr>
            <a:spLocks noChangeArrowheads="1"/>
          </p:cNvSpPr>
          <p:nvPr/>
        </p:nvSpPr>
        <p:spPr bwMode="auto">
          <a:xfrm>
            <a:off x="409577" y="1176339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1084266" y="1033463"/>
            <a:ext cx="7515225" cy="325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相似比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(2)∵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梯形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与梯形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A′B′C′D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相似，且由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知相似   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比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∴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B′C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A′B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由题意知，∠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120°.∴∠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120°.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文本框 22"/>
          <p:cNvSpPr txBox="1">
            <a:spLocks noChangeArrowheads="1"/>
          </p:cNvSpPr>
          <p:nvPr/>
        </p:nvSpPr>
        <p:spPr bwMode="auto">
          <a:xfrm>
            <a:off x="6153152" y="4355306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8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18" name="Object 14"/>
          <p:cNvGraphicFramePr>
            <a:graphicFrameLocks noChangeAspect="1"/>
          </p:cNvGraphicFramePr>
          <p:nvPr/>
        </p:nvGraphicFramePr>
        <p:xfrm>
          <a:off x="3087688" y="972741"/>
          <a:ext cx="18780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5" imgW="1257300" imgH="546100" progId="Equation.DSMT4">
                  <p:embed/>
                </p:oleObj>
              </mc:Choice>
              <mc:Fallback>
                <p:oleObj name="Equation" r:id="rId5" imgW="1257300" imgH="546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972741"/>
                        <a:ext cx="187801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2676528" y="1804989"/>
          <a:ext cx="404813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7" imgW="266700" imgH="546100" progId="Equation.DSMT4">
                  <p:embed/>
                </p:oleObj>
              </mc:Choice>
              <mc:Fallback>
                <p:oleObj name="Equation" r:id="rId7" imgW="266700" imgH="546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8" y="1804989"/>
                        <a:ext cx="404813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3554413" y="1807369"/>
          <a:ext cx="2667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9" imgW="1778000" imgH="546100" progId="Equation.DSMT4">
                  <p:embed/>
                </p:oleObj>
              </mc:Choice>
              <mc:Fallback>
                <p:oleObj name="Equation" r:id="rId9" imgW="1778000" imgH="546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1807369"/>
                        <a:ext cx="2667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7" name="图片 4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矩形 2"/>
          <p:cNvSpPr>
            <a:spLocks noChangeArrowheads="1"/>
          </p:cNvSpPr>
          <p:nvPr/>
        </p:nvSpPr>
        <p:spPr bwMode="auto">
          <a:xfrm>
            <a:off x="582615" y="1128714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解：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5" name="文本框 45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4346" name="文本框 46"/>
          <p:cNvSpPr txBox="1">
            <a:spLocks noChangeArrowheads="1"/>
          </p:cNvSpPr>
          <p:nvPr/>
        </p:nvSpPr>
        <p:spPr bwMode="auto">
          <a:xfrm>
            <a:off x="5888040" y="4152900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7419" name="TextBox 26"/>
          <p:cNvSpPr txBox="1">
            <a:spLocks noChangeArrowheads="1"/>
          </p:cNvSpPr>
          <p:nvPr/>
        </p:nvSpPr>
        <p:spPr bwMode="auto">
          <a:xfrm>
            <a:off x="877888" y="1947863"/>
            <a:ext cx="7231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  利用相似多边形的性质求边长或角度，关键扣</a:t>
            </a:r>
            <a:endParaRPr lang="en-US" altLang="zh-CN" sz="24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住“对应”二字，找准对应边和对应角是解决问题</a:t>
            </a:r>
            <a:endParaRPr lang="en-US" altLang="zh-CN" sz="24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的关键．需要注意的是对应边是比相等，而对应角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是直接相等．</a:t>
            </a:r>
          </a:p>
        </p:txBody>
      </p:sp>
      <p:pic>
        <p:nvPicPr>
          <p:cNvPr id="14348" name="图片 3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837510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9" name="组 7"/>
          <p:cNvGrpSpPr/>
          <p:nvPr/>
        </p:nvGrpSpPr>
        <p:grpSpPr bwMode="auto">
          <a:xfrm>
            <a:off x="3654427" y="1056084"/>
            <a:ext cx="1906337" cy="553998"/>
            <a:chOff x="3437515" y="1408557"/>
            <a:chExt cx="1907048" cy="738559"/>
          </a:xfrm>
        </p:grpSpPr>
        <p:sp>
          <p:nvSpPr>
            <p:cNvPr id="14353" name="文本框 26"/>
            <p:cNvSpPr txBox="1">
              <a:spLocks noChangeArrowheads="1"/>
            </p:cNvSpPr>
            <p:nvPr/>
          </p:nvSpPr>
          <p:spPr bwMode="auto">
            <a:xfrm>
              <a:off x="3934677" y="1408557"/>
              <a:ext cx="1409886" cy="73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    结</a:t>
              </a:r>
            </a:p>
          </p:txBody>
        </p:sp>
        <p:pic>
          <p:nvPicPr>
            <p:cNvPr id="14354" name="Picture 6" descr="BS00554_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0" name="组 38"/>
          <p:cNvGrpSpPr/>
          <p:nvPr/>
        </p:nvGrpSpPr>
        <p:grpSpPr bwMode="auto">
          <a:xfrm>
            <a:off x="984252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3775" y="1213249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1458916" y="1133475"/>
            <a:ext cx="68278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如图所示的两个四边形相似，则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87°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60°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75°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120°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6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5367" name="文本框 36"/>
          <p:cNvSpPr txBox="1">
            <a:spLocks noChangeArrowheads="1"/>
          </p:cNvSpPr>
          <p:nvPr/>
        </p:nvSpPr>
        <p:spPr bwMode="auto">
          <a:xfrm>
            <a:off x="5954716" y="4386263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41700" y="2383632"/>
            <a:ext cx="4895850" cy="113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09641" y="1354931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388" name="内容占位符 7"/>
          <p:cNvSpPr txBox="1">
            <a:spLocks noChangeArrowheads="1"/>
          </p:cNvSpPr>
          <p:nvPr/>
        </p:nvSpPr>
        <p:spPr bwMode="auto">
          <a:xfrm>
            <a:off x="1528763" y="1308499"/>
            <a:ext cx="69326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一个四边形的边长分别是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，另一个与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它形状相同的四边形最短边长为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，则另一个四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边形的周长是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76081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0" name="文本框 33"/>
          <p:cNvSpPr txBox="1">
            <a:spLocks noChangeArrowheads="1"/>
          </p:cNvSpPr>
          <p:nvPr/>
        </p:nvSpPr>
        <p:spPr bwMode="auto">
          <a:xfrm>
            <a:off x="7669216" y="76081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6391" name="文本框 36"/>
          <p:cNvSpPr txBox="1">
            <a:spLocks noChangeArrowheads="1"/>
          </p:cNvSpPr>
          <p:nvPr/>
        </p:nvSpPr>
        <p:spPr bwMode="auto">
          <a:xfrm>
            <a:off x="5954716" y="4386263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gray">
          <a:xfrm flipH="1">
            <a:off x="2376488" y="1019175"/>
            <a:ext cx="291941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412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3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7414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7415" name="文本框 40"/>
          <p:cNvSpPr txBox="1">
            <a:spLocks noChangeArrowheads="1"/>
          </p:cNvSpPr>
          <p:nvPr/>
        </p:nvSpPr>
        <p:spPr bwMode="auto">
          <a:xfrm>
            <a:off x="2974976" y="978695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相似比</a:t>
            </a:r>
            <a:endParaRPr lang="en-US" altLang="zh-CN" sz="24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20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7421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TextBox 33"/>
          <p:cNvSpPr txBox="1">
            <a:spLocks noChangeArrowheads="1"/>
          </p:cNvSpPr>
          <p:nvPr/>
        </p:nvSpPr>
        <p:spPr bwMode="auto">
          <a:xfrm>
            <a:off x="973141" y="1576387"/>
            <a:ext cx="719613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相似比又名相似系数，如果两个边数相同的多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边形的对应角相等，对应边成比例，这两个多边形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叫做相似多边形，相似多边形对应边的比叫做相似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∽△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A'B'C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AB:A'B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'=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则相似比为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A'B'C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'∽△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，则相似比为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相似三角形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多边形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的周长的比等于相似比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积的比等于相似比的平方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4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5189538" y="3457555"/>
          <a:ext cx="4254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6" imgW="215900" imgH="405765" progId="Equation.DSMT4">
                  <p:embed/>
                </p:oleObj>
              </mc:Choice>
              <mc:Fallback>
                <p:oleObj name="Equation" r:id="rId6" imgW="215900" imgH="40576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3457555"/>
                        <a:ext cx="4254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5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435853" y="784623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40" name="文本框 48"/>
          <p:cNvSpPr txBox="1">
            <a:spLocks noChangeArrowheads="1"/>
          </p:cNvSpPr>
          <p:nvPr/>
        </p:nvSpPr>
        <p:spPr bwMode="auto">
          <a:xfrm>
            <a:off x="7558090" y="784622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41" name="图片 4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1098553" y="1144193"/>
            <a:ext cx="71723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要点精析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相似比的值与两个多边形的前后顺序有关；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相似比为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的两个相似多边形为全等多边形．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想一想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任意两个等边三角形相似吗？任意两个正方形</a:t>
            </a: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呢？任意两个正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边形呢？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任意两个菱形相似吗？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9459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76081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4" name="文本框 48"/>
          <p:cNvSpPr txBox="1">
            <a:spLocks noChangeArrowheads="1"/>
          </p:cNvSpPr>
          <p:nvPr/>
        </p:nvSpPr>
        <p:spPr bwMode="auto">
          <a:xfrm>
            <a:off x="7669215" y="76081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65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24"/>
          <p:cNvSpPr txBox="1">
            <a:spLocks noChangeArrowheads="1"/>
          </p:cNvSpPr>
          <p:nvPr/>
        </p:nvSpPr>
        <p:spPr bwMode="auto">
          <a:xfrm>
            <a:off x="901700" y="1187055"/>
            <a:ext cx="7634288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做一做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一块长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、宽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1.5m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的矩形黑板如图所示，镶在其外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围的木质边框宽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7.5cm.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边框的内外边缘所成的矩形相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似吗？为什么？</a:t>
            </a:r>
          </a:p>
        </p:txBody>
      </p:sp>
      <p:pic>
        <p:nvPicPr>
          <p:cNvPr id="1946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4616" y="3094436"/>
            <a:ext cx="294798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3791" y="1042988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484" name="内容占位符 7"/>
          <p:cNvSpPr txBox="1">
            <a:spLocks noChangeArrowheads="1"/>
          </p:cNvSpPr>
          <p:nvPr/>
        </p:nvSpPr>
        <p:spPr bwMode="auto">
          <a:xfrm>
            <a:off x="1541463" y="965598"/>
            <a:ext cx="6627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图中每组两个矩形相似吗？说说你的理由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  <a:r>
              <a:rPr lang="zh-CN" altLang="en-US" sz="2000" b="1">
                <a:latin typeface="宋体" panose="02010600030101010101" pitchFamily="2" charset="-122"/>
              </a:rPr>
              <a:t>   </a:t>
            </a:r>
            <a:endParaRPr lang="en-US" altLang="zh-CN" sz="2000" b="1">
              <a:latin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6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0487" name="文本框 36"/>
          <p:cNvSpPr txBox="1">
            <a:spLocks noChangeArrowheads="1"/>
          </p:cNvSpPr>
          <p:nvPr/>
        </p:nvSpPr>
        <p:spPr bwMode="auto">
          <a:xfrm>
            <a:off x="6683376" y="4350544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3378" y="1647826"/>
            <a:ext cx="5954713" cy="23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2520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485901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570436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98841" y="1547812"/>
            <a:ext cx="37306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相似多边形的定义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相似多边形的性质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相似比 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7098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79201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87343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507" name="内容占位符 7"/>
          <p:cNvSpPr txBox="1">
            <a:spLocks noChangeArrowheads="1"/>
          </p:cNvSpPr>
          <p:nvPr/>
        </p:nvSpPr>
        <p:spPr bwMode="auto">
          <a:xfrm>
            <a:off x="1309688" y="1137049"/>
            <a:ext cx="71437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如图，一个矩形广场的长为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60m,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宽为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40m,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广场内两条纵向小路的宽均为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1.5m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，如果设两条横向小路的宽都为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那么当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为多少时，小路内外边缘所围成的两个矩形相似？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60000"/>
              </a:lnSpc>
              <a:buFont typeface="Arial" panose="020B0604020202020204" pitchFamily="34" charset="0"/>
              <a:buNone/>
            </a:pP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09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1510" name="文本框 36"/>
          <p:cNvSpPr txBox="1">
            <a:spLocks noChangeArrowheads="1"/>
          </p:cNvSpPr>
          <p:nvPr/>
        </p:nvSpPr>
        <p:spPr bwMode="auto">
          <a:xfrm>
            <a:off x="6103939" y="4218385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2987280"/>
            <a:ext cx="2803525" cy="15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55666" y="1202531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1518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TextBox 72"/>
          <p:cNvSpPr txBox="1">
            <a:spLocks noChangeArrowheads="1"/>
          </p:cNvSpPr>
          <p:nvPr/>
        </p:nvSpPr>
        <p:spPr bwMode="auto">
          <a:xfrm>
            <a:off x="957263" y="1483520"/>
            <a:ext cx="7358062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相似多边形的定义是判断两个多边形是否相似的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依据，即在多边形中，只有“边数相同”“角分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别相等”“边成比例”这三个条件同时成立时，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才能说明这两个多边形是相似多边形．</a:t>
            </a: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．相似比的值与两个多边形的前后顺序有关．</a:t>
            </a: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．相似比为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的两个相似多边形是全等多边形．</a:t>
            </a:r>
          </a:p>
        </p:txBody>
      </p:sp>
      <p:pic>
        <p:nvPicPr>
          <p:cNvPr id="22538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图片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8916" y="2027636"/>
            <a:ext cx="6226175" cy="142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8" y="1409700"/>
            <a:ext cx="337026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17813" y="1393032"/>
            <a:ext cx="265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相似多边形的定义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26"/>
          <p:cNvSpPr txBox="1">
            <a:spLocks noChangeArrowheads="1"/>
          </p:cNvSpPr>
          <p:nvPr/>
        </p:nvSpPr>
        <p:spPr bwMode="auto">
          <a:xfrm>
            <a:off x="792163" y="1893094"/>
            <a:ext cx="78152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图中的两个多边形分别是计算机显示屏上的多边形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ABCDEF</a:t>
            </a:r>
            <a:r>
              <a:rPr lang="zh-CN" altLang="en-US" sz="1800" b="1" dirty="0">
                <a:latin typeface="宋体" panose="02010600030101010101" pitchFamily="2" charset="-122"/>
              </a:rPr>
              <a:t>和投射</a:t>
            </a:r>
            <a:endParaRPr lang="en-US" altLang="zh-CN" sz="18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到银幕上的多边形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1800" b="1" baseline="-25000" dirty="0">
                <a:latin typeface="宋体" panose="02010600030101010101" pitchFamily="2" charset="-122"/>
              </a:rPr>
              <a:t>1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1800" b="1" baseline="-25000" dirty="0">
                <a:latin typeface="宋体" panose="02010600030101010101" pitchFamily="2" charset="-122"/>
              </a:rPr>
              <a:t>1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C</a:t>
            </a:r>
            <a:r>
              <a:rPr lang="en-US" altLang="zh-CN" sz="1800" b="1" baseline="-25000" dirty="0">
                <a:latin typeface="宋体" panose="02010600030101010101" pitchFamily="2" charset="-122"/>
              </a:rPr>
              <a:t>1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D</a:t>
            </a:r>
            <a:r>
              <a:rPr lang="en-US" altLang="zh-CN" sz="1800" b="1" baseline="-25000" dirty="0">
                <a:latin typeface="宋体" panose="02010600030101010101" pitchFamily="2" charset="-122"/>
              </a:rPr>
              <a:t>1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E</a:t>
            </a:r>
            <a:r>
              <a:rPr lang="en-US" altLang="zh-CN" sz="1800" b="1" baseline="-25000" dirty="0">
                <a:latin typeface="宋体" panose="02010600030101010101" pitchFamily="2" charset="-122"/>
              </a:rPr>
              <a:t>1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latin typeface="宋体" panose="02010600030101010101" pitchFamily="2" charset="-122"/>
              </a:rPr>
              <a:t>1</a:t>
            </a:r>
            <a:r>
              <a:rPr lang="en-US" altLang="zh-CN" sz="1800" b="1" dirty="0">
                <a:latin typeface="宋体" panose="02010600030101010101" pitchFamily="2" charset="-122"/>
              </a:rPr>
              <a:t>,</a:t>
            </a:r>
            <a:r>
              <a:rPr lang="zh-CN" altLang="en-US" sz="1800" b="1" dirty="0">
                <a:latin typeface="宋体" panose="02010600030101010101" pitchFamily="2" charset="-122"/>
              </a:rPr>
              <a:t>它们的形状相同吗？</a:t>
            </a: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（</a:t>
            </a:r>
            <a:r>
              <a:rPr lang="en-US" altLang="zh-CN" sz="1800" b="1" dirty="0">
                <a:latin typeface="宋体" panose="02010600030101010101" pitchFamily="2" charset="-122"/>
              </a:rPr>
              <a:t>1</a:t>
            </a:r>
            <a:r>
              <a:rPr lang="zh-CN" altLang="en-US" sz="1800" b="1" dirty="0">
                <a:latin typeface="宋体" panose="02010600030101010101" pitchFamily="2" charset="-122"/>
              </a:rPr>
              <a:t>）在这两个多边形中，是否有对应相等的内角？</a:t>
            </a:r>
            <a:r>
              <a:rPr lang="zh-CN" altLang="en-US" sz="1800" b="1" dirty="0" smtClean="0">
                <a:latin typeface="宋体" panose="02010600030101010101" pitchFamily="2" charset="-122"/>
              </a:rPr>
              <a:t>设法验证</a:t>
            </a:r>
            <a:r>
              <a:rPr lang="zh-CN" altLang="en-US" sz="1800" b="1" dirty="0">
                <a:latin typeface="宋体" panose="02010600030101010101" pitchFamily="2" charset="-122"/>
              </a:rPr>
              <a:t>你的猜测</a:t>
            </a:r>
            <a:r>
              <a:rPr lang="en-US" altLang="zh-CN" sz="1800" b="1" dirty="0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（</a:t>
            </a:r>
            <a:r>
              <a:rPr lang="en-US" altLang="zh-CN" sz="1800" b="1" dirty="0">
                <a:latin typeface="宋体" panose="02010600030101010101" pitchFamily="2" charset="-122"/>
              </a:rPr>
              <a:t>2</a:t>
            </a:r>
            <a:r>
              <a:rPr lang="zh-CN" altLang="en-US" sz="1800" b="1" dirty="0">
                <a:latin typeface="宋体" panose="02010600030101010101" pitchFamily="2" charset="-122"/>
              </a:rPr>
              <a:t>）在这两个多边形中，夹相等内角的两边是否成比例？</a:t>
            </a:r>
            <a:endParaRPr lang="en-US" altLang="zh-CN" sz="1800" b="1" dirty="0">
              <a:latin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69216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7185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0400" y="3625455"/>
            <a:ext cx="3621088" cy="10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图片 2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25"/>
          <p:cNvSpPr txBox="1">
            <a:spLocks noChangeArrowheads="1"/>
          </p:cNvSpPr>
          <p:nvPr/>
        </p:nvSpPr>
        <p:spPr bwMode="auto">
          <a:xfrm>
            <a:off x="1044577" y="1154907"/>
            <a:ext cx="7108825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相似多边形的定义：</a:t>
            </a:r>
          </a:p>
          <a:p>
            <a:pPr>
              <a:lnSpc>
                <a:spcPct val="14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图中的六边形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ABCDEF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与六边形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</a:p>
          <a:p>
            <a:pPr>
              <a:lnSpc>
                <a:spcPct val="14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形状相同的多边形，其中∠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</a:p>
          <a:p>
            <a:pPr>
              <a:lnSpc>
                <a:spcPct val="14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4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分别相等，称为对应角；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</a:p>
          <a:p>
            <a:pPr>
              <a:lnSpc>
                <a:spcPct val="14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4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的比都相等，称为对应边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5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22"/>
          <p:cNvSpPr txBox="1">
            <a:spLocks noChangeArrowheads="1"/>
          </p:cNvSpPr>
          <p:nvPr/>
        </p:nvSpPr>
        <p:spPr bwMode="auto">
          <a:xfrm>
            <a:off x="981078" y="1226344"/>
            <a:ext cx="76295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要点精析：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判定相似多边形的条件：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所有的角分别相等；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所有的边成比例．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以上的角分别相等，边成比例这两个条件是判定相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似多边形必备的条件，缺一不可．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9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0925" y="1419225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196" name="内容占位符 7"/>
          <p:cNvSpPr txBox="1">
            <a:spLocks noChangeArrowheads="1"/>
          </p:cNvSpPr>
          <p:nvPr/>
        </p:nvSpPr>
        <p:spPr bwMode="auto">
          <a:xfrm>
            <a:off x="1512891" y="1339453"/>
            <a:ext cx="69627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放大镜中的多边形与原多边形的关系是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．形状不同，大小不同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．形状相同，大小相同</a:t>
            </a:r>
            <a:endParaRPr lang="zh-CN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．形状相同，大小不同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．形状不同，大小相同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8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文本框 26"/>
          <p:cNvSpPr txBox="1">
            <a:spLocks noChangeArrowheads="1"/>
          </p:cNvSpPr>
          <p:nvPr/>
        </p:nvSpPr>
        <p:spPr bwMode="auto">
          <a:xfrm>
            <a:off x="5827716" y="437792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8205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52500" y="1447800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20" name="内容占位符 7"/>
          <p:cNvSpPr txBox="1">
            <a:spLocks noChangeArrowheads="1"/>
          </p:cNvSpPr>
          <p:nvPr/>
        </p:nvSpPr>
        <p:spPr bwMode="auto">
          <a:xfrm>
            <a:off x="1381128" y="1353741"/>
            <a:ext cx="72421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莆田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下列四组图形中，一定相似的是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．正方形与矩形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．正方形与菱形</a:t>
            </a:r>
            <a:endParaRPr lang="zh-CN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．菱形与菱形  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．正五边形与正五边形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2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文本框 26"/>
          <p:cNvSpPr txBox="1">
            <a:spLocks noChangeArrowheads="1"/>
          </p:cNvSpPr>
          <p:nvPr/>
        </p:nvSpPr>
        <p:spPr bwMode="auto">
          <a:xfrm>
            <a:off x="5827716" y="437792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9229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gray">
          <a:xfrm flipH="1">
            <a:off x="2622553" y="1196580"/>
            <a:ext cx="344011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26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0246" name="AutoShape 2"/>
          <p:cNvSpPr>
            <a:spLocks noChangeArrowheads="1"/>
          </p:cNvSpPr>
          <p:nvPr/>
        </p:nvSpPr>
        <p:spPr bwMode="gray">
          <a:xfrm flipH="1">
            <a:off x="1023939" y="1196580"/>
            <a:ext cx="1793875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7" name="AutoShape 11"/>
          <p:cNvSpPr>
            <a:spLocks noChangeArrowheads="1"/>
          </p:cNvSpPr>
          <p:nvPr/>
        </p:nvSpPr>
        <p:spPr bwMode="gray">
          <a:xfrm>
            <a:off x="2330453" y="1058467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0248" name="文本框 29"/>
          <p:cNvSpPr txBox="1">
            <a:spLocks noChangeArrowheads="1"/>
          </p:cNvSpPr>
          <p:nvPr/>
        </p:nvSpPr>
        <p:spPr bwMode="auto">
          <a:xfrm>
            <a:off x="1136651" y="1179911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0249" name="文本框 30"/>
          <p:cNvSpPr txBox="1">
            <a:spLocks noChangeArrowheads="1"/>
          </p:cNvSpPr>
          <p:nvPr/>
        </p:nvSpPr>
        <p:spPr bwMode="auto">
          <a:xfrm>
            <a:off x="3036888" y="1179911"/>
            <a:ext cx="265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相似多边形的性质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图片 4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43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23"/>
          <p:cNvSpPr txBox="1">
            <a:spLocks noChangeArrowheads="1"/>
          </p:cNvSpPr>
          <p:nvPr/>
        </p:nvSpPr>
        <p:spPr bwMode="auto">
          <a:xfrm>
            <a:off x="1112840" y="1870473"/>
            <a:ext cx="6992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相似多边形的性质：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相似多边形的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对应边的比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相等，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对应角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相等．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作用：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常用来求相似多边形中未知的边的长度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和角的度数．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全屏显示(16:9)</PresentationFormat>
  <Paragraphs>149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2023-01-16T17:08:30Z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888663B6610A432FAF5C9E33711033CA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