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C0C0C0"/>
    <a:srgbClr val="B2B2B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5" autoAdjust="0"/>
    <p:restoredTop sz="94607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24098-4075-4F0A-A12D-0380F1148D3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F5E8A-9D05-4932-B36F-14345F1A34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F5E8A-9D05-4932-B36F-14345F1A34C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2700"/>
            <a:ext cx="9144000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91263" y="3876675"/>
            <a:ext cx="1973262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2473236" y="5920862"/>
            <a:ext cx="6214743" cy="435489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 smtClean="0"/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2473236" y="5199014"/>
            <a:ext cx="6214743" cy="695722"/>
          </a:xfrm>
        </p:spPr>
        <p:txBody>
          <a:bodyPr/>
          <a:lstStyle>
            <a:lvl1pPr algn="ctr">
              <a:defRPr sz="3200">
                <a:gradFill flip="none" rotWithShape="1">
                  <a:gsLst>
                    <a:gs pos="0">
                      <a:schemeClr val="accent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Arial Rounded MT Bold" panose="020F0704030504030204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8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0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2F5B9-9F97-45F7-9CF4-82CD0A537AA4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703B3-52D7-4D31-80FF-638ACC02B568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365125"/>
            <a:ext cx="886883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1" y="365125"/>
            <a:ext cx="5949952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CE912-1B3E-4BB5-B3BE-EC467D26D495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CE912-1B3E-4BB5-B3BE-EC467D26D495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ED7EE-25DF-417F-96A7-2312DEE0411F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62175" y="2390775"/>
            <a:ext cx="1576388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3483443" y="2162634"/>
            <a:ext cx="4260802" cy="1235075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483443" y="3424698"/>
            <a:ext cx="4260802" cy="45062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91A92-64EF-4256-AE8C-373F7DC82C91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57778-FDA7-4F11-8DDA-B621A546C287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C3B78-0E1F-4F1E-9F58-3B9A130DD3B1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D319DC-ACC6-409B-9785-6261EF056422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715ED-A9B5-41D6-89DC-5FA73C9B0DD7}" type="slidenum">
              <a:rPr lang="en-US" altLang="zh-CN" smtClean="0"/>
              <a:t>‹#›</a:t>
            </a:fld>
            <a:endParaRPr lang="en-US" altLang="zh-CN"/>
          </a:p>
        </p:txBody>
      </p:sp>
      <p:pic>
        <p:nvPicPr>
          <p:cNvPr id="5" name="图片 6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7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07388" y="657225"/>
            <a:ext cx="836612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8442" y="533402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15992" y="1063628"/>
            <a:ext cx="4629150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58442" y="21336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D34DE-0483-456C-B742-EEFA47869693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34644" y="457200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934644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CC506-8284-4E1C-9BBF-03371CE94CC7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3028950" y="674688"/>
            <a:ext cx="5532438" cy="70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1028" name="KSO_BC1"/>
          <p:cNvSpPr>
            <a:spLocks noGrp="1"/>
          </p:cNvSpPr>
          <p:nvPr>
            <p:ph type="body" idx="1"/>
          </p:nvPr>
        </p:nvSpPr>
        <p:spPr bwMode="auto">
          <a:xfrm>
            <a:off x="496888" y="1549400"/>
            <a:ext cx="820420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919293"/>
                </a:solidFill>
              </a:defRPr>
            </a:lvl1pPr>
          </a:lstStyle>
          <a:p>
            <a:fld id="{120CE912-1B3E-4BB5-B3BE-EC467D26D495}" type="slidenum">
              <a:rPr lang="en-US" altLang="zh-CN" smtClean="0"/>
              <a:t>‹#›</a:t>
            </a:fld>
            <a:endParaRPr lang="en-US" altLang="zh-CN"/>
          </a:p>
        </p:txBody>
      </p:sp>
      <p:pic>
        <p:nvPicPr>
          <p:cNvPr id="9" name="图片 6"/>
          <p:cNvPicPr>
            <a:picLocks noChangeAspect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0"/>
            <a:ext cx="91440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7"/>
          <p:cNvPicPr>
            <a:picLocks noChangeAspect="1"/>
          </p:cNvPicPr>
          <p:nvPr userDrawn="1"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8307388" y="657225"/>
            <a:ext cx="836612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 kern="1200"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357505" indent="-357505" algn="just" rtl="0" eaLnBrk="1" fontAlgn="base" hangingPunct="1">
        <a:lnSpc>
          <a:spcPct val="110000"/>
        </a:lnSpc>
        <a:spcBef>
          <a:spcPts val="1800"/>
        </a:spcBef>
        <a:spcAft>
          <a:spcPct val="0"/>
        </a:spcAft>
        <a:buClr>
          <a:srgbClr val="963B22"/>
        </a:buClr>
        <a:buSzPct val="90000"/>
        <a:buBlip>
          <a:blip r:embed="rId16"/>
        </a:buBlip>
        <a:defRPr sz="2000" kern="1200">
          <a:solidFill>
            <a:srgbClr val="8B8E2E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357505" indent="-357505" algn="just" rtl="0" eaLnBrk="1" fontAlgn="base" hangingPunct="1">
        <a:lnSpc>
          <a:spcPct val="130000"/>
        </a:lnSpc>
        <a:spcBef>
          <a:spcPct val="0"/>
        </a:spcBef>
        <a:spcAft>
          <a:spcPts val="600"/>
        </a:spcAft>
        <a:buClr>
          <a:srgbClr val="B1D19B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G:\&#20161;&#29233;&#19971;&#24180;&#32423;&#19978;&#24050;&#25972;&#36164;&#28304;\&#20161;&#29233;&#19971;&#24180;&#32423;&#19978;Unit4\unit4%20topic1\&#35838;&#20214;\Unit4%20Topic1%20SectionA&#31934;&#21697;&#35838;&#20214;\SectionA-2a&#37197;&#22871;&#21548;&#21147;(2012&#29256;).mp3" TargetMode="External"/><Relationship Id="rId1" Type="http://schemas.microsoft.com/office/2007/relationships/media" Target="file:///G:\&#20161;&#29233;&#19971;&#24180;&#32423;&#19978;&#24050;&#25972;&#36164;&#28304;\&#20161;&#29233;&#19971;&#24180;&#32423;&#19978;Unit4\unit4%20topic1\&#35838;&#20214;\Unit4%20Topic1%20SectionA&#31934;&#21697;&#35838;&#20214;\SectionA-2a&#37197;&#22871;&#21548;&#21147;(2012&#29256;).mp3" TargetMode="Externa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5.png"/><Relationship Id="rId2" Type="http://schemas.openxmlformats.org/officeDocument/2006/relationships/audio" Target="file:///G:\&#20161;&#29233;&#19971;&#24180;&#32423;&#19978;&#24050;&#25972;&#36164;&#28304;\&#20161;&#29233;&#19971;&#24180;&#32423;&#19978;Unit4\unit4%20topic1\&#35838;&#20214;\Unit4%20Topic1%20SectionA&#31934;&#21697;&#35838;&#20214;\SectionA-2b&#37197;&#22871;&#21548;&#21147;(2012&#29256;).mp3" TargetMode="External"/><Relationship Id="rId1" Type="http://schemas.microsoft.com/office/2007/relationships/media" Target="file:///G:\&#20161;&#29233;&#19971;&#24180;&#32423;&#19978;&#24050;&#25972;&#36164;&#28304;\&#20161;&#29233;&#19971;&#24180;&#32423;&#19978;Unit4\unit4%20topic1\&#35838;&#20214;\Unit4%20Topic1%20SectionA&#31934;&#21697;&#35838;&#20214;\SectionA-2b&#37197;&#22871;&#21548;&#21147;(2012&#29256;).mp3" TargetMode="Externa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hyperlink" Target="file:///C:\Users\Administrator\Desktop\&#26032;&#24314;&#25991;&#20214;&#22841;\SectionA-1a&#37197;&#22871;&#21160;&#30011;&#65288;2012&#29256;&#65289;.swf" TargetMode="Externa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G:\&#20161;&#29233;&#19971;&#24180;&#32423;&#19978;&#24050;&#25972;&#36164;&#28304;\&#20161;&#29233;&#19971;&#24180;&#32423;&#19978;Unit4\unit4%20topic1\&#35838;&#20214;\Unit4%20Topic1%20SectionA&#31934;&#21697;&#35838;&#20214;\SectionA-1b&#37197;&#22871;&#21548;&#21147;(2012&#29256;).mp3" TargetMode="External"/><Relationship Id="rId1" Type="http://schemas.microsoft.com/office/2007/relationships/media" Target="file:///G:\&#20161;&#29233;&#19971;&#24180;&#32423;&#19978;&#24050;&#25972;&#36164;&#28304;\&#20161;&#29233;&#19971;&#24180;&#32423;&#19978;Unit4\unit4%20topic1\&#35838;&#20214;\Unit4%20Topic1%20SectionA&#31934;&#21697;&#35838;&#20214;\SectionA-1b&#37197;&#22871;&#21548;&#21147;(2012&#29256;).mp3" TargetMode="Externa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hyperlink" Target="file:///C:\Users\Administrator\Desktop\&#26032;&#24314;&#25991;&#20214;&#22841;\SectionA-3b&#37197;&#22871;&#21160;&#30011;&#65288;2012&#29256;&#65289;.sw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G:\&#20161;&#29233;&#19971;&#24180;&#32423;&#19978;&#24050;&#25972;&#36164;&#28304;\&#20161;&#29233;&#19971;&#24180;&#32423;&#19978;Unit4\unit4%20topic1\&#35838;&#20214;\Unit4%20Topic1%20SectionA&#31934;&#21697;&#35838;&#20214;\SectionA-3a&#37197;&#22871;&#21548;&#21147;(2012&#29256;).mp3" TargetMode="External"/><Relationship Id="rId1" Type="http://schemas.microsoft.com/office/2007/relationships/media" Target="file:///G:\&#20161;&#29233;&#19971;&#24180;&#32423;&#19978;&#24050;&#25972;&#36164;&#28304;\&#20161;&#29233;&#19971;&#24180;&#32423;&#19978;Unit4\unit4%20topic1\&#35838;&#20214;\Unit4%20Topic1%20SectionA&#31934;&#21697;&#35838;&#20214;\SectionA-3a&#37197;&#22871;&#21548;&#21147;(2012&#29256;)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矩形 5"/>
          <p:cNvSpPr>
            <a:spLocks noChangeArrowheads="1"/>
          </p:cNvSpPr>
          <p:nvPr/>
        </p:nvSpPr>
        <p:spPr bwMode="auto">
          <a:xfrm>
            <a:off x="-19798" y="1340768"/>
            <a:ext cx="9163798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US" altLang="zh-CN" sz="440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Unit 4 Topic 1</a:t>
            </a:r>
          </a:p>
          <a:p>
            <a:pPr algn="ctr">
              <a:spcBef>
                <a:spcPts val="1800"/>
              </a:spcBef>
            </a:pPr>
            <a:r>
              <a:rPr lang="en-US" altLang="zh-CN" sz="480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What can I do for you?</a:t>
            </a:r>
          </a:p>
          <a:p>
            <a:pPr algn="ctr">
              <a:spcBef>
                <a:spcPts val="1800"/>
              </a:spcBef>
            </a:pPr>
            <a:r>
              <a:rPr lang="en-US" altLang="zh-CN" sz="400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Section A</a:t>
            </a:r>
            <a:endParaRPr lang="en-US" altLang="zh-CN" sz="4000" dirty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14855" y="5570135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3"/>
          <p:cNvSpPr>
            <a:spLocks noChangeArrowheads="1"/>
          </p:cNvSpPr>
          <p:nvPr/>
        </p:nvSpPr>
        <p:spPr bwMode="auto">
          <a:xfrm>
            <a:off x="5383213" y="5072063"/>
            <a:ext cx="33194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FF3300"/>
                </a:solidFill>
              </a:rPr>
              <a:t>twenty</a:t>
            </a:r>
            <a:r>
              <a:rPr lang="en-US" altLang="zh-CN" sz="4400" b="1">
                <a:solidFill>
                  <a:srgbClr val="0000FF"/>
                </a:solidFill>
              </a:rPr>
              <a:t>-nine</a:t>
            </a:r>
          </a:p>
        </p:txBody>
      </p:sp>
      <p:pic>
        <p:nvPicPr>
          <p:cNvPr id="18" name="图片 17" descr="2158700_150301241541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14375"/>
            <a:ext cx="2214563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7812" name="Rectangle 3"/>
          <p:cNvSpPr>
            <a:spLocks noChangeArrowheads="1"/>
          </p:cNvSpPr>
          <p:nvPr/>
        </p:nvSpPr>
        <p:spPr bwMode="auto">
          <a:xfrm>
            <a:off x="5383213" y="1714500"/>
            <a:ext cx="35067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FF3300"/>
                </a:solidFill>
              </a:rPr>
              <a:t>twenty</a:t>
            </a:r>
            <a:r>
              <a:rPr lang="en-US" altLang="zh-CN" sz="4400" b="1">
                <a:solidFill>
                  <a:srgbClr val="0000FF"/>
                </a:solidFill>
              </a:rPr>
              <a:t>-eight</a:t>
            </a:r>
          </a:p>
        </p:txBody>
      </p:sp>
      <p:pic>
        <p:nvPicPr>
          <p:cNvPr id="8" name="图片 7" descr="2158700_180622280780_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00250" y="0"/>
            <a:ext cx="3121025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 descr="2158700_184025494322_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25" y="3500438"/>
            <a:ext cx="3357563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 descr="2158700_150301241541_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214813"/>
            <a:ext cx="2357438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247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247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0" grpId="0"/>
      <p:bldP spid="2478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4"/>
          <p:cNvSpPr>
            <a:spLocks noChangeArrowheads="1"/>
          </p:cNvSpPr>
          <p:nvPr/>
        </p:nvSpPr>
        <p:spPr bwMode="auto">
          <a:xfrm>
            <a:off x="323850" y="2671763"/>
            <a:ext cx="1368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chemeClr val="accent2"/>
                </a:solidFill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248835" name="Rectangle 5"/>
          <p:cNvSpPr>
            <a:spLocks noChangeArrowheads="1"/>
          </p:cNvSpPr>
          <p:nvPr/>
        </p:nvSpPr>
        <p:spPr bwMode="auto">
          <a:xfrm>
            <a:off x="1476375" y="2671763"/>
            <a:ext cx="2447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FF3399"/>
                </a:solidFill>
                <a:latin typeface="Arial Black" panose="020B0A04020102020204" pitchFamily="34" charset="0"/>
              </a:rPr>
              <a:t>thirty</a:t>
            </a:r>
          </a:p>
        </p:txBody>
      </p:sp>
      <p:sp>
        <p:nvSpPr>
          <p:cNvPr id="248836" name="Rectangle 6"/>
          <p:cNvSpPr>
            <a:spLocks noChangeArrowheads="1"/>
          </p:cNvSpPr>
          <p:nvPr/>
        </p:nvSpPr>
        <p:spPr bwMode="auto">
          <a:xfrm>
            <a:off x="325438" y="4113213"/>
            <a:ext cx="13668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chemeClr val="accent2"/>
                </a:solidFill>
                <a:latin typeface="Arial Black" panose="020B0A04020102020204" pitchFamily="34" charset="0"/>
              </a:rPr>
              <a:t>40</a:t>
            </a:r>
          </a:p>
        </p:txBody>
      </p:sp>
      <p:sp>
        <p:nvSpPr>
          <p:cNvPr id="248837" name="Rectangle 7"/>
          <p:cNvSpPr>
            <a:spLocks noChangeArrowheads="1"/>
          </p:cNvSpPr>
          <p:nvPr/>
        </p:nvSpPr>
        <p:spPr bwMode="auto">
          <a:xfrm>
            <a:off x="1476375" y="4130675"/>
            <a:ext cx="27352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FF3399"/>
                </a:solidFill>
                <a:latin typeface="Arial Black" panose="020B0A04020102020204" pitchFamily="34" charset="0"/>
              </a:rPr>
              <a:t>forty</a:t>
            </a:r>
          </a:p>
        </p:txBody>
      </p:sp>
      <p:sp>
        <p:nvSpPr>
          <p:cNvPr id="248838" name="Rectangle 8"/>
          <p:cNvSpPr>
            <a:spLocks noChangeArrowheads="1"/>
          </p:cNvSpPr>
          <p:nvPr/>
        </p:nvSpPr>
        <p:spPr bwMode="auto">
          <a:xfrm>
            <a:off x="4643438" y="5499100"/>
            <a:ext cx="12239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chemeClr val="accent2"/>
                </a:solidFill>
                <a:latin typeface="Arial Black" panose="020B0A04020102020204" pitchFamily="34" charset="0"/>
              </a:rPr>
              <a:t>90</a:t>
            </a:r>
          </a:p>
        </p:txBody>
      </p:sp>
      <p:sp>
        <p:nvSpPr>
          <p:cNvPr id="248839" name="Rectangle 9"/>
          <p:cNvSpPr>
            <a:spLocks noChangeArrowheads="1"/>
          </p:cNvSpPr>
          <p:nvPr/>
        </p:nvSpPr>
        <p:spPr bwMode="auto">
          <a:xfrm>
            <a:off x="5795963" y="5427663"/>
            <a:ext cx="3060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FF3399"/>
                </a:solidFill>
                <a:latin typeface="Arial Black" panose="020B0A04020102020204" pitchFamily="34" charset="0"/>
              </a:rPr>
              <a:t>ninety</a:t>
            </a:r>
          </a:p>
        </p:txBody>
      </p:sp>
      <p:sp>
        <p:nvSpPr>
          <p:cNvPr id="248840" name="Text Box 10"/>
          <p:cNvSpPr txBox="1">
            <a:spLocks noChangeArrowheads="1"/>
          </p:cNvSpPr>
          <p:nvPr/>
        </p:nvSpPr>
        <p:spPr bwMode="auto">
          <a:xfrm>
            <a:off x="1439863" y="1177925"/>
            <a:ext cx="3276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FF3399"/>
                </a:solidFill>
                <a:latin typeface="Arial Black" panose="020B0A04020102020204" pitchFamily="34" charset="0"/>
              </a:rPr>
              <a:t>twenty</a:t>
            </a:r>
          </a:p>
        </p:txBody>
      </p:sp>
      <p:sp>
        <p:nvSpPr>
          <p:cNvPr id="248841" name="Text Box 11"/>
          <p:cNvSpPr txBox="1">
            <a:spLocks noChangeArrowheads="1"/>
          </p:cNvSpPr>
          <p:nvPr/>
        </p:nvSpPr>
        <p:spPr bwMode="auto">
          <a:xfrm>
            <a:off x="322263" y="1177925"/>
            <a:ext cx="129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chemeClr val="accent2"/>
                </a:solidFill>
                <a:latin typeface="Arial Black" panose="020B0A04020102020204" pitchFamily="34" charset="0"/>
              </a:rPr>
              <a:t>20</a:t>
            </a:r>
          </a:p>
        </p:txBody>
      </p:sp>
      <p:sp>
        <p:nvSpPr>
          <p:cNvPr id="248842" name="Rectangle 18"/>
          <p:cNvSpPr>
            <a:spLocks noChangeArrowheads="1"/>
          </p:cNvSpPr>
          <p:nvPr/>
        </p:nvSpPr>
        <p:spPr bwMode="auto">
          <a:xfrm>
            <a:off x="323850" y="5480050"/>
            <a:ext cx="1439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chemeClr val="accent2"/>
                </a:solidFill>
                <a:latin typeface="Arial Black" panose="020B0A04020102020204" pitchFamily="34" charset="0"/>
              </a:rPr>
              <a:t>50</a:t>
            </a:r>
          </a:p>
        </p:txBody>
      </p:sp>
      <p:sp>
        <p:nvSpPr>
          <p:cNvPr id="248843" name="Rectangle 19"/>
          <p:cNvSpPr>
            <a:spLocks noChangeArrowheads="1"/>
          </p:cNvSpPr>
          <p:nvPr/>
        </p:nvSpPr>
        <p:spPr bwMode="auto">
          <a:xfrm>
            <a:off x="4643438" y="1250950"/>
            <a:ext cx="1439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chemeClr val="accent2"/>
                </a:solidFill>
                <a:latin typeface="Arial Black" panose="020B0A04020102020204" pitchFamily="34" charset="0"/>
              </a:rPr>
              <a:t>60</a:t>
            </a:r>
          </a:p>
        </p:txBody>
      </p:sp>
      <p:sp>
        <p:nvSpPr>
          <p:cNvPr id="248844" name="Rectangle 20"/>
          <p:cNvSpPr>
            <a:spLocks noChangeArrowheads="1"/>
          </p:cNvSpPr>
          <p:nvPr/>
        </p:nvSpPr>
        <p:spPr bwMode="auto">
          <a:xfrm>
            <a:off x="4643438" y="2762250"/>
            <a:ext cx="1439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chemeClr val="accent2"/>
                </a:solidFill>
                <a:latin typeface="Arial Black" panose="020B0A04020102020204" pitchFamily="34" charset="0"/>
              </a:rPr>
              <a:t>70</a:t>
            </a:r>
          </a:p>
        </p:txBody>
      </p:sp>
      <p:sp>
        <p:nvSpPr>
          <p:cNvPr id="248845" name="Rectangle 21"/>
          <p:cNvSpPr>
            <a:spLocks noChangeArrowheads="1"/>
          </p:cNvSpPr>
          <p:nvPr/>
        </p:nvSpPr>
        <p:spPr bwMode="auto">
          <a:xfrm>
            <a:off x="4645025" y="4130675"/>
            <a:ext cx="1582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chemeClr val="accent2"/>
                </a:solidFill>
                <a:latin typeface="Arial Black" panose="020B0A04020102020204" pitchFamily="34" charset="0"/>
              </a:rPr>
              <a:t>80</a:t>
            </a:r>
          </a:p>
        </p:txBody>
      </p:sp>
      <p:sp>
        <p:nvSpPr>
          <p:cNvPr id="248846" name="Rectangle 22"/>
          <p:cNvSpPr>
            <a:spLocks noChangeArrowheads="1"/>
          </p:cNvSpPr>
          <p:nvPr/>
        </p:nvSpPr>
        <p:spPr bwMode="auto">
          <a:xfrm>
            <a:off x="1477963" y="5499100"/>
            <a:ext cx="20875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FF3399"/>
                </a:solidFill>
                <a:latin typeface="Arial Black" panose="020B0A04020102020204" pitchFamily="34" charset="0"/>
              </a:rPr>
              <a:t>fifty</a:t>
            </a:r>
          </a:p>
        </p:txBody>
      </p:sp>
      <p:sp>
        <p:nvSpPr>
          <p:cNvPr id="248847" name="Rectangle 23"/>
          <p:cNvSpPr>
            <a:spLocks noChangeArrowheads="1"/>
          </p:cNvSpPr>
          <p:nvPr/>
        </p:nvSpPr>
        <p:spPr bwMode="auto">
          <a:xfrm>
            <a:off x="5795963" y="1198563"/>
            <a:ext cx="25923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FF3399"/>
                </a:solidFill>
                <a:latin typeface="Arial Black" panose="020B0A04020102020204" pitchFamily="34" charset="0"/>
              </a:rPr>
              <a:t>sixty</a:t>
            </a:r>
          </a:p>
        </p:txBody>
      </p:sp>
      <p:sp>
        <p:nvSpPr>
          <p:cNvPr id="248848" name="Rectangle 24"/>
          <p:cNvSpPr>
            <a:spLocks noChangeArrowheads="1"/>
          </p:cNvSpPr>
          <p:nvPr/>
        </p:nvSpPr>
        <p:spPr bwMode="auto">
          <a:xfrm>
            <a:off x="5795963" y="2690813"/>
            <a:ext cx="38877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FF3399"/>
                </a:solidFill>
                <a:latin typeface="Arial Black" panose="020B0A04020102020204" pitchFamily="34" charset="0"/>
              </a:rPr>
              <a:t>seventy</a:t>
            </a:r>
          </a:p>
        </p:txBody>
      </p:sp>
      <p:sp>
        <p:nvSpPr>
          <p:cNvPr id="248849" name="Rectangle 25"/>
          <p:cNvSpPr>
            <a:spLocks noChangeArrowheads="1"/>
          </p:cNvSpPr>
          <p:nvPr/>
        </p:nvSpPr>
        <p:spPr bwMode="auto">
          <a:xfrm>
            <a:off x="5795963" y="4059238"/>
            <a:ext cx="30241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FF3399"/>
                </a:solidFill>
                <a:latin typeface="Arial Black" panose="020B0A04020102020204" pitchFamily="34" charset="0"/>
              </a:rPr>
              <a:t>eighty</a:t>
            </a:r>
          </a:p>
        </p:txBody>
      </p:sp>
      <p:grpSp>
        <p:nvGrpSpPr>
          <p:cNvPr id="2" name="Group 43"/>
          <p:cNvGrpSpPr/>
          <p:nvPr/>
        </p:nvGrpSpPr>
        <p:grpSpPr bwMode="auto">
          <a:xfrm>
            <a:off x="2060575" y="1208088"/>
            <a:ext cx="6083300" cy="5000625"/>
            <a:chOff x="1298" y="761"/>
            <a:chExt cx="3832" cy="3150"/>
          </a:xfrm>
        </p:grpSpPr>
        <p:sp>
          <p:nvSpPr>
            <p:cNvPr id="248851" name="Rectangle 34"/>
            <p:cNvSpPr>
              <a:spLocks noChangeArrowheads="1"/>
            </p:cNvSpPr>
            <p:nvPr/>
          </p:nvSpPr>
          <p:spPr bwMode="auto">
            <a:xfrm>
              <a:off x="1800" y="765"/>
              <a:ext cx="457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4000" b="1">
                  <a:solidFill>
                    <a:srgbClr val="0000FF"/>
                  </a:solidFill>
                  <a:latin typeface="Arial Black" panose="020B0A04020102020204" pitchFamily="34" charset="0"/>
                </a:rPr>
                <a:t>ty</a:t>
              </a:r>
            </a:p>
          </p:txBody>
        </p:sp>
        <p:sp>
          <p:nvSpPr>
            <p:cNvPr id="248852" name="Rectangle 35"/>
            <p:cNvSpPr>
              <a:spLocks noChangeArrowheads="1"/>
            </p:cNvSpPr>
            <p:nvPr/>
          </p:nvSpPr>
          <p:spPr bwMode="auto">
            <a:xfrm>
              <a:off x="1568" y="1665"/>
              <a:ext cx="457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4000" b="1">
                  <a:solidFill>
                    <a:srgbClr val="0000FF"/>
                  </a:solidFill>
                  <a:latin typeface="Arial Black" panose="020B0A04020102020204" pitchFamily="34" charset="0"/>
                </a:rPr>
                <a:t>ty</a:t>
              </a:r>
            </a:p>
          </p:txBody>
        </p:sp>
        <p:sp>
          <p:nvSpPr>
            <p:cNvPr id="248853" name="Rectangle 36"/>
            <p:cNvSpPr>
              <a:spLocks noChangeArrowheads="1"/>
            </p:cNvSpPr>
            <p:nvPr/>
          </p:nvSpPr>
          <p:spPr bwMode="auto">
            <a:xfrm>
              <a:off x="1433" y="2610"/>
              <a:ext cx="457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4000" b="1">
                  <a:solidFill>
                    <a:srgbClr val="0000FF"/>
                  </a:solidFill>
                  <a:latin typeface="Arial Black" panose="020B0A04020102020204" pitchFamily="34" charset="0"/>
                </a:rPr>
                <a:t>ty</a:t>
              </a:r>
            </a:p>
          </p:txBody>
        </p:sp>
        <p:sp>
          <p:nvSpPr>
            <p:cNvPr id="248854" name="Rectangle 37"/>
            <p:cNvSpPr>
              <a:spLocks noChangeArrowheads="1"/>
            </p:cNvSpPr>
            <p:nvPr/>
          </p:nvSpPr>
          <p:spPr bwMode="auto">
            <a:xfrm>
              <a:off x="1298" y="3465"/>
              <a:ext cx="457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4000" b="1">
                  <a:solidFill>
                    <a:srgbClr val="0000FF"/>
                  </a:solidFill>
                  <a:latin typeface="Arial Black" panose="020B0A04020102020204" pitchFamily="34" charset="0"/>
                </a:rPr>
                <a:t>ty</a:t>
              </a:r>
            </a:p>
          </p:txBody>
        </p:sp>
        <p:sp>
          <p:nvSpPr>
            <p:cNvPr id="248855" name="Rectangle 38"/>
            <p:cNvSpPr>
              <a:spLocks noChangeArrowheads="1"/>
            </p:cNvSpPr>
            <p:nvPr/>
          </p:nvSpPr>
          <p:spPr bwMode="auto">
            <a:xfrm>
              <a:off x="4403" y="3423"/>
              <a:ext cx="457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4000" b="1">
                  <a:solidFill>
                    <a:srgbClr val="0000FF"/>
                  </a:solidFill>
                  <a:latin typeface="Arial Black" panose="020B0A04020102020204" pitchFamily="34" charset="0"/>
                </a:rPr>
                <a:t>ty</a:t>
              </a:r>
            </a:p>
          </p:txBody>
        </p:sp>
        <p:sp>
          <p:nvSpPr>
            <p:cNvPr id="248856" name="Rectangle 39"/>
            <p:cNvSpPr>
              <a:spLocks noChangeArrowheads="1"/>
            </p:cNvSpPr>
            <p:nvPr/>
          </p:nvSpPr>
          <p:spPr bwMode="auto">
            <a:xfrm>
              <a:off x="4403" y="2562"/>
              <a:ext cx="457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4000" b="1">
                  <a:solidFill>
                    <a:srgbClr val="0000FF"/>
                  </a:solidFill>
                  <a:latin typeface="Arial Black" panose="020B0A04020102020204" pitchFamily="34" charset="0"/>
                </a:rPr>
                <a:t>ty</a:t>
              </a:r>
            </a:p>
          </p:txBody>
        </p:sp>
        <p:sp>
          <p:nvSpPr>
            <p:cNvPr id="248857" name="Rectangle 40"/>
            <p:cNvSpPr>
              <a:spLocks noChangeArrowheads="1"/>
            </p:cNvSpPr>
            <p:nvPr/>
          </p:nvSpPr>
          <p:spPr bwMode="auto">
            <a:xfrm>
              <a:off x="4673" y="1702"/>
              <a:ext cx="457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4000" b="1">
                  <a:solidFill>
                    <a:srgbClr val="0000FF"/>
                  </a:solidFill>
                  <a:latin typeface="Arial Black" panose="020B0A04020102020204" pitchFamily="34" charset="0"/>
                </a:rPr>
                <a:t>ty</a:t>
              </a:r>
            </a:p>
          </p:txBody>
        </p:sp>
        <p:sp>
          <p:nvSpPr>
            <p:cNvPr id="248858" name="Rectangle 41"/>
            <p:cNvSpPr>
              <a:spLocks noChangeArrowheads="1"/>
            </p:cNvSpPr>
            <p:nvPr/>
          </p:nvSpPr>
          <p:spPr bwMode="auto">
            <a:xfrm>
              <a:off x="4178" y="761"/>
              <a:ext cx="457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4000" b="1">
                  <a:solidFill>
                    <a:srgbClr val="0000FF"/>
                  </a:solidFill>
                  <a:latin typeface="Arial Black" panose="020B0A04020102020204" pitchFamily="34" charset="0"/>
                </a:rPr>
                <a:t>ty</a:t>
              </a:r>
            </a:p>
          </p:txBody>
        </p:sp>
      </p:grpSp>
      <p:sp>
        <p:nvSpPr>
          <p:cNvPr id="28" name="矩形 27"/>
          <p:cNvSpPr/>
          <p:nvPr/>
        </p:nvSpPr>
        <p:spPr>
          <a:xfrm>
            <a:off x="1285852" y="0"/>
            <a:ext cx="592585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anose="020B0A04020102020204" pitchFamily="34" charset="0"/>
                <a:ea typeface="宋体" panose="02010600030101010101" pitchFamily="2" charset="-122"/>
              </a:rPr>
              <a:t>Look and learn</a:t>
            </a:r>
            <a:endParaRPr lang="zh-CN" altLang="en-US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8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8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8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248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48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248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48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4" dur="500"/>
                                        <p:tgtEl>
                                          <p:spTgt spid="248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500"/>
                                        <p:tgtEl>
                                          <p:spTgt spid="248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4" dur="500"/>
                                        <p:tgtEl>
                                          <p:spTgt spid="248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500"/>
                                        <p:tgtEl>
                                          <p:spTgt spid="248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4" dur="500"/>
                                        <p:tgtEl>
                                          <p:spTgt spid="248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500"/>
                                        <p:tgtEl>
                                          <p:spTgt spid="248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4" dur="500"/>
                                        <p:tgtEl>
                                          <p:spTgt spid="248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500"/>
                                        <p:tgtEl>
                                          <p:spTgt spid="248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4" dur="500"/>
                                        <p:tgtEl>
                                          <p:spTgt spid="248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4" grpId="0"/>
      <p:bldP spid="248835" grpId="0"/>
      <p:bldP spid="248836" grpId="0"/>
      <p:bldP spid="248837" grpId="0"/>
      <p:bldP spid="248838" grpId="0"/>
      <p:bldP spid="248839" grpId="0"/>
      <p:bldP spid="248840" grpId="0"/>
      <p:bldP spid="248841" grpId="0"/>
      <p:bldP spid="248842" grpId="0"/>
      <p:bldP spid="248843" grpId="0"/>
      <p:bldP spid="248844" grpId="0"/>
      <p:bldP spid="248845" grpId="0"/>
      <p:bldP spid="248846" grpId="0"/>
      <p:bldP spid="248847" grpId="0"/>
      <p:bldP spid="248848" grpId="0"/>
      <p:bldP spid="2488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Text Box 5"/>
          <p:cNvSpPr txBox="1">
            <a:spLocks noChangeArrowheads="1"/>
          </p:cNvSpPr>
          <p:nvPr/>
        </p:nvSpPr>
        <p:spPr bwMode="auto">
          <a:xfrm>
            <a:off x="4786313" y="214313"/>
            <a:ext cx="5186362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0000FF"/>
                </a:solidFill>
                <a:latin typeface="Arial Black" panose="020B0A04020102020204" pitchFamily="34" charset="0"/>
              </a:rPr>
              <a:t>    100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0000FF"/>
                </a:solidFill>
                <a:latin typeface="Arial Black" panose="020B0A04020102020204" pitchFamily="34" charset="0"/>
              </a:rPr>
              <a:t>one hundred</a:t>
            </a:r>
          </a:p>
        </p:txBody>
      </p:sp>
      <p:sp>
        <p:nvSpPr>
          <p:cNvPr id="25603" name="Line 7"/>
          <p:cNvSpPr>
            <a:spLocks noChangeShapeType="1"/>
          </p:cNvSpPr>
          <p:nvPr/>
        </p:nvSpPr>
        <p:spPr bwMode="auto">
          <a:xfrm>
            <a:off x="0" y="2643188"/>
            <a:ext cx="9144000" cy="0"/>
          </a:xfrm>
          <a:prstGeom prst="line">
            <a:avLst/>
          </a:prstGeom>
          <a:noFill/>
          <a:ln w="76200">
            <a:pattFill prst="sphere">
              <a:fgClr>
                <a:srgbClr val="CC00FF"/>
              </a:fgClr>
              <a:bgClr>
                <a:srgbClr val="FFFF00"/>
              </a:bgClr>
            </a:patt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9860" name="Text Box 10"/>
          <p:cNvSpPr txBox="1">
            <a:spLocks noChangeArrowheads="1"/>
          </p:cNvSpPr>
          <p:nvPr/>
        </p:nvSpPr>
        <p:spPr bwMode="auto">
          <a:xfrm>
            <a:off x="285750" y="4687888"/>
            <a:ext cx="8391525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5400">
                <a:solidFill>
                  <a:srgbClr val="0000FF"/>
                </a:solidFill>
                <a:latin typeface="Arial Black" panose="020B0A04020102020204" pitchFamily="34" charset="0"/>
              </a:rPr>
              <a:t>             101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5400">
                <a:solidFill>
                  <a:srgbClr val="0000FF"/>
                </a:solidFill>
                <a:latin typeface="Arial Black" panose="020B0A04020102020204" pitchFamily="34" charset="0"/>
              </a:rPr>
              <a:t>one hundred </a:t>
            </a:r>
            <a:r>
              <a:rPr lang="en-US" altLang="zh-CN" sz="5400">
                <a:solidFill>
                  <a:srgbClr val="FF0066"/>
                </a:solidFill>
                <a:latin typeface="Arial Black" panose="020B0A04020102020204" pitchFamily="34" charset="0"/>
              </a:rPr>
              <a:t>and</a:t>
            </a:r>
            <a:r>
              <a:rPr lang="en-US" altLang="zh-CN" sz="5400">
                <a:solidFill>
                  <a:srgbClr val="0000FF"/>
                </a:solidFill>
                <a:latin typeface="Arial Black" panose="020B0A04020102020204" pitchFamily="34" charset="0"/>
              </a:rPr>
              <a:t> one</a:t>
            </a:r>
          </a:p>
        </p:txBody>
      </p:sp>
      <p:pic>
        <p:nvPicPr>
          <p:cNvPr id="12" name="图片 11" descr="2158700_144559528653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14313" y="142875"/>
            <a:ext cx="1785938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 descr="2158700_141427686789_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14625" y="0"/>
            <a:ext cx="1928813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 descr="2158700_141427686789_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00125" y="71438"/>
            <a:ext cx="1857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6" descr="2158700_141427686789_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28813" y="2928938"/>
            <a:ext cx="1857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 descr="2158700_144559528653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928938"/>
            <a:ext cx="1785938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 descr="2158700_144559528653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86188" y="3000375"/>
            <a:ext cx="1785937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9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1" dur="500"/>
                                        <p:tgtEl>
                                          <p:spTgt spid="249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58" grpId="0"/>
      <p:bldP spid="25603" grpId="0" animBg="1"/>
      <p:bldP spid="2498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Text Box 7"/>
          <p:cNvSpPr txBox="1">
            <a:spLocks noChangeArrowheads="1"/>
          </p:cNvSpPr>
          <p:nvPr/>
        </p:nvSpPr>
        <p:spPr bwMode="auto">
          <a:xfrm>
            <a:off x="250825" y="1857375"/>
            <a:ext cx="8893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3399"/>
                </a:solidFill>
                <a:latin typeface="Arial Black" panose="020B0A04020102020204" pitchFamily="34" charset="0"/>
              </a:rPr>
              <a:t>151 </a:t>
            </a:r>
            <a:r>
              <a:rPr lang="en-US" altLang="zh-CN" sz="3600" b="1">
                <a:solidFill>
                  <a:srgbClr val="0000FF"/>
                </a:solidFill>
                <a:latin typeface="Arial Black" panose="020B0A04020102020204" pitchFamily="34" charset="0"/>
              </a:rPr>
              <a:t> one hundred (and) fifty-one</a:t>
            </a:r>
          </a:p>
        </p:txBody>
      </p:sp>
      <p:sp>
        <p:nvSpPr>
          <p:cNvPr id="26627" name="Line 9"/>
          <p:cNvSpPr>
            <a:spLocks noChangeShapeType="1"/>
          </p:cNvSpPr>
          <p:nvPr/>
        </p:nvSpPr>
        <p:spPr bwMode="auto">
          <a:xfrm flipH="1">
            <a:off x="0" y="2708275"/>
            <a:ext cx="9144000" cy="0"/>
          </a:xfrm>
          <a:prstGeom prst="line">
            <a:avLst/>
          </a:prstGeom>
          <a:noFill/>
          <a:ln w="76200">
            <a:pattFill prst="solidDmnd">
              <a:fgClr>
                <a:srgbClr val="FFFF00"/>
              </a:fgClr>
              <a:bgClr>
                <a:srgbClr val="CC00FF"/>
              </a:bgClr>
            </a:patt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0884" name="Text Box 17"/>
          <p:cNvSpPr txBox="1">
            <a:spLocks noChangeArrowheads="1"/>
          </p:cNvSpPr>
          <p:nvPr/>
        </p:nvSpPr>
        <p:spPr bwMode="auto">
          <a:xfrm>
            <a:off x="0" y="537368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3399"/>
                </a:solidFill>
                <a:latin typeface="Arial Black" panose="020B0A04020102020204" pitchFamily="34" charset="0"/>
              </a:rPr>
              <a:t>365 </a:t>
            </a:r>
            <a:r>
              <a:rPr lang="en-US" altLang="zh-CN" sz="3600" b="1">
                <a:solidFill>
                  <a:srgbClr val="0000FF"/>
                </a:solidFill>
                <a:latin typeface="Arial Black" panose="020B0A04020102020204" pitchFamily="34" charset="0"/>
              </a:rPr>
              <a:t> three hundred (and) sixty-five</a:t>
            </a:r>
          </a:p>
        </p:txBody>
      </p:sp>
      <p:pic>
        <p:nvPicPr>
          <p:cNvPr id="16" name="图片 15" descr="2344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43188" y="0"/>
            <a:ext cx="26352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6" descr="2158700_144559528653_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75" y="0"/>
            <a:ext cx="1857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 descr="2158700_144559528653_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3" y="0"/>
            <a:ext cx="1857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19" descr="2158700_152420770432_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43000" y="3000375"/>
            <a:ext cx="2000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0" descr="2158700_165641039375_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71813" y="3000375"/>
            <a:ext cx="2071687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1" descr="2344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29188" y="3071813"/>
            <a:ext cx="285750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250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250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2" grpId="0"/>
      <p:bldP spid="26627" grpId="0" animBg="1"/>
      <p:bldP spid="2508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906" name="Picture 7" descr="纸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3" y="1143000"/>
            <a:ext cx="84963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1907" name="Rectangle 8"/>
          <p:cNvSpPr>
            <a:spLocks noChangeArrowheads="1"/>
          </p:cNvSpPr>
          <p:nvPr/>
        </p:nvSpPr>
        <p:spPr bwMode="auto">
          <a:xfrm>
            <a:off x="1116013" y="1268413"/>
            <a:ext cx="63023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/>
              <a:t>21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/>
              <a:t>22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/>
              <a:t>23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/>
              <a:t>24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/>
              <a:t>25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/>
              <a:t>26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/>
              <a:t>27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/>
              <a:t>28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/>
              <a:t>29</a:t>
            </a:r>
          </a:p>
        </p:txBody>
      </p:sp>
      <p:sp>
        <p:nvSpPr>
          <p:cNvPr id="251908" name="Rectangle 9"/>
          <p:cNvSpPr>
            <a:spLocks noChangeArrowheads="1"/>
          </p:cNvSpPr>
          <p:nvPr/>
        </p:nvSpPr>
        <p:spPr bwMode="auto">
          <a:xfrm>
            <a:off x="1692275" y="1268413"/>
            <a:ext cx="243046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F3399"/>
                </a:solidFill>
              </a:rPr>
              <a:t>twenty-one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/>
              <a:t>——————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F3399"/>
                </a:solidFill>
              </a:rPr>
              <a:t>twenty-three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F3399"/>
                </a:solidFill>
              </a:rPr>
              <a:t>twenty-four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/>
              <a:t>——————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F3399"/>
                </a:solidFill>
              </a:rPr>
              <a:t>twenty-six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/>
              <a:t>——————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F3399"/>
                </a:solidFill>
              </a:rPr>
              <a:t>twenty-eight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/>
              <a:t>——————</a:t>
            </a:r>
          </a:p>
        </p:txBody>
      </p:sp>
      <p:sp>
        <p:nvSpPr>
          <p:cNvPr id="251909" name="Rectangle 10"/>
          <p:cNvSpPr>
            <a:spLocks noChangeArrowheads="1"/>
          </p:cNvSpPr>
          <p:nvPr/>
        </p:nvSpPr>
        <p:spPr bwMode="auto">
          <a:xfrm>
            <a:off x="4356100" y="1412875"/>
            <a:ext cx="93662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/>
              <a:t>30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/>
              <a:t>40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/>
              <a:t>50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/>
              <a:t>60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/>
              <a:t>70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/>
              <a:t>80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/>
              <a:t>90</a:t>
            </a:r>
          </a:p>
        </p:txBody>
      </p:sp>
      <p:sp>
        <p:nvSpPr>
          <p:cNvPr id="251910" name="Rectangle 11"/>
          <p:cNvSpPr>
            <a:spLocks noChangeArrowheads="1"/>
          </p:cNvSpPr>
          <p:nvPr/>
        </p:nvSpPr>
        <p:spPr bwMode="auto">
          <a:xfrm>
            <a:off x="5003800" y="1412875"/>
            <a:ext cx="1512888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3399"/>
                </a:solidFill>
              </a:rPr>
              <a:t>thirty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/>
              <a:t>——-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/>
              <a:t>——-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3399"/>
                </a:solidFill>
              </a:rPr>
              <a:t>sixty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3399"/>
                </a:solidFill>
              </a:rPr>
              <a:t>seventy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/>
              <a:t>——-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/>
              <a:t>——-</a:t>
            </a:r>
          </a:p>
        </p:txBody>
      </p:sp>
      <p:sp>
        <p:nvSpPr>
          <p:cNvPr id="251911" name="Rectangle 12"/>
          <p:cNvSpPr>
            <a:spLocks noChangeArrowheads="1"/>
          </p:cNvSpPr>
          <p:nvPr/>
        </p:nvSpPr>
        <p:spPr bwMode="auto">
          <a:xfrm>
            <a:off x="1692275" y="4652963"/>
            <a:ext cx="525621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3399"/>
                </a:solidFill>
              </a:rPr>
              <a:t>one hundred/a hundred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/>
              <a:t>————————————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/>
              <a:t>————————————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/>
              <a:t>————————————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3399"/>
                </a:solidFill>
              </a:rPr>
              <a:t>nine hundred (and) ninety-nine</a:t>
            </a:r>
          </a:p>
        </p:txBody>
      </p:sp>
      <p:sp>
        <p:nvSpPr>
          <p:cNvPr id="251912" name="Rectangle 13"/>
          <p:cNvSpPr>
            <a:spLocks noChangeArrowheads="1"/>
          </p:cNvSpPr>
          <p:nvPr/>
        </p:nvSpPr>
        <p:spPr bwMode="auto">
          <a:xfrm>
            <a:off x="1042988" y="4652963"/>
            <a:ext cx="9175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/>
              <a:t>100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/>
              <a:t>101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/>
              <a:t>185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/>
              <a:t>315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/>
              <a:t>999</a:t>
            </a:r>
          </a:p>
        </p:txBody>
      </p:sp>
      <p:sp>
        <p:nvSpPr>
          <p:cNvPr id="251913" name="WordArt 15"/>
          <p:cNvSpPr>
            <a:spLocks noChangeArrowheads="1" noChangeShapeType="1" noTextEdit="1"/>
          </p:cNvSpPr>
          <p:nvPr/>
        </p:nvSpPr>
        <p:spPr bwMode="auto">
          <a:xfrm>
            <a:off x="900113" y="188913"/>
            <a:ext cx="3619500" cy="7048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4000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 panose="020B0A04020102020204"/>
              </a:rPr>
              <a:t>Listen and learn.</a:t>
            </a:r>
            <a:endParaRPr lang="zh-CN" altLang="en-US" sz="4000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 Black" panose="020B0A04020102020204"/>
            </a:endParaRPr>
          </a:p>
        </p:txBody>
      </p:sp>
      <p:pic>
        <p:nvPicPr>
          <p:cNvPr id="11" name="SectionA-2a配套听力(2012版)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14313"/>
            <a:ext cx="714375" cy="714375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70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Text Box 2"/>
          <p:cNvSpPr txBox="1">
            <a:spLocks noChangeArrowheads="1"/>
          </p:cNvSpPr>
          <p:nvPr/>
        </p:nvSpPr>
        <p:spPr bwMode="auto">
          <a:xfrm>
            <a:off x="0" y="26035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0000FF"/>
                </a:solidFill>
                <a:latin typeface="Arial Black" panose="020B0A04020102020204" pitchFamily="34" charset="0"/>
              </a:rPr>
              <a:t>Listen and match the prices.</a:t>
            </a:r>
            <a:endParaRPr lang="en-US" altLang="zh-CN" sz="6600" b="1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252931" name="Text Box 3"/>
          <p:cNvSpPr txBox="1">
            <a:spLocks noChangeArrowheads="1"/>
          </p:cNvSpPr>
          <p:nvPr/>
        </p:nvSpPr>
        <p:spPr bwMode="auto">
          <a:xfrm>
            <a:off x="1892300" y="39385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52932" name="Text Box 4"/>
          <p:cNvSpPr txBox="1">
            <a:spLocks noChangeArrowheads="1"/>
          </p:cNvSpPr>
          <p:nvPr/>
        </p:nvSpPr>
        <p:spPr bwMode="auto">
          <a:xfrm>
            <a:off x="5924550" y="39385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52933" name="Text Box 5"/>
          <p:cNvSpPr txBox="1">
            <a:spLocks noChangeArrowheads="1"/>
          </p:cNvSpPr>
          <p:nvPr/>
        </p:nvSpPr>
        <p:spPr bwMode="auto">
          <a:xfrm>
            <a:off x="2036763" y="61706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52934" name="Text Box 6"/>
          <p:cNvSpPr txBox="1">
            <a:spLocks noChangeArrowheads="1"/>
          </p:cNvSpPr>
          <p:nvPr/>
        </p:nvSpPr>
        <p:spPr bwMode="auto">
          <a:xfrm>
            <a:off x="5919788" y="62309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52935" name="Text Box 53"/>
          <p:cNvSpPr txBox="1">
            <a:spLocks noChangeArrowheads="1"/>
          </p:cNvSpPr>
          <p:nvPr/>
        </p:nvSpPr>
        <p:spPr bwMode="auto">
          <a:xfrm>
            <a:off x="500063" y="3214688"/>
            <a:ext cx="9794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6600CC"/>
                </a:solidFill>
              </a:rPr>
              <a:t>cap</a:t>
            </a:r>
          </a:p>
        </p:txBody>
      </p:sp>
      <p:sp>
        <p:nvSpPr>
          <p:cNvPr id="252936" name="Text Box 54"/>
          <p:cNvSpPr txBox="1">
            <a:spLocks noChangeArrowheads="1"/>
          </p:cNvSpPr>
          <p:nvPr/>
        </p:nvSpPr>
        <p:spPr bwMode="auto">
          <a:xfrm>
            <a:off x="2786063" y="3143250"/>
            <a:ext cx="1158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6600CC"/>
                </a:solidFill>
              </a:rPr>
              <a:t>skirt</a:t>
            </a:r>
          </a:p>
        </p:txBody>
      </p:sp>
      <p:sp>
        <p:nvSpPr>
          <p:cNvPr id="252937" name="Text Box 55"/>
          <p:cNvSpPr txBox="1">
            <a:spLocks noChangeArrowheads="1"/>
          </p:cNvSpPr>
          <p:nvPr/>
        </p:nvSpPr>
        <p:spPr bwMode="auto">
          <a:xfrm>
            <a:off x="4857750" y="3286125"/>
            <a:ext cx="1595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6600CC"/>
                </a:solidFill>
              </a:rPr>
              <a:t>T-shirt</a:t>
            </a:r>
          </a:p>
        </p:txBody>
      </p:sp>
      <p:sp>
        <p:nvSpPr>
          <p:cNvPr id="252938" name="Text Box 56"/>
          <p:cNvSpPr txBox="1">
            <a:spLocks noChangeArrowheads="1"/>
          </p:cNvSpPr>
          <p:nvPr/>
        </p:nvSpPr>
        <p:spPr bwMode="auto">
          <a:xfrm>
            <a:off x="7429500" y="3143250"/>
            <a:ext cx="1416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6600CC"/>
                </a:solidFill>
              </a:rPr>
              <a:t>pants</a:t>
            </a:r>
          </a:p>
        </p:txBody>
      </p:sp>
      <p:sp>
        <p:nvSpPr>
          <p:cNvPr id="252939" name="Text Box 57"/>
          <p:cNvSpPr txBox="1">
            <a:spLocks noChangeArrowheads="1"/>
          </p:cNvSpPr>
          <p:nvPr/>
        </p:nvSpPr>
        <p:spPr bwMode="auto">
          <a:xfrm>
            <a:off x="2428875" y="4714875"/>
            <a:ext cx="20002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/>
              <a:t>2.</a:t>
            </a:r>
            <a:r>
              <a:rPr lang="zh-CN" altLang="en-US" sz="3200" b="1"/>
              <a:t>￥</a:t>
            </a:r>
            <a:r>
              <a:rPr lang="en-US" altLang="zh-CN" sz="3200" b="1"/>
              <a:t>16.00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b="1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/>
              <a:t>￥</a:t>
            </a:r>
            <a:r>
              <a:rPr lang="en-US" altLang="zh-CN" sz="3200" b="1"/>
              <a:t>60.00</a:t>
            </a:r>
          </a:p>
        </p:txBody>
      </p:sp>
      <p:sp>
        <p:nvSpPr>
          <p:cNvPr id="252940" name="Text Box 58"/>
          <p:cNvSpPr txBox="1">
            <a:spLocks noChangeArrowheads="1"/>
          </p:cNvSpPr>
          <p:nvPr/>
        </p:nvSpPr>
        <p:spPr bwMode="auto">
          <a:xfrm>
            <a:off x="0" y="4643438"/>
            <a:ext cx="20764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7E7C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/>
              <a:t>1. </a:t>
            </a:r>
            <a:r>
              <a:rPr lang="zh-CN" altLang="en-US" sz="3200" b="1" dirty="0"/>
              <a:t>￥</a:t>
            </a:r>
            <a:r>
              <a:rPr lang="en-US" altLang="zh-CN" sz="3200" b="1" dirty="0"/>
              <a:t>18.00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/>
              <a:t>    </a:t>
            </a:r>
            <a:r>
              <a:rPr lang="zh-CN" altLang="en-US" sz="3200" b="1" dirty="0"/>
              <a:t>￥</a:t>
            </a:r>
            <a:r>
              <a:rPr lang="en-US" altLang="zh-CN" sz="3200" b="1" dirty="0"/>
              <a:t>80.00</a:t>
            </a:r>
          </a:p>
        </p:txBody>
      </p:sp>
      <p:sp>
        <p:nvSpPr>
          <p:cNvPr id="252941" name="Text Box 59"/>
          <p:cNvSpPr txBox="1">
            <a:spLocks noChangeArrowheads="1"/>
          </p:cNvSpPr>
          <p:nvPr/>
        </p:nvSpPr>
        <p:spPr bwMode="auto">
          <a:xfrm>
            <a:off x="4643438" y="4786313"/>
            <a:ext cx="23574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/>
              <a:t>3.</a:t>
            </a:r>
            <a:r>
              <a:rPr lang="zh-CN" altLang="en-US" sz="3200" b="1"/>
              <a:t>￥</a:t>
            </a:r>
            <a:r>
              <a:rPr lang="en-US" altLang="zh-CN" sz="3200" b="1"/>
              <a:t>17.00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/>
              <a:t>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/>
              <a:t>  </a:t>
            </a:r>
            <a:r>
              <a:rPr lang="zh-CN" altLang="en-US" sz="3200" b="1"/>
              <a:t>￥</a:t>
            </a:r>
            <a:r>
              <a:rPr lang="en-US" altLang="zh-CN" sz="3200" b="1"/>
              <a:t>70.00</a:t>
            </a:r>
          </a:p>
        </p:txBody>
      </p:sp>
      <p:sp>
        <p:nvSpPr>
          <p:cNvPr id="252942" name="Text Box 60"/>
          <p:cNvSpPr txBox="1">
            <a:spLocks noChangeArrowheads="1"/>
          </p:cNvSpPr>
          <p:nvPr/>
        </p:nvSpPr>
        <p:spPr bwMode="auto">
          <a:xfrm>
            <a:off x="7143750" y="4714875"/>
            <a:ext cx="20002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7F0A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/>
              <a:t>4.</a:t>
            </a:r>
            <a:r>
              <a:rPr lang="zh-CN" altLang="en-US" sz="3200" b="1"/>
              <a:t>￥</a:t>
            </a:r>
            <a:r>
              <a:rPr lang="en-US" altLang="zh-CN" sz="3200" b="1"/>
              <a:t>15.00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b="1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/>
              <a:t>   </a:t>
            </a:r>
            <a:r>
              <a:rPr lang="zh-CN" altLang="en-US" sz="3200" b="1"/>
              <a:t>￥</a:t>
            </a:r>
            <a:r>
              <a:rPr lang="en-US" altLang="zh-CN" sz="3200" b="1"/>
              <a:t>50.00</a:t>
            </a:r>
          </a:p>
        </p:txBody>
      </p:sp>
      <p:sp>
        <p:nvSpPr>
          <p:cNvPr id="89149" name="Line 61"/>
          <p:cNvSpPr>
            <a:spLocks noChangeShapeType="1"/>
          </p:cNvSpPr>
          <p:nvPr/>
        </p:nvSpPr>
        <p:spPr bwMode="auto">
          <a:xfrm flipH="1">
            <a:off x="1785938" y="3643313"/>
            <a:ext cx="1368425" cy="2000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9150" name="Line 62"/>
          <p:cNvSpPr>
            <a:spLocks noChangeShapeType="1"/>
          </p:cNvSpPr>
          <p:nvPr/>
        </p:nvSpPr>
        <p:spPr bwMode="auto">
          <a:xfrm>
            <a:off x="1428750" y="3714750"/>
            <a:ext cx="1439863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9151" name="Line 63"/>
          <p:cNvSpPr>
            <a:spLocks noChangeShapeType="1"/>
          </p:cNvSpPr>
          <p:nvPr/>
        </p:nvSpPr>
        <p:spPr bwMode="auto">
          <a:xfrm flipH="1">
            <a:off x="6429375" y="3789363"/>
            <a:ext cx="1455738" cy="2139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9152" name="Line 64"/>
          <p:cNvSpPr>
            <a:spLocks noChangeShapeType="1"/>
          </p:cNvSpPr>
          <p:nvPr/>
        </p:nvSpPr>
        <p:spPr bwMode="auto">
          <a:xfrm>
            <a:off x="5929313" y="3857625"/>
            <a:ext cx="1728787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52947" name="Picture 66" descr="P78-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1412875"/>
            <a:ext cx="180022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948" name="Picture 67" descr="短裙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11413" y="1196975"/>
            <a:ext cx="15843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949" name="Picture 68" descr="7-4-1-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43750" y="1214438"/>
            <a:ext cx="15176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950" name="Picture 69" descr="7-4-1-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572000" y="1052513"/>
            <a:ext cx="2103438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SectionA-2b配套听力(2012版)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214313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2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2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29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9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9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89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9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9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9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808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252930" grpId="0"/>
      <p:bldP spid="89149" grpId="0" animBg="1"/>
      <p:bldP spid="89150" grpId="0" animBg="1"/>
      <p:bldP spid="89151" grpId="0" animBg="1"/>
      <p:bldP spid="891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71546"/>
            <a:ext cx="4211638" cy="3371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7" name="Picture 6" descr="17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0263" y="1143000"/>
            <a:ext cx="4503737" cy="3043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3956" name="Picture 7" descr="p77-1a-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3" y="2428875"/>
            <a:ext cx="324167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3957" name="Rectangle 8"/>
          <p:cNvSpPr>
            <a:spLocks noChangeArrowheads="1"/>
          </p:cNvSpPr>
          <p:nvPr/>
        </p:nvSpPr>
        <p:spPr bwMode="auto">
          <a:xfrm>
            <a:off x="214313" y="0"/>
            <a:ext cx="56975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00B0F0"/>
                </a:solidFill>
              </a:rPr>
              <a:t>Look, listen and say.</a:t>
            </a:r>
          </a:p>
        </p:txBody>
      </p:sp>
      <p:sp>
        <p:nvSpPr>
          <p:cNvPr id="253958" name="Text Box 12"/>
          <p:cNvSpPr txBox="1">
            <a:spLocks noChangeArrowheads="1"/>
          </p:cNvSpPr>
          <p:nvPr/>
        </p:nvSpPr>
        <p:spPr bwMode="auto">
          <a:xfrm>
            <a:off x="714375" y="5286375"/>
            <a:ext cx="80978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800" b="1" dirty="0">
                <a:solidFill>
                  <a:srgbClr val="00B0F0"/>
                </a:solidFill>
              </a:rPr>
              <a:t>Q:   How much is the coat?</a:t>
            </a:r>
          </a:p>
        </p:txBody>
      </p:sp>
      <p:pic>
        <p:nvPicPr>
          <p:cNvPr id="253959" name="图片 7" descr="shipin.jp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72188" y="0"/>
            <a:ext cx="936625" cy="75723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afterEffect">
                                  <p:stCondLst>
                                    <p:cond delay="5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539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Text Box 5"/>
          <p:cNvSpPr txBox="1">
            <a:spLocks noChangeArrowheads="1"/>
          </p:cNvSpPr>
          <p:nvPr/>
        </p:nvSpPr>
        <p:spPr bwMode="auto">
          <a:xfrm>
            <a:off x="0" y="580479"/>
            <a:ext cx="687705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6000" b="1" dirty="0">
                <a:solidFill>
                  <a:srgbClr val="00B0F0"/>
                </a:solidFill>
                <a:latin typeface="Arial Black" panose="020B0A04020102020204" pitchFamily="34" charset="0"/>
              </a:rPr>
              <a:t>Key points: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lang="en-US" altLang="zh-CN" sz="6000" b="1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254979" name="Text Box 7"/>
          <p:cNvSpPr txBox="1">
            <a:spLocks noChangeArrowheads="1"/>
          </p:cNvSpPr>
          <p:nvPr/>
        </p:nvSpPr>
        <p:spPr bwMode="auto">
          <a:xfrm>
            <a:off x="0" y="1948904"/>
            <a:ext cx="9288463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6600CC"/>
                </a:solidFill>
              </a:rPr>
              <a:t>1. </a:t>
            </a:r>
            <a:r>
              <a:rPr lang="en-US" altLang="zh-CN" sz="3200" b="1" dirty="0"/>
              <a:t>I want to </a:t>
            </a:r>
            <a:r>
              <a:rPr lang="en-US" altLang="zh-CN" sz="3200" b="1" dirty="0">
                <a:solidFill>
                  <a:srgbClr val="00B0F0"/>
                </a:solidFill>
              </a:rPr>
              <a:t>buy</a:t>
            </a:r>
            <a:r>
              <a:rPr lang="en-US" altLang="zh-CN" sz="3200" b="1" dirty="0"/>
              <a:t> some clothes </a:t>
            </a:r>
            <a:r>
              <a:rPr lang="en-US" altLang="zh-CN" sz="3200" b="1" dirty="0">
                <a:solidFill>
                  <a:srgbClr val="00B0F0"/>
                </a:solidFill>
              </a:rPr>
              <a:t>for</a:t>
            </a:r>
            <a:r>
              <a:rPr lang="en-US" altLang="zh-CN" sz="3200" b="1" dirty="0"/>
              <a:t> my daughter.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/>
              <a:t>    </a:t>
            </a:r>
            <a:r>
              <a:rPr lang="zh-CN" altLang="en-US" sz="3200" b="1" dirty="0"/>
              <a:t>我想为我女儿买些衣服。</a:t>
            </a:r>
            <a:endParaRPr lang="zh-CN" altLang="en-US" sz="3200" b="1" dirty="0">
              <a:solidFill>
                <a:srgbClr val="6600CC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FF9900"/>
                </a:solidFill>
              </a:rPr>
              <a:t>    </a:t>
            </a:r>
            <a:r>
              <a:rPr lang="en-US" altLang="zh-CN" sz="3600" b="1" dirty="0">
                <a:solidFill>
                  <a:srgbClr val="00B0F0"/>
                </a:solidFill>
              </a:rPr>
              <a:t>buy </a:t>
            </a:r>
            <a:r>
              <a:rPr lang="en-US" altLang="zh-CN" sz="3600" b="1" dirty="0" err="1">
                <a:solidFill>
                  <a:srgbClr val="00B0F0"/>
                </a:solidFill>
              </a:rPr>
              <a:t>sth</a:t>
            </a:r>
            <a:r>
              <a:rPr lang="en-US" altLang="zh-CN" sz="3600" b="1" dirty="0">
                <a:solidFill>
                  <a:srgbClr val="00B0F0"/>
                </a:solidFill>
              </a:rPr>
              <a:t>. for sb.= buy sb. </a:t>
            </a:r>
            <a:r>
              <a:rPr lang="en-US" altLang="zh-CN" sz="3600" b="1" dirty="0" err="1">
                <a:solidFill>
                  <a:srgbClr val="00B0F0"/>
                </a:solidFill>
              </a:rPr>
              <a:t>sth</a:t>
            </a:r>
            <a:r>
              <a:rPr lang="en-US" altLang="zh-CN" sz="3600" b="1" dirty="0">
                <a:solidFill>
                  <a:srgbClr val="00B0F0"/>
                </a:solidFill>
              </a:rPr>
              <a:t>.  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00B0F0"/>
                </a:solidFill>
              </a:rPr>
              <a:t>    </a:t>
            </a:r>
            <a:r>
              <a:rPr lang="zh-CN" altLang="en-US" sz="3600" b="1" dirty="0">
                <a:solidFill>
                  <a:srgbClr val="00B0F0"/>
                </a:solidFill>
              </a:rPr>
              <a:t>为某人买某物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/>
              <a:t>如：</a:t>
            </a:r>
            <a:r>
              <a:rPr lang="en-US" altLang="zh-CN" sz="3200" b="1" dirty="0"/>
              <a:t>She wants to </a:t>
            </a:r>
            <a:r>
              <a:rPr lang="en-US" altLang="zh-CN" sz="3200" b="1" dirty="0">
                <a:solidFill>
                  <a:srgbClr val="00B0F0"/>
                </a:solidFill>
              </a:rPr>
              <a:t>buy </a:t>
            </a:r>
            <a:r>
              <a:rPr lang="en-US" altLang="zh-CN" sz="3200" b="1" dirty="0"/>
              <a:t>some flowers </a:t>
            </a:r>
            <a:r>
              <a:rPr lang="en-US" altLang="zh-CN" sz="3200" b="1" dirty="0">
                <a:solidFill>
                  <a:srgbClr val="00B0F0"/>
                </a:solidFill>
              </a:rPr>
              <a:t>for</a:t>
            </a:r>
            <a:r>
              <a:rPr lang="en-US" altLang="zh-CN" sz="3200" b="1" dirty="0"/>
              <a:t> me.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b="1" dirty="0"/>
              <a:t>    = She wants to buy me some flowers.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25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4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4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4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4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Text Box 5"/>
          <p:cNvSpPr txBox="1">
            <a:spLocks noChangeArrowheads="1"/>
          </p:cNvSpPr>
          <p:nvPr/>
        </p:nvSpPr>
        <p:spPr bwMode="auto">
          <a:xfrm>
            <a:off x="303213" y="12017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56003" name="Rectangle 6"/>
          <p:cNvSpPr>
            <a:spLocks noChangeArrowheads="1"/>
          </p:cNvSpPr>
          <p:nvPr/>
        </p:nvSpPr>
        <p:spPr bwMode="auto">
          <a:xfrm>
            <a:off x="28086" y="980728"/>
            <a:ext cx="8926513" cy="473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B0F0"/>
                </a:solidFill>
              </a:rPr>
              <a:t>2. </a:t>
            </a:r>
            <a:r>
              <a:rPr lang="en-US" altLang="zh-CN" sz="3200" b="1" dirty="0"/>
              <a:t>Can I </a:t>
            </a:r>
            <a:r>
              <a:rPr lang="en-US" altLang="zh-CN" sz="3200" b="1" dirty="0">
                <a:solidFill>
                  <a:srgbClr val="00B0F0"/>
                </a:solidFill>
              </a:rPr>
              <a:t>try</a:t>
            </a:r>
            <a:r>
              <a:rPr lang="en-US" altLang="zh-CN" sz="3200" b="1" dirty="0"/>
              <a:t> it </a:t>
            </a:r>
            <a:r>
              <a:rPr lang="en-US" altLang="zh-CN" sz="3200" b="1" dirty="0">
                <a:solidFill>
                  <a:srgbClr val="00B0F0"/>
                </a:solidFill>
              </a:rPr>
              <a:t>on</a:t>
            </a:r>
            <a:r>
              <a:rPr lang="en-US" altLang="zh-CN" sz="3200" b="1" dirty="0"/>
              <a:t>?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/>
              <a:t>    </a:t>
            </a:r>
            <a:r>
              <a:rPr lang="zh-CN" altLang="en-US" sz="3200" b="1" dirty="0"/>
              <a:t>我可以试穿一下吗？</a:t>
            </a:r>
          </a:p>
          <a:p>
            <a:pPr>
              <a:spcBef>
                <a:spcPct val="3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B0F0"/>
                </a:solidFill>
              </a:rPr>
              <a:t>    </a:t>
            </a:r>
            <a:r>
              <a:rPr lang="en-US" altLang="zh-CN" sz="3200" b="1" dirty="0">
                <a:solidFill>
                  <a:srgbClr val="00B0F0"/>
                </a:solidFill>
              </a:rPr>
              <a:t>try on </a:t>
            </a:r>
            <a:r>
              <a:rPr lang="zh-CN" altLang="en-US" sz="3200" b="1" dirty="0">
                <a:solidFill>
                  <a:srgbClr val="00B0F0"/>
                </a:solidFill>
              </a:rPr>
              <a:t>试穿 （如宾语是代词，放中间）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/>
              <a:t>    </a:t>
            </a:r>
            <a:r>
              <a:rPr lang="zh-CN" altLang="en-US" sz="2800" b="1" dirty="0"/>
              <a:t>如：</a:t>
            </a:r>
            <a:r>
              <a:rPr lang="en-US" altLang="zh-CN" sz="2800" b="1" dirty="0"/>
              <a:t>The shoes are nice. Please try them on.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B0F0"/>
                </a:solidFill>
              </a:rPr>
              <a:t>3. How much </a:t>
            </a:r>
            <a:r>
              <a:rPr lang="en-US" altLang="zh-CN" sz="3200" b="1" dirty="0"/>
              <a:t>is it? 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/>
              <a:t>    </a:t>
            </a:r>
            <a:r>
              <a:rPr lang="zh-CN" altLang="en-US" sz="3200" b="1" dirty="0"/>
              <a:t>多少钱？</a:t>
            </a:r>
          </a:p>
          <a:p>
            <a:pPr>
              <a:spcBef>
                <a:spcPct val="25000"/>
              </a:spcBef>
              <a:buFont typeface="Arial" panose="020B0604020202020204" pitchFamily="34" charset="0"/>
              <a:buNone/>
            </a:pPr>
            <a:r>
              <a:rPr lang="zh-CN" altLang="en-US" sz="3200" b="1" dirty="0"/>
              <a:t>    </a:t>
            </a:r>
            <a:r>
              <a:rPr lang="en-US" altLang="zh-CN" sz="3200" b="1" dirty="0">
                <a:solidFill>
                  <a:srgbClr val="00B0F0"/>
                </a:solidFill>
              </a:rPr>
              <a:t>how much is/are …? ……</a:t>
            </a:r>
            <a:r>
              <a:rPr lang="zh-CN" altLang="en-US" sz="3200" b="1" dirty="0">
                <a:solidFill>
                  <a:srgbClr val="00B0F0"/>
                </a:solidFill>
              </a:rPr>
              <a:t>多少钱？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/>
              <a:t>    </a:t>
            </a:r>
            <a:r>
              <a:rPr lang="zh-CN" altLang="en-US" sz="2800" b="1" dirty="0"/>
              <a:t>如：</a:t>
            </a:r>
            <a:r>
              <a:rPr lang="en-US" altLang="zh-CN" sz="2800" b="1" dirty="0"/>
              <a:t>How much </a:t>
            </a:r>
            <a:r>
              <a:rPr lang="en-US" altLang="zh-CN" sz="2800" b="1" dirty="0">
                <a:solidFill>
                  <a:srgbClr val="00B0F0"/>
                </a:solidFill>
              </a:rPr>
              <a:t>are</a:t>
            </a:r>
            <a:r>
              <a:rPr lang="en-US" altLang="zh-CN" sz="2800" b="1" dirty="0"/>
              <a:t> the shoes?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B0F0"/>
                </a:solidFill>
              </a:rPr>
              <a:t>            They’re </a:t>
            </a:r>
            <a:r>
              <a:rPr lang="en-US" altLang="zh-CN" sz="2800" b="1" dirty="0"/>
              <a:t>165 </a:t>
            </a:r>
            <a:r>
              <a:rPr lang="en-US" altLang="zh-CN" sz="2800" b="1" i="1" dirty="0" err="1"/>
              <a:t>yuan</a:t>
            </a:r>
            <a:r>
              <a:rPr lang="en-US" altLang="zh-CN" sz="2800" b="1" dirty="0"/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256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256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6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6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6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6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6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6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6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6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6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6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Text Box 5"/>
          <p:cNvSpPr txBox="1">
            <a:spLocks noChangeArrowheads="1"/>
          </p:cNvSpPr>
          <p:nvPr/>
        </p:nvSpPr>
        <p:spPr bwMode="auto">
          <a:xfrm>
            <a:off x="214313" y="1357313"/>
            <a:ext cx="8462962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200" b="1" dirty="0"/>
              <a:t>1. Mother wants to buy _______ (shoes, clothes, gloves) for Maria.</a:t>
            </a:r>
          </a:p>
          <a:p>
            <a:pPr eaLnBrk="1" hangingPunct="1">
              <a:lnSpc>
                <a:spcPct val="150000"/>
              </a:lnSpc>
            </a:pPr>
            <a:endParaRPr lang="en-US" altLang="zh-CN" sz="3200" b="1" dirty="0"/>
          </a:p>
          <a:p>
            <a:pPr eaLnBrk="1" hangingPunct="1">
              <a:lnSpc>
                <a:spcPct val="150000"/>
              </a:lnSpc>
            </a:pPr>
            <a:r>
              <a:rPr lang="en-US" altLang="zh-CN" sz="3200" b="1" dirty="0"/>
              <a:t>2. Maria likes _________ (the red coat, the yellow skirt, the yellow coat).</a:t>
            </a:r>
          </a:p>
          <a:p>
            <a:pPr eaLnBrk="1" hangingPunct="1">
              <a:lnSpc>
                <a:spcPct val="150000"/>
              </a:lnSpc>
            </a:pPr>
            <a:endParaRPr lang="en-US" altLang="zh-CN" sz="3200" b="1" dirty="0"/>
          </a:p>
          <a:p>
            <a:pPr eaLnBrk="1" hangingPunct="1">
              <a:lnSpc>
                <a:spcPct val="150000"/>
              </a:lnSpc>
            </a:pPr>
            <a:r>
              <a:rPr lang="en-US" altLang="zh-CN" sz="3200" b="1" dirty="0"/>
              <a:t>3. It is _______ (17.00, 70.00, 700.00) </a:t>
            </a:r>
            <a:r>
              <a:rPr lang="en-US" altLang="zh-CN" sz="3200" b="1" i="1" dirty="0" err="1"/>
              <a:t>yuan</a:t>
            </a:r>
            <a:r>
              <a:rPr lang="en-US" altLang="zh-CN" sz="3200" b="1" dirty="0"/>
              <a:t> .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endParaRPr lang="en-US" altLang="zh-CN" sz="3200" b="1" dirty="0"/>
          </a:p>
        </p:txBody>
      </p:sp>
      <p:sp>
        <p:nvSpPr>
          <p:cNvPr id="257027" name="WordArt 6"/>
          <p:cNvSpPr>
            <a:spLocks noChangeArrowheads="1" noChangeShapeType="1" noTextEdit="1"/>
          </p:cNvSpPr>
          <p:nvPr/>
        </p:nvSpPr>
        <p:spPr bwMode="auto">
          <a:xfrm>
            <a:off x="0" y="116632"/>
            <a:ext cx="5616575" cy="89143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47597"/>
              </a:avLst>
            </a:prstTxWarp>
          </a:bodyPr>
          <a:lstStyle/>
          <a:p>
            <a:pPr algn="ctr"/>
            <a:r>
              <a:rPr lang="en-US" altLang="zh-CN" sz="3600" b="1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/>
              </a:rPr>
              <a:t>Listen to 1a and check. </a:t>
            </a:r>
            <a:endParaRPr lang="zh-CN" altLang="en-US" sz="3600" b="1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 Black" panose="020B0A04020102020204"/>
            </a:endParaRPr>
          </a:p>
        </p:txBody>
      </p:sp>
      <p:sp>
        <p:nvSpPr>
          <p:cNvPr id="257028" name="Text Box 7"/>
          <p:cNvSpPr txBox="1">
            <a:spLocks noChangeArrowheads="1"/>
          </p:cNvSpPr>
          <p:nvPr/>
        </p:nvSpPr>
        <p:spPr bwMode="auto">
          <a:xfrm>
            <a:off x="4572000" y="5851525"/>
            <a:ext cx="10080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6000" b="1">
                <a:solidFill>
                  <a:srgbClr val="FF3300"/>
                </a:solidFill>
              </a:rPr>
              <a:t>√</a:t>
            </a:r>
          </a:p>
        </p:txBody>
      </p:sp>
      <p:sp>
        <p:nvSpPr>
          <p:cNvPr id="257029" name="Text Box 8"/>
          <p:cNvSpPr txBox="1">
            <a:spLocks noChangeArrowheads="1"/>
          </p:cNvSpPr>
          <p:nvPr/>
        </p:nvSpPr>
        <p:spPr bwMode="auto">
          <a:xfrm>
            <a:off x="6357938" y="3429000"/>
            <a:ext cx="10080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6000" b="1">
                <a:solidFill>
                  <a:srgbClr val="FF3300"/>
                </a:solidFill>
              </a:rPr>
              <a:t>√</a:t>
            </a:r>
          </a:p>
        </p:txBody>
      </p:sp>
      <p:sp>
        <p:nvSpPr>
          <p:cNvPr id="257030" name="Text Box 9"/>
          <p:cNvSpPr txBox="1">
            <a:spLocks noChangeArrowheads="1"/>
          </p:cNvSpPr>
          <p:nvPr/>
        </p:nvSpPr>
        <p:spPr bwMode="auto">
          <a:xfrm>
            <a:off x="6929438" y="1357313"/>
            <a:ext cx="10080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6000" b="1">
                <a:solidFill>
                  <a:srgbClr val="FF3300"/>
                </a:solidFill>
              </a:rPr>
              <a:t>√</a:t>
            </a:r>
          </a:p>
        </p:txBody>
      </p:sp>
      <p:pic>
        <p:nvPicPr>
          <p:cNvPr id="8" name="SectionA-1b配套听力(2012版)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14313"/>
            <a:ext cx="78581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7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7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7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7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7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7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7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7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7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7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7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7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7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7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7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7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7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7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7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7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7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7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7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7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7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7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7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7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7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7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5997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57028" grpId="0"/>
      <p:bldP spid="257029" grpId="0"/>
      <p:bldP spid="2570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18" name="Picture 4" descr="92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214813"/>
            <a:ext cx="4430713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619" name="Picture 5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43813" cy="361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620" name="图片 4" descr="shipin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43188" y="500063"/>
            <a:ext cx="1000125" cy="80803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9621" name="Picture 4" descr="92-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429125" y="4044950"/>
            <a:ext cx="4714875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WordArt 4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4246563" cy="10525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48861"/>
              </a:avLst>
            </a:prstTxWarp>
          </a:bodyPr>
          <a:lstStyle/>
          <a:p>
            <a:pPr algn="ctr"/>
            <a:r>
              <a:rPr lang="en-US" altLang="zh-CN" sz="2800" b="1" kern="10" dirty="0"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/>
                <a:cs typeface="Times New Roman" panose="02020603050405020304"/>
              </a:rPr>
              <a:t> Happy shopping!</a:t>
            </a:r>
            <a:endParaRPr lang="zh-CN" altLang="en-US" sz="2800" b="1" kern="10" dirty="0"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58051" name="Rectangle 11"/>
          <p:cNvSpPr>
            <a:spLocks noChangeArrowheads="1"/>
          </p:cNvSpPr>
          <p:nvPr/>
        </p:nvSpPr>
        <p:spPr bwMode="auto">
          <a:xfrm>
            <a:off x="0" y="1196975"/>
            <a:ext cx="82804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Salesman: ________________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Mother:      Yes, please. I want a T-shirt for my son.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Salesman: ______________________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Mother:      White.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Salesman: What about this one?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Mother:     All right. ______________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Salesman: Twenty </a:t>
            </a:r>
            <a:r>
              <a:rPr lang="en-US" altLang="zh-CN" sz="2800" b="1" i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yuan</a:t>
            </a:r>
            <a:r>
              <a:rPr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Mother:     OK. ___________</a:t>
            </a:r>
          </a:p>
        </p:txBody>
      </p:sp>
      <p:sp>
        <p:nvSpPr>
          <p:cNvPr id="258052" name="Text Box 13"/>
          <p:cNvSpPr txBox="1">
            <a:spLocks noChangeArrowheads="1"/>
          </p:cNvSpPr>
          <p:nvPr/>
        </p:nvSpPr>
        <p:spPr bwMode="auto">
          <a:xfrm>
            <a:off x="1571625" y="1285875"/>
            <a:ext cx="3517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Can/May I help you? </a:t>
            </a:r>
          </a:p>
        </p:txBody>
      </p:sp>
      <p:sp>
        <p:nvSpPr>
          <p:cNvPr id="258053" name="Text Box 14"/>
          <p:cNvSpPr txBox="1">
            <a:spLocks noChangeArrowheads="1"/>
          </p:cNvSpPr>
          <p:nvPr/>
        </p:nvSpPr>
        <p:spPr bwMode="auto">
          <a:xfrm>
            <a:off x="1643063" y="2286000"/>
            <a:ext cx="44291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color do you want? /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his favorite color?</a:t>
            </a:r>
          </a:p>
        </p:txBody>
      </p:sp>
      <p:sp>
        <p:nvSpPr>
          <p:cNvPr id="258054" name="Text Box 15"/>
          <p:cNvSpPr txBox="1">
            <a:spLocks noChangeArrowheads="1"/>
          </p:cNvSpPr>
          <p:nvPr/>
        </p:nvSpPr>
        <p:spPr bwMode="auto">
          <a:xfrm>
            <a:off x="3143250" y="4500563"/>
            <a:ext cx="2668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much is it?</a:t>
            </a:r>
          </a:p>
        </p:txBody>
      </p:sp>
      <p:sp>
        <p:nvSpPr>
          <p:cNvPr id="258055" name="Text Box 16"/>
          <p:cNvSpPr txBox="1">
            <a:spLocks noChangeArrowheads="1"/>
          </p:cNvSpPr>
          <p:nvPr/>
        </p:nvSpPr>
        <p:spPr bwMode="auto">
          <a:xfrm>
            <a:off x="2643188" y="5786438"/>
            <a:ext cx="179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I’ll take it.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15008" y="0"/>
            <a:ext cx="3428991" cy="22871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00810" y="2714620"/>
            <a:ext cx="2643190" cy="39647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8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8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8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2" grpId="0"/>
      <p:bldP spid="258053" grpId="0"/>
      <p:bldP spid="258054" grpId="0"/>
      <p:bldP spid="25805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WordArt 4"/>
          <p:cNvSpPr>
            <a:spLocks noChangeArrowheads="1" noChangeShapeType="1" noTextEdit="1"/>
          </p:cNvSpPr>
          <p:nvPr/>
        </p:nvSpPr>
        <p:spPr bwMode="auto">
          <a:xfrm>
            <a:off x="3000375" y="692696"/>
            <a:ext cx="2663825" cy="11869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0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+mn-lt"/>
                <a:ea typeface="+mn-lt"/>
                <a:cs typeface="+mn-lt"/>
              </a:rPr>
              <a:t>Summary</a:t>
            </a:r>
            <a:endParaRPr lang="zh-CN" altLang="en-US" sz="4000" b="1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+mn-lt"/>
              <a:ea typeface="+mn-lt"/>
              <a:cs typeface="+mn-lt"/>
            </a:endParaRPr>
          </a:p>
        </p:txBody>
      </p:sp>
      <p:sp>
        <p:nvSpPr>
          <p:cNvPr id="259075" name="Text Box 5"/>
          <p:cNvSpPr txBox="1">
            <a:spLocks noChangeArrowheads="1"/>
          </p:cNvSpPr>
          <p:nvPr/>
        </p:nvSpPr>
        <p:spPr bwMode="auto">
          <a:xfrm>
            <a:off x="-1" y="1700808"/>
            <a:ext cx="9358313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zh-CN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Numbers:</a:t>
            </a:r>
            <a:r>
              <a:rPr lang="en-US" altLang="zh-CN" sz="36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zh-CN" sz="32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1-999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zh-CN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Useful expressions:</a:t>
            </a:r>
          </a:p>
          <a:p>
            <a:pPr eaLnBrk="1" hangingPunct="1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What can I do for you? / May I help you?</a:t>
            </a:r>
          </a:p>
          <a:p>
            <a:pPr eaLnBrk="1" hangingPunct="1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I want … / I’d like …</a:t>
            </a:r>
          </a:p>
          <a:p>
            <a:pPr eaLnBrk="1" hangingPunct="1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Can I try it / them on?      Sure.</a:t>
            </a:r>
          </a:p>
          <a:p>
            <a:pPr eaLnBrk="1" hangingPunct="1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It looks very nice on you.</a:t>
            </a:r>
          </a:p>
          <a:p>
            <a:pPr eaLnBrk="1" hangingPunct="1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We’ll take it.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59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Text Box 9"/>
          <p:cNvSpPr txBox="1">
            <a:spLocks noChangeArrowheads="1"/>
          </p:cNvSpPr>
          <p:nvPr/>
        </p:nvSpPr>
        <p:spPr bwMode="auto">
          <a:xfrm>
            <a:off x="571500" y="1928813"/>
            <a:ext cx="8034338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zh-CN" sz="4000" b="1" dirty="0">
                <a:solidFill>
                  <a:srgbClr val="00B0F0"/>
                </a:solidFill>
              </a:rPr>
              <a:t>Review the numbers 21—999.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zh-CN" sz="4000" b="1" dirty="0">
              <a:solidFill>
                <a:srgbClr val="00B0F0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zh-CN" sz="4000" b="1" dirty="0">
                <a:solidFill>
                  <a:srgbClr val="00B0F0"/>
                </a:solidFill>
              </a:rPr>
              <a:t>Recite 1a.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zh-CN" sz="4000" b="1" dirty="0">
              <a:solidFill>
                <a:srgbClr val="00B0F0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zh-CN" sz="4000" b="1" dirty="0">
                <a:solidFill>
                  <a:srgbClr val="00B0F0"/>
                </a:solidFill>
              </a:rPr>
              <a:t>Preview Section B</a:t>
            </a:r>
            <a:r>
              <a:rPr lang="en-US" altLang="zh-CN" sz="4000" b="1" dirty="0" smtClean="0">
                <a:solidFill>
                  <a:srgbClr val="00B0F0"/>
                </a:solidFill>
              </a:rPr>
              <a:t>. </a:t>
            </a:r>
            <a:endParaRPr lang="en-US" altLang="zh-CN" sz="4000" b="1" dirty="0">
              <a:solidFill>
                <a:srgbClr val="00B0F0"/>
              </a:solidFill>
            </a:endParaRPr>
          </a:p>
        </p:txBody>
      </p:sp>
      <p:sp>
        <p:nvSpPr>
          <p:cNvPr id="260099" name="WordArt 10"/>
          <p:cNvSpPr>
            <a:spLocks noChangeArrowheads="1" noChangeShapeType="1" noTextEdit="1"/>
          </p:cNvSpPr>
          <p:nvPr/>
        </p:nvSpPr>
        <p:spPr bwMode="auto">
          <a:xfrm>
            <a:off x="2714625" y="285750"/>
            <a:ext cx="3554413" cy="952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54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 panose="020B0A04020102020204"/>
              </a:rPr>
              <a:t>Homework</a:t>
            </a:r>
            <a:endParaRPr lang="zh-CN" altLang="en-US" sz="5400" b="1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 Black" panose="020B0A04020102020204"/>
            </a:endParaRPr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2" name="Picture 4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ectionA-3a配套听力(2012版)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0"/>
            <a:ext cx="701675" cy="85725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9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3786182" y="3429000"/>
            <a:ext cx="792162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six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6731149" y="4798739"/>
            <a:ext cx="865187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ten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3873629" y="4797152"/>
            <a:ext cx="1182687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nine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4788024" y="2101820"/>
            <a:ext cx="1223963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three</a:t>
            </a: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714348" y="3429000"/>
            <a:ext cx="936625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five</a:t>
            </a:r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6429388" y="3571876"/>
            <a:ext cx="12954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seven</a:t>
            </a:r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516043" y="4797152"/>
            <a:ext cx="1223962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eight</a:t>
            </a:r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2778120" y="2093893"/>
            <a:ext cx="1008062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two</a:t>
            </a:r>
          </a:p>
        </p:txBody>
      </p:sp>
      <p:sp>
        <p:nvSpPr>
          <p:cNvPr id="86027" name="Rectangle 11"/>
          <p:cNvSpPr>
            <a:spLocks noChangeArrowheads="1"/>
          </p:cNvSpPr>
          <p:nvPr/>
        </p:nvSpPr>
        <p:spPr bwMode="auto">
          <a:xfrm>
            <a:off x="6715140" y="2000240"/>
            <a:ext cx="102235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four</a:t>
            </a:r>
          </a:p>
        </p:txBody>
      </p:sp>
      <p:sp>
        <p:nvSpPr>
          <p:cNvPr id="86028" name="Rectangle 12"/>
          <p:cNvSpPr>
            <a:spLocks noChangeArrowheads="1"/>
          </p:cNvSpPr>
          <p:nvPr/>
        </p:nvSpPr>
        <p:spPr bwMode="auto">
          <a:xfrm>
            <a:off x="642910" y="2071678"/>
            <a:ext cx="86995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one</a:t>
            </a:r>
          </a:p>
        </p:txBody>
      </p:sp>
      <p:sp>
        <p:nvSpPr>
          <p:cNvPr id="14" name="矩形 13"/>
          <p:cNvSpPr/>
          <p:nvPr/>
        </p:nvSpPr>
        <p:spPr>
          <a:xfrm>
            <a:off x="84827" y="908720"/>
            <a:ext cx="819487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Read the numbers you have learned.</a:t>
            </a:r>
            <a:endParaRPr lang="zh-CN" alt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Text Box 2"/>
          <p:cNvSpPr txBox="1">
            <a:spLocks noChangeArrowheads="1"/>
          </p:cNvSpPr>
          <p:nvPr/>
        </p:nvSpPr>
        <p:spPr bwMode="auto">
          <a:xfrm>
            <a:off x="642938" y="285750"/>
            <a:ext cx="1905000" cy="614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one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two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three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four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five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six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seven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eight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nine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ten</a:t>
            </a:r>
          </a:p>
        </p:txBody>
      </p:sp>
      <p:sp>
        <p:nvSpPr>
          <p:cNvPr id="242691" name="Text Box 3"/>
          <p:cNvSpPr txBox="1">
            <a:spLocks noChangeArrowheads="1"/>
          </p:cNvSpPr>
          <p:nvPr/>
        </p:nvSpPr>
        <p:spPr bwMode="auto">
          <a:xfrm>
            <a:off x="2928938" y="2214563"/>
            <a:ext cx="1873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+ teen =</a:t>
            </a:r>
          </a:p>
        </p:txBody>
      </p:sp>
      <p:sp>
        <p:nvSpPr>
          <p:cNvPr id="242692" name="Text Box 4"/>
          <p:cNvSpPr txBox="1">
            <a:spLocks noChangeArrowheads="1"/>
          </p:cNvSpPr>
          <p:nvPr/>
        </p:nvSpPr>
        <p:spPr bwMode="auto">
          <a:xfrm>
            <a:off x="5435600" y="404813"/>
            <a:ext cx="1600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3399"/>
                </a:solidFill>
                <a:latin typeface="Times New Roman" panose="02020603050405020304" pitchFamily="18" charset="0"/>
              </a:rPr>
              <a:t>eleven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>
            <a:off x="5508625" y="2276475"/>
            <a:ext cx="20462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four</a:t>
            </a:r>
            <a:r>
              <a:rPr lang="en-US" altLang="zh-CN" sz="3600" b="1">
                <a:solidFill>
                  <a:srgbClr val="FF6600"/>
                </a:solidFill>
                <a:latin typeface="Times New Roman" panose="02020603050405020304" pitchFamily="18" charset="0"/>
              </a:rPr>
              <a:t>teen</a:t>
            </a:r>
          </a:p>
        </p:txBody>
      </p:sp>
      <p:sp>
        <p:nvSpPr>
          <p:cNvPr id="242694" name="Text Box 6"/>
          <p:cNvSpPr txBox="1">
            <a:spLocks noChangeArrowheads="1"/>
          </p:cNvSpPr>
          <p:nvPr/>
        </p:nvSpPr>
        <p:spPr bwMode="auto">
          <a:xfrm>
            <a:off x="5516563" y="2843213"/>
            <a:ext cx="1600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3399"/>
                </a:solidFill>
                <a:latin typeface="Times New Roman" panose="02020603050405020304" pitchFamily="18" charset="0"/>
              </a:rPr>
              <a:t>fifteen</a:t>
            </a:r>
          </a:p>
        </p:txBody>
      </p:sp>
      <p:sp>
        <p:nvSpPr>
          <p:cNvPr id="242695" name="Text Box 7"/>
          <p:cNvSpPr txBox="1">
            <a:spLocks noChangeArrowheads="1"/>
          </p:cNvSpPr>
          <p:nvPr/>
        </p:nvSpPr>
        <p:spPr bwMode="auto">
          <a:xfrm>
            <a:off x="5492750" y="1014413"/>
            <a:ext cx="1600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3399"/>
                </a:solidFill>
                <a:latin typeface="Times New Roman" panose="02020603050405020304" pitchFamily="18" charset="0"/>
              </a:rPr>
              <a:t>twelve</a:t>
            </a:r>
          </a:p>
        </p:txBody>
      </p:sp>
      <p:sp>
        <p:nvSpPr>
          <p:cNvPr id="242696" name="Text Box 8"/>
          <p:cNvSpPr txBox="1">
            <a:spLocks noChangeArrowheads="1"/>
          </p:cNvSpPr>
          <p:nvPr/>
        </p:nvSpPr>
        <p:spPr bwMode="auto">
          <a:xfrm>
            <a:off x="5508625" y="1628775"/>
            <a:ext cx="19065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3399"/>
                </a:solidFill>
                <a:latin typeface="Times New Roman" panose="02020603050405020304" pitchFamily="18" charset="0"/>
              </a:rPr>
              <a:t>thirteen</a:t>
            </a:r>
          </a:p>
        </p:txBody>
      </p:sp>
      <p:sp>
        <p:nvSpPr>
          <p:cNvPr id="242697" name="Text Box 9"/>
          <p:cNvSpPr txBox="1">
            <a:spLocks noChangeArrowheads="1"/>
          </p:cNvSpPr>
          <p:nvPr/>
        </p:nvSpPr>
        <p:spPr bwMode="auto">
          <a:xfrm>
            <a:off x="5510213" y="4672013"/>
            <a:ext cx="21955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eigh</a:t>
            </a:r>
            <a:r>
              <a:rPr lang="en-US" altLang="zh-CN" sz="3600" b="1">
                <a:solidFill>
                  <a:srgbClr val="9900FF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een</a:t>
            </a:r>
          </a:p>
        </p:txBody>
      </p:sp>
      <p:sp>
        <p:nvSpPr>
          <p:cNvPr id="242698" name="Text Box 10"/>
          <p:cNvSpPr txBox="1">
            <a:spLocks noChangeArrowheads="1"/>
          </p:cNvSpPr>
          <p:nvPr/>
        </p:nvSpPr>
        <p:spPr bwMode="auto">
          <a:xfrm>
            <a:off x="5508625" y="5300663"/>
            <a:ext cx="19796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nine</a:t>
            </a:r>
            <a:r>
              <a:rPr lang="en-US" altLang="zh-CN" sz="3600" b="1">
                <a:solidFill>
                  <a:srgbClr val="FF6600"/>
                </a:solidFill>
                <a:latin typeface="Times New Roman" panose="02020603050405020304" pitchFamily="18" charset="0"/>
              </a:rPr>
              <a:t>teen</a:t>
            </a:r>
          </a:p>
        </p:txBody>
      </p:sp>
      <p:sp>
        <p:nvSpPr>
          <p:cNvPr id="242699" name="Text Box 11"/>
          <p:cNvSpPr txBox="1">
            <a:spLocks noChangeArrowheads="1"/>
          </p:cNvSpPr>
          <p:nvPr/>
        </p:nvSpPr>
        <p:spPr bwMode="auto">
          <a:xfrm>
            <a:off x="5511800" y="3452813"/>
            <a:ext cx="1600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six</a:t>
            </a:r>
            <a:r>
              <a:rPr lang="en-US" altLang="zh-CN" sz="36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teen</a:t>
            </a:r>
          </a:p>
        </p:txBody>
      </p:sp>
      <p:sp>
        <p:nvSpPr>
          <p:cNvPr id="242700" name="Text Box 12"/>
          <p:cNvSpPr txBox="1">
            <a:spLocks noChangeArrowheads="1"/>
          </p:cNvSpPr>
          <p:nvPr/>
        </p:nvSpPr>
        <p:spPr bwMode="auto">
          <a:xfrm>
            <a:off x="5510213" y="5815013"/>
            <a:ext cx="1600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3399"/>
                </a:solidFill>
                <a:latin typeface="Times New Roman" panose="02020603050405020304" pitchFamily="18" charset="0"/>
              </a:rPr>
              <a:t>twenty</a:t>
            </a:r>
          </a:p>
        </p:txBody>
      </p:sp>
      <p:sp>
        <p:nvSpPr>
          <p:cNvPr id="242701" name="Text Box 13"/>
          <p:cNvSpPr txBox="1">
            <a:spLocks noChangeArrowheads="1"/>
          </p:cNvSpPr>
          <p:nvPr/>
        </p:nvSpPr>
        <p:spPr bwMode="auto">
          <a:xfrm>
            <a:off x="5510213" y="4062413"/>
            <a:ext cx="2590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seven</a:t>
            </a:r>
            <a:r>
              <a:rPr lang="en-US" altLang="zh-CN" sz="3600" b="1">
                <a:solidFill>
                  <a:srgbClr val="FF6600"/>
                </a:solidFill>
                <a:latin typeface="Times New Roman" panose="02020603050405020304" pitchFamily="18" charset="0"/>
              </a:rPr>
              <a:t>teen</a:t>
            </a:r>
          </a:p>
        </p:txBody>
      </p:sp>
      <p:sp>
        <p:nvSpPr>
          <p:cNvPr id="242702" name="Text Box 14"/>
          <p:cNvSpPr txBox="1">
            <a:spLocks noChangeArrowheads="1"/>
          </p:cNvSpPr>
          <p:nvPr/>
        </p:nvSpPr>
        <p:spPr bwMode="auto">
          <a:xfrm>
            <a:off x="2928938" y="3857625"/>
            <a:ext cx="1873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+ teen =</a:t>
            </a:r>
          </a:p>
        </p:txBody>
      </p:sp>
      <p:sp>
        <p:nvSpPr>
          <p:cNvPr id="242703" name="Text Box 15"/>
          <p:cNvSpPr txBox="1">
            <a:spLocks noChangeArrowheads="1"/>
          </p:cNvSpPr>
          <p:nvPr/>
        </p:nvSpPr>
        <p:spPr bwMode="auto">
          <a:xfrm>
            <a:off x="2928938" y="4429125"/>
            <a:ext cx="1873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+ teen =</a:t>
            </a:r>
          </a:p>
        </p:txBody>
      </p:sp>
      <p:sp>
        <p:nvSpPr>
          <p:cNvPr id="242704" name="Text Box 16"/>
          <p:cNvSpPr txBox="1">
            <a:spLocks noChangeArrowheads="1"/>
          </p:cNvSpPr>
          <p:nvPr/>
        </p:nvSpPr>
        <p:spPr bwMode="auto">
          <a:xfrm>
            <a:off x="2928938" y="3286125"/>
            <a:ext cx="1873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+ teen =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2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42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2426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2426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2426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42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2426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2426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2426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42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2427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2427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2427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242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80"/>
                                        <p:tgtEl>
                                          <p:spTgt spid="2426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80"/>
                                        <p:tgtEl>
                                          <p:spTgt spid="2426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80"/>
                                        <p:tgtEl>
                                          <p:spTgt spid="2426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2427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2427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2427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0" grpId="0"/>
      <p:bldP spid="242691" grpId="0"/>
      <p:bldP spid="242692" grpId="0"/>
      <p:bldP spid="242693" grpId="0"/>
      <p:bldP spid="242694" grpId="0"/>
      <p:bldP spid="242695" grpId="0"/>
      <p:bldP spid="242696" grpId="0"/>
      <p:bldP spid="242697" grpId="0"/>
      <p:bldP spid="242698" grpId="0"/>
      <p:bldP spid="242699" grpId="0"/>
      <p:bldP spid="242700" grpId="0"/>
      <p:bldP spid="242701" grpId="0"/>
      <p:bldP spid="242702" grpId="0"/>
      <p:bldP spid="242703" grpId="0"/>
      <p:bldP spid="24270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Text Box 9"/>
          <p:cNvSpPr txBox="1">
            <a:spLocks noChangeArrowheads="1"/>
          </p:cNvSpPr>
          <p:nvPr/>
        </p:nvSpPr>
        <p:spPr bwMode="auto">
          <a:xfrm>
            <a:off x="4716463" y="4292600"/>
            <a:ext cx="384016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5400" b="1" dirty="0">
                <a:solidFill>
                  <a:srgbClr val="6600CC"/>
                </a:solidFill>
              </a:rPr>
              <a:t>        21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5400" b="1" dirty="0">
                <a:solidFill>
                  <a:srgbClr val="6600CC"/>
                </a:solidFill>
              </a:rPr>
              <a:t>twenty</a:t>
            </a:r>
            <a:r>
              <a:rPr lang="en-US" altLang="zh-CN" sz="5400" b="1" dirty="0"/>
              <a:t>-</a:t>
            </a:r>
            <a:r>
              <a:rPr lang="en-US" altLang="zh-CN" sz="5400" b="1" dirty="0">
                <a:solidFill>
                  <a:srgbClr val="6600CC"/>
                </a:solidFill>
              </a:rPr>
              <a:t>one</a:t>
            </a:r>
          </a:p>
        </p:txBody>
      </p:sp>
      <p:sp>
        <p:nvSpPr>
          <p:cNvPr id="19459" name="WordArt 10"/>
          <p:cNvSpPr>
            <a:spLocks noChangeArrowheads="1" noChangeShapeType="1" noTextEdit="1"/>
          </p:cNvSpPr>
          <p:nvPr/>
        </p:nvSpPr>
        <p:spPr bwMode="auto">
          <a:xfrm>
            <a:off x="642938" y="0"/>
            <a:ext cx="7127875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4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+mn-lt"/>
                <a:ea typeface="+mn-lt"/>
                <a:cs typeface="+mn-lt"/>
              </a:rPr>
              <a:t>Learn the numbers 21-29.</a:t>
            </a:r>
            <a:endParaRPr lang="zh-CN" altLang="en-US" sz="4400" b="1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+mn-lt"/>
              <a:ea typeface="+mn-lt"/>
              <a:cs typeface="+mn-lt"/>
            </a:endParaRPr>
          </a:p>
        </p:txBody>
      </p:sp>
      <p:sp>
        <p:nvSpPr>
          <p:cNvPr id="243716" name="Text Box 13"/>
          <p:cNvSpPr txBox="1">
            <a:spLocks noChangeArrowheads="1"/>
          </p:cNvSpPr>
          <p:nvPr/>
        </p:nvSpPr>
        <p:spPr bwMode="auto">
          <a:xfrm>
            <a:off x="5429250" y="1428750"/>
            <a:ext cx="2355850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5400" b="1" dirty="0">
                <a:solidFill>
                  <a:srgbClr val="6600CC"/>
                </a:solidFill>
              </a:rPr>
              <a:t>20  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5400" b="1" dirty="0">
                <a:solidFill>
                  <a:srgbClr val="6600CC"/>
                </a:solidFill>
              </a:rPr>
              <a:t>twenty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zh-CN" dirty="0"/>
          </a:p>
        </p:txBody>
      </p:sp>
      <p:sp>
        <p:nvSpPr>
          <p:cNvPr id="243717" name="Line 16"/>
          <p:cNvSpPr>
            <a:spLocks noChangeShapeType="1"/>
          </p:cNvSpPr>
          <p:nvPr/>
        </p:nvSpPr>
        <p:spPr bwMode="auto">
          <a:xfrm>
            <a:off x="0" y="3500438"/>
            <a:ext cx="9144000" cy="0"/>
          </a:xfrm>
          <a:prstGeom prst="line">
            <a:avLst/>
          </a:prstGeom>
          <a:noFill/>
          <a:ln w="57150">
            <a:pattFill prst="lgCheck">
              <a:fgClr>
                <a:srgbClr val="FFFF99"/>
              </a:fgClr>
              <a:bgClr>
                <a:srgbClr val="FF3399"/>
              </a:bgClr>
            </a:patt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0" name="图片 9" descr="2158700_141427686789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38" y="928688"/>
            <a:ext cx="24288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 descr="2158700_150301241541_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5" y="1571625"/>
            <a:ext cx="1643063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 descr="2158700_144559528653_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14500" y="3643313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 descr="2158700_150301241541_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313" y="4357688"/>
            <a:ext cx="2000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243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4" grpId="0"/>
      <p:bldP spid="19459" grpId="0" animBg="1"/>
      <p:bldP spid="2437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6"/>
          <p:cNvSpPr>
            <a:spLocks noChangeArrowheads="1"/>
          </p:cNvSpPr>
          <p:nvPr/>
        </p:nvSpPr>
        <p:spPr bwMode="auto">
          <a:xfrm>
            <a:off x="4714875" y="714375"/>
            <a:ext cx="41624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000" b="1" dirty="0">
                <a:solidFill>
                  <a:srgbClr val="FF3300"/>
                </a:solidFill>
              </a:rPr>
              <a:t>twenty</a:t>
            </a:r>
            <a:r>
              <a:rPr lang="en-US" altLang="zh-CN" sz="6000" b="1" dirty="0">
                <a:solidFill>
                  <a:srgbClr val="0000FF"/>
                </a:solidFill>
              </a:rPr>
              <a:t>-two</a:t>
            </a:r>
          </a:p>
        </p:txBody>
      </p:sp>
      <p:sp>
        <p:nvSpPr>
          <p:cNvPr id="244739" name="Rectangle 7"/>
          <p:cNvSpPr>
            <a:spLocks noChangeArrowheads="1"/>
          </p:cNvSpPr>
          <p:nvPr/>
        </p:nvSpPr>
        <p:spPr bwMode="auto">
          <a:xfrm>
            <a:off x="4572000" y="4357688"/>
            <a:ext cx="48577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000" b="1" dirty="0">
                <a:solidFill>
                  <a:srgbClr val="FF3300"/>
                </a:solidFill>
              </a:rPr>
              <a:t>twenty</a:t>
            </a:r>
            <a:r>
              <a:rPr lang="en-US" altLang="zh-CN" sz="6000" b="1" dirty="0">
                <a:solidFill>
                  <a:srgbClr val="0000FF"/>
                </a:solidFill>
              </a:rPr>
              <a:t>-three</a:t>
            </a:r>
          </a:p>
        </p:txBody>
      </p:sp>
      <p:pic>
        <p:nvPicPr>
          <p:cNvPr id="15" name="图片 14" descr="2158700_150301241541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25" y="0"/>
            <a:ext cx="27146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 descr="2158700_150301241541_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00063"/>
            <a:ext cx="1785938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6" descr="2158700_152420770432_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71625" y="3571875"/>
            <a:ext cx="2643188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 descr="2158700_150301241541_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071938"/>
            <a:ext cx="191135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44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244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8" grpId="0"/>
      <p:bldP spid="2447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5"/>
          <p:cNvSpPr>
            <a:spLocks noChangeArrowheads="1"/>
          </p:cNvSpPr>
          <p:nvPr/>
        </p:nvSpPr>
        <p:spPr bwMode="auto">
          <a:xfrm>
            <a:off x="4643438" y="785813"/>
            <a:ext cx="43322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000" b="1">
                <a:solidFill>
                  <a:srgbClr val="FF3300"/>
                </a:solidFill>
              </a:rPr>
              <a:t>twenty</a:t>
            </a:r>
            <a:r>
              <a:rPr lang="en-US" altLang="zh-CN" sz="6000" b="1">
                <a:solidFill>
                  <a:srgbClr val="0000FF"/>
                </a:solidFill>
              </a:rPr>
              <a:t>-four</a:t>
            </a:r>
          </a:p>
        </p:txBody>
      </p:sp>
      <p:sp>
        <p:nvSpPr>
          <p:cNvPr id="245763" name="Rectangle 6"/>
          <p:cNvSpPr>
            <a:spLocks noChangeArrowheads="1"/>
          </p:cNvSpPr>
          <p:nvPr/>
        </p:nvSpPr>
        <p:spPr bwMode="auto">
          <a:xfrm>
            <a:off x="5500688" y="4786313"/>
            <a:ext cx="41640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5400" b="1">
                <a:solidFill>
                  <a:srgbClr val="FF3300"/>
                </a:solidFill>
              </a:rPr>
              <a:t>twenty</a:t>
            </a:r>
            <a:r>
              <a:rPr lang="en-US" altLang="zh-CN" sz="5400" b="1">
                <a:solidFill>
                  <a:srgbClr val="0000FF"/>
                </a:solidFill>
              </a:rPr>
              <a:t>-five</a:t>
            </a:r>
          </a:p>
        </p:txBody>
      </p:sp>
      <p:pic>
        <p:nvPicPr>
          <p:cNvPr id="15" name="图片 14" descr="2344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88" y="0"/>
            <a:ext cx="257175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6" descr="2344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88" y="3500438"/>
            <a:ext cx="447516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 descr="2158700_150301241541_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857250"/>
            <a:ext cx="1857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 descr="2158700_150301241541_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214813"/>
            <a:ext cx="207168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3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245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33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245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2" grpId="0"/>
      <p:bldP spid="2457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3"/>
          <p:cNvSpPr>
            <a:spLocks noChangeArrowheads="1"/>
          </p:cNvSpPr>
          <p:nvPr/>
        </p:nvSpPr>
        <p:spPr bwMode="auto">
          <a:xfrm>
            <a:off x="5383213" y="5072063"/>
            <a:ext cx="37607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FF3300"/>
                </a:solidFill>
              </a:rPr>
              <a:t>twenty</a:t>
            </a:r>
            <a:r>
              <a:rPr lang="en-US" altLang="zh-CN" sz="4400" b="1">
                <a:solidFill>
                  <a:srgbClr val="0000FF"/>
                </a:solidFill>
              </a:rPr>
              <a:t>-seven</a:t>
            </a:r>
          </a:p>
        </p:txBody>
      </p:sp>
      <p:pic>
        <p:nvPicPr>
          <p:cNvPr id="15" name="图片 14" descr="2158700_174235634205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88" y="3500438"/>
            <a:ext cx="3357562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6" descr="2158700_150301241541_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214813"/>
            <a:ext cx="2357438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 descr="2158700_150301241541_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785813"/>
            <a:ext cx="2214563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19" descr="2158700_165641039375_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28813" y="0"/>
            <a:ext cx="3121025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791" name="Rectangle 3"/>
          <p:cNvSpPr>
            <a:spLocks noChangeArrowheads="1"/>
          </p:cNvSpPr>
          <p:nvPr/>
        </p:nvSpPr>
        <p:spPr bwMode="auto">
          <a:xfrm>
            <a:off x="5383213" y="1714500"/>
            <a:ext cx="29448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FF3300"/>
                </a:solidFill>
              </a:rPr>
              <a:t>twenty</a:t>
            </a:r>
            <a:r>
              <a:rPr lang="en-US" altLang="zh-CN" sz="4400" b="1">
                <a:solidFill>
                  <a:srgbClr val="0000FF"/>
                </a:solidFill>
              </a:rPr>
              <a:t>-six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246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246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6" grpId="0"/>
      <p:bldP spid="246791" grpId="0"/>
    </p:bldLst>
  </p:timing>
</p:sld>
</file>

<file path=ppt/theme/theme1.xml><?xml version="1.0" encoding="utf-8"?>
<a:theme xmlns:a="http://schemas.openxmlformats.org/drawingml/2006/main" name="WWW.2PPT.COM&#10;">
  <a:themeElements>
    <a:clrScheme name="KSO_GREEN5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ABD3D"/>
      </a:accent1>
      <a:accent2>
        <a:srgbClr val="7DB359"/>
      </a:accent2>
      <a:accent3>
        <a:srgbClr val="DCAB48"/>
      </a:accent3>
      <a:accent4>
        <a:srgbClr val="6B8A4B"/>
      </a:accent4>
      <a:accent5>
        <a:srgbClr val="409BA2"/>
      </a:accent5>
      <a:accent6>
        <a:srgbClr val="B84D3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主题35</Template>
  <TotalTime>0</TotalTime>
  <Words>579</Words>
  <Application>Microsoft Office PowerPoint</Application>
  <PresentationFormat>全屏显示(4:3)</PresentationFormat>
  <Paragraphs>200</Paragraphs>
  <Slides>22</Slides>
  <Notes>1</Notes>
  <HiddenSlides>0</HiddenSlides>
  <MMClips>4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宋体</vt:lpstr>
      <vt:lpstr>微软雅黑</vt:lpstr>
      <vt:lpstr>幼圆</vt:lpstr>
      <vt:lpstr>Arial</vt:lpstr>
      <vt:lpstr>Arial Black</vt:lpstr>
      <vt:lpstr>Arial Rounded MT Bold</vt:lpstr>
      <vt:lpstr>Calibri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2022-02-08T05:44:43Z</dcterms:created>
  <dcterms:modified xsi:type="dcterms:W3CDTF">2023-01-16T17:08:36Z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D68E001D500E46D2B9A996E0D0DEBE77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