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95" r:id="rId2"/>
    <p:sldId id="716" r:id="rId3"/>
    <p:sldId id="701" r:id="rId4"/>
    <p:sldId id="710" r:id="rId5"/>
    <p:sldId id="696" r:id="rId6"/>
    <p:sldId id="712" r:id="rId7"/>
    <p:sldId id="713" r:id="rId8"/>
    <p:sldId id="714" r:id="rId9"/>
    <p:sldId id="715" r:id="rId10"/>
    <p:sldId id="711" r:id="rId11"/>
    <p:sldId id="697" r:id="rId12"/>
    <p:sldId id="698" r:id="rId13"/>
    <p:sldId id="699" r:id="rId14"/>
    <p:sldId id="700" r:id="rId15"/>
    <p:sldId id="708" r:id="rId16"/>
    <p:sldId id="709" r:id="rId17"/>
    <p:sldId id="702" r:id="rId18"/>
    <p:sldId id="693" r:id="rId19"/>
    <p:sldId id="703" r:id="rId20"/>
    <p:sldId id="704" r:id="rId21"/>
    <p:sldId id="706" r:id="rId22"/>
    <p:sldId id="707" r:id="rId23"/>
    <p:sldId id="717" r:id="rId24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6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FFCC"/>
    <a:srgbClr val="CCFFCC"/>
    <a:srgbClr val="CC9900"/>
    <a:srgbClr val="FFFF00"/>
    <a:srgbClr val="CCCC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2" autoAdjust="0"/>
    <p:restoredTop sz="92662" autoAdjust="0"/>
  </p:normalViewPr>
  <p:slideViewPr>
    <p:cSldViewPr snapToGrid="0">
      <p:cViewPr>
        <p:scale>
          <a:sx n="100" d="100"/>
          <a:sy n="100" d="100"/>
        </p:scale>
        <p:origin x="-198" y="-264"/>
      </p:cViewPr>
      <p:guideLst>
        <p:guide orient="horz" pos="935"/>
        <p:guide pos="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4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74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4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3F337A5-3346-48E4-9A1B-D549F1B1957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37A5-3346-48E4-9A1B-D549F1B1957B}" type="slidenum">
              <a:rPr lang="en-US" altLang="zh-CN" smtClean="0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B100-92D6-4F54-988F-B12F924E84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3EDA-9D3D-449F-BAB9-E631C67062A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39D0A-A8C2-498A-BB0C-EC08682C337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C0780-ADF5-4E98-A401-B34DFCD345D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AD4B-082B-4728-9A4F-FA2D3D03B72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65139-CB5C-480D-9C34-F5014225D75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65BE7-0EC4-416A-9B4B-FF20978CDD1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1C38-496D-4803-9772-BB69D8F0282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A157-D03F-4433-A081-8B4ACBD5F16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79FF-7126-4BCF-9A41-EF7E61F8449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10A63-80A8-4901-853D-D46F411AF6A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33884-6D0A-40B8-B83F-1E6AD36D96C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F5F501-CD18-4090-A8AC-35F14CFF7E08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3.em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1022350" y="1795463"/>
            <a:ext cx="6935788" cy="144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9334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defTabSz="9334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defTabSz="9334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defTabSz="9334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defTabSz="9334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8800" b="0" dirty="0">
                <a:solidFill>
                  <a:srgbClr val="FF0000"/>
                </a:solidFill>
                <a:ea typeface="华文新魏" panose="02010800040101010101" pitchFamily="2" charset="-122"/>
              </a:rPr>
              <a:t>圆柱的表面</a:t>
            </a:r>
            <a:r>
              <a:rPr lang="zh-CN" altLang="en-US" sz="8800" b="0" dirty="0" smtClean="0">
                <a:solidFill>
                  <a:srgbClr val="FF0000"/>
                </a:solidFill>
                <a:ea typeface="华文新魏" panose="02010800040101010101" pitchFamily="2" charset="-122"/>
              </a:rPr>
              <a:t>积</a:t>
            </a:r>
            <a:endParaRPr lang="zh-CN" altLang="en-US" sz="8800" b="0" dirty="0">
              <a:solidFill>
                <a:srgbClr val="FF0000"/>
              </a:solidFill>
              <a:ea typeface="华文新魏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13154" y="5476717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5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5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5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9"/>
          <p:cNvSpPr>
            <a:spLocks noChangeArrowheads="1"/>
          </p:cNvSpPr>
          <p:nvPr/>
        </p:nvSpPr>
        <p:spPr bwMode="auto">
          <a:xfrm>
            <a:off x="1476375" y="2289175"/>
            <a:ext cx="1311275" cy="1770063"/>
          </a:xfrm>
          <a:prstGeom prst="can">
            <a:avLst>
              <a:gd name="adj" fmla="val 33747"/>
            </a:avLst>
          </a:prstGeom>
          <a:solidFill>
            <a:srgbClr val="0066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7" name="Oval 10"/>
          <p:cNvSpPr>
            <a:spLocks noChangeArrowheads="1"/>
          </p:cNvSpPr>
          <p:nvPr/>
        </p:nvSpPr>
        <p:spPr bwMode="auto">
          <a:xfrm>
            <a:off x="1476375" y="2273300"/>
            <a:ext cx="1311275" cy="458788"/>
          </a:xfrm>
          <a:prstGeom prst="ellipse">
            <a:avLst/>
          </a:prstGeom>
          <a:solidFill>
            <a:srgbClr val="FCD9D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6875" name="Rectangle 11"/>
          <p:cNvSpPr>
            <a:spLocks noChangeArrowheads="1"/>
          </p:cNvSpPr>
          <p:nvPr/>
        </p:nvSpPr>
        <p:spPr bwMode="auto">
          <a:xfrm>
            <a:off x="3736975" y="2562225"/>
            <a:ext cx="3240088" cy="1306513"/>
          </a:xfrm>
          <a:prstGeom prst="rect">
            <a:avLst/>
          </a:prstGeom>
          <a:solidFill>
            <a:srgbClr val="0066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6876" name="Text Box 12"/>
          <p:cNvSpPr txBox="1">
            <a:spLocks noChangeArrowheads="1"/>
          </p:cNvSpPr>
          <p:nvPr/>
        </p:nvSpPr>
        <p:spPr bwMode="auto">
          <a:xfrm>
            <a:off x="1519238" y="1295400"/>
            <a:ext cx="66675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dirty="0"/>
              <a:t>圆柱的侧面展开是一个长方形</a:t>
            </a:r>
            <a:r>
              <a:rPr lang="en-US" altLang="zh-CN" dirty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7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5" grpId="0" animBg="1"/>
      <p:bldP spid="6768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566738"/>
            <a:ext cx="8748713" cy="5975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zh-CN" sz="280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2195513" y="3573463"/>
            <a:ext cx="6804025" cy="0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39713" y="641350"/>
            <a:ext cx="2195512" cy="59769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zh-CN" sz="2800"/>
          </a:p>
        </p:txBody>
      </p:sp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3308350" y="1052513"/>
            <a:ext cx="3984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、有两个底面：</a:t>
            </a:r>
            <a:endParaRPr kumimoji="1" lang="zh-CN" altLang="en-US" b="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1510" name="Text Box 6"/>
          <p:cNvSpPr txBox="1">
            <a:spLocks noChangeArrowheads="1"/>
          </p:cNvSpPr>
          <p:nvPr/>
        </p:nvSpPr>
        <p:spPr bwMode="auto">
          <a:xfrm>
            <a:off x="3419475" y="3795713"/>
            <a:ext cx="3319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zh-CN" altLang="en-US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、一个侧面：</a:t>
            </a:r>
            <a:endParaRPr kumimoji="1" lang="zh-CN" altLang="en-US" b="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1511" name="Rectangle 7"/>
          <p:cNvSpPr>
            <a:spLocks noChangeArrowheads="1"/>
          </p:cNvSpPr>
          <p:nvPr/>
        </p:nvSpPr>
        <p:spPr bwMode="auto">
          <a:xfrm>
            <a:off x="3349625" y="5073650"/>
            <a:ext cx="5111750" cy="1379538"/>
          </a:xfrm>
          <a:prstGeom prst="rect">
            <a:avLst/>
          </a:prstGeom>
          <a:solidFill>
            <a:srgbClr val="0066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1512" name="Oval 8"/>
          <p:cNvSpPr>
            <a:spLocks noChangeArrowheads="1"/>
          </p:cNvSpPr>
          <p:nvPr/>
        </p:nvSpPr>
        <p:spPr bwMode="auto">
          <a:xfrm>
            <a:off x="4618038" y="2060575"/>
            <a:ext cx="1150937" cy="1150938"/>
          </a:xfrm>
          <a:prstGeom prst="ellipse">
            <a:avLst/>
          </a:prstGeom>
          <a:solidFill>
            <a:srgbClr val="FCD9D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1513" name="Oval 9"/>
          <p:cNvSpPr>
            <a:spLocks noChangeArrowheads="1"/>
          </p:cNvSpPr>
          <p:nvPr/>
        </p:nvSpPr>
        <p:spPr bwMode="auto">
          <a:xfrm>
            <a:off x="3287713" y="2070100"/>
            <a:ext cx="1184275" cy="1184275"/>
          </a:xfrm>
          <a:prstGeom prst="ellipse">
            <a:avLst/>
          </a:prstGeom>
          <a:solidFill>
            <a:srgbClr val="FCD9D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596900" y="2797175"/>
            <a:ext cx="1311275" cy="1770063"/>
          </a:xfrm>
          <a:prstGeom prst="can">
            <a:avLst>
              <a:gd name="adj" fmla="val 33747"/>
            </a:avLst>
          </a:prstGeom>
          <a:solidFill>
            <a:srgbClr val="0066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596900" y="2781300"/>
            <a:ext cx="1311275" cy="458788"/>
          </a:xfrm>
          <a:prstGeom prst="ellipse">
            <a:avLst/>
          </a:prstGeom>
          <a:solidFill>
            <a:srgbClr val="FCD9D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1516" name="Text Box 12"/>
          <p:cNvSpPr txBox="1">
            <a:spLocks noChangeArrowheads="1"/>
          </p:cNvSpPr>
          <p:nvPr/>
        </p:nvSpPr>
        <p:spPr bwMode="auto">
          <a:xfrm>
            <a:off x="5795963" y="2192338"/>
            <a:ext cx="320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面积相等</a:t>
            </a:r>
            <a:endParaRPr kumimoji="1" lang="zh-CN" altLang="en-US" sz="4000" b="0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661517" name="Text Box 13"/>
          <p:cNvSpPr txBox="1">
            <a:spLocks noChangeArrowheads="1"/>
          </p:cNvSpPr>
          <p:nvPr/>
        </p:nvSpPr>
        <p:spPr bwMode="auto">
          <a:xfrm>
            <a:off x="3238500" y="5373688"/>
            <a:ext cx="901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4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宽</a:t>
            </a:r>
            <a:endParaRPr kumimoji="1" lang="zh-CN" altLang="en-US" sz="4000" b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1518" name="Text Box 14"/>
          <p:cNvSpPr txBox="1">
            <a:spLocks noChangeArrowheads="1"/>
          </p:cNvSpPr>
          <p:nvPr/>
        </p:nvSpPr>
        <p:spPr bwMode="auto">
          <a:xfrm>
            <a:off x="5540375" y="5013325"/>
            <a:ext cx="831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4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长</a:t>
            </a:r>
            <a:endParaRPr kumimoji="1" lang="zh-CN" altLang="en-US" sz="4000" b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1519" name="Text Box 15"/>
          <p:cNvSpPr txBox="1">
            <a:spLocks noChangeArrowheads="1"/>
          </p:cNvSpPr>
          <p:nvPr/>
        </p:nvSpPr>
        <p:spPr bwMode="auto">
          <a:xfrm>
            <a:off x="2700338" y="5373688"/>
            <a:ext cx="935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400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高</a:t>
            </a:r>
            <a:endParaRPr kumimoji="1" lang="zh-CN" altLang="en-US" sz="4000" b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661520" name="Text Box 16"/>
          <p:cNvSpPr txBox="1">
            <a:spLocks noChangeArrowheads="1"/>
          </p:cNvSpPr>
          <p:nvPr/>
        </p:nvSpPr>
        <p:spPr bwMode="auto">
          <a:xfrm>
            <a:off x="4618038" y="4381500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4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长</a:t>
            </a:r>
            <a:r>
              <a:rPr kumimoji="1" lang="en-US" altLang="zh-CN" sz="4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=</a:t>
            </a:r>
            <a:r>
              <a:rPr kumimoji="1" lang="zh-CN" altLang="en-US" sz="4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底面周长</a:t>
            </a:r>
            <a:endParaRPr kumimoji="1" lang="zh-CN" altLang="en-US" sz="4000" b="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 flipH="1">
            <a:off x="539750" y="5661025"/>
            <a:ext cx="1584325" cy="863600"/>
          </a:xfrm>
          <a:prstGeom prst="can">
            <a:avLst>
              <a:gd name="adj" fmla="val 25000"/>
            </a:avLst>
          </a:prstGeom>
          <a:noFill/>
          <a:ln w="9525">
            <a:solidFill>
              <a:srgbClr val="EAEAE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 flipH="1">
            <a:off x="250825" y="4724400"/>
            <a:ext cx="863600" cy="1655763"/>
          </a:xfrm>
          <a:prstGeom prst="can">
            <a:avLst>
              <a:gd name="adj" fmla="val 47932"/>
            </a:avLst>
          </a:prstGeom>
          <a:noFill/>
          <a:ln w="9525">
            <a:solidFill>
              <a:srgbClr val="EAEAE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6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66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9" grpId="0"/>
      <p:bldP spid="661510" grpId="0"/>
      <p:bldP spid="661511" grpId="0" animBg="1"/>
      <p:bldP spid="661512" grpId="0" animBg="1"/>
      <p:bldP spid="661513" grpId="0" animBg="1"/>
      <p:bldP spid="661516" grpId="0"/>
      <p:bldP spid="661517" grpId="0"/>
      <p:bldP spid="661518" grpId="0"/>
      <p:bldP spid="661519" grpId="0"/>
      <p:bldP spid="6615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3"/>
          <p:cNvGrpSpPr/>
          <p:nvPr/>
        </p:nvGrpSpPr>
        <p:grpSpPr bwMode="auto">
          <a:xfrm>
            <a:off x="544513" y="1625600"/>
            <a:ext cx="1219200" cy="1447800"/>
            <a:chOff x="240" y="1680"/>
            <a:chExt cx="768" cy="912"/>
          </a:xfrm>
        </p:grpSpPr>
        <p:sp>
          <p:nvSpPr>
            <p:cNvPr id="2076" name="Oval 4"/>
            <p:cNvSpPr>
              <a:spLocks noChangeArrowheads="1"/>
            </p:cNvSpPr>
            <p:nvPr/>
          </p:nvSpPr>
          <p:spPr bwMode="auto">
            <a:xfrm>
              <a:off x="240" y="1680"/>
              <a:ext cx="768" cy="24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7" name="Oval 5"/>
            <p:cNvSpPr>
              <a:spLocks noChangeArrowheads="1"/>
            </p:cNvSpPr>
            <p:nvPr/>
          </p:nvSpPr>
          <p:spPr bwMode="auto">
            <a:xfrm>
              <a:off x="240" y="2352"/>
              <a:ext cx="768" cy="24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78" name="Line 6"/>
            <p:cNvSpPr>
              <a:spLocks noChangeShapeType="1"/>
            </p:cNvSpPr>
            <p:nvPr/>
          </p:nvSpPr>
          <p:spPr bwMode="auto">
            <a:xfrm>
              <a:off x="240" y="182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" name="Line 7"/>
            <p:cNvSpPr>
              <a:spLocks noChangeShapeType="1"/>
            </p:cNvSpPr>
            <p:nvPr/>
          </p:nvSpPr>
          <p:spPr bwMode="auto">
            <a:xfrm>
              <a:off x="1008" y="177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662536" name="Object 8"/>
          <p:cNvGraphicFramePr>
            <a:graphicFrameLocks noChangeAspect="1"/>
          </p:cNvGraphicFramePr>
          <p:nvPr/>
        </p:nvGraphicFramePr>
        <p:xfrm>
          <a:off x="3059113" y="1501775"/>
          <a:ext cx="220980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Flash 文档" r:id="rId3" imgW="2705100" imgH="1079500" progId="Flash.Movie">
                  <p:embed/>
                </p:oleObj>
              </mc:Choice>
              <mc:Fallback>
                <p:oleObj name="Flash 文档" r:id="rId3" imgW="2705100" imgH="1079500" progId="Flash.Movi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501775"/>
                        <a:ext cx="220980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537" name="Oval 9"/>
          <p:cNvSpPr>
            <a:spLocks noChangeArrowheads="1"/>
          </p:cNvSpPr>
          <p:nvPr/>
        </p:nvSpPr>
        <p:spPr bwMode="auto">
          <a:xfrm>
            <a:off x="3486150" y="2832100"/>
            <a:ext cx="1371600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662538" name="Oval 10"/>
          <p:cNvSpPr>
            <a:spLocks noChangeArrowheads="1"/>
          </p:cNvSpPr>
          <p:nvPr/>
        </p:nvSpPr>
        <p:spPr bwMode="auto">
          <a:xfrm>
            <a:off x="3440113" y="1196975"/>
            <a:ext cx="1371600" cy="38100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662539" name="WordArt 11"/>
          <p:cNvSpPr>
            <a:spLocks noChangeArrowheads="1" noChangeShapeType="1" noTextEdit="1"/>
          </p:cNvSpPr>
          <p:nvPr/>
        </p:nvSpPr>
        <p:spPr bwMode="auto">
          <a:xfrm>
            <a:off x="3821113" y="1273175"/>
            <a:ext cx="6096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底面</a:t>
            </a:r>
          </a:p>
        </p:txBody>
      </p:sp>
      <p:sp>
        <p:nvSpPr>
          <p:cNvPr id="662540" name="WordArt 12"/>
          <p:cNvSpPr>
            <a:spLocks noChangeArrowheads="1" noChangeShapeType="1" noTextEdit="1"/>
          </p:cNvSpPr>
          <p:nvPr/>
        </p:nvSpPr>
        <p:spPr bwMode="auto">
          <a:xfrm>
            <a:off x="3846513" y="2908300"/>
            <a:ext cx="6096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底面</a:t>
            </a:r>
          </a:p>
        </p:txBody>
      </p:sp>
      <p:sp>
        <p:nvSpPr>
          <p:cNvPr id="662541" name="WordArt 13"/>
          <p:cNvSpPr>
            <a:spLocks noChangeArrowheads="1" noChangeShapeType="1" noTextEdit="1"/>
          </p:cNvSpPr>
          <p:nvPr/>
        </p:nvSpPr>
        <p:spPr bwMode="auto">
          <a:xfrm>
            <a:off x="3398838" y="2487613"/>
            <a:ext cx="1600200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底面的周长</a:t>
            </a:r>
          </a:p>
        </p:txBody>
      </p:sp>
      <p:sp>
        <p:nvSpPr>
          <p:cNvPr id="662542" name="Line 14"/>
          <p:cNvSpPr>
            <a:spLocks noChangeShapeType="1"/>
          </p:cNvSpPr>
          <p:nvPr/>
        </p:nvSpPr>
        <p:spPr bwMode="auto">
          <a:xfrm>
            <a:off x="2057400" y="2387600"/>
            <a:ext cx="785813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2543" name="Rectangle 15"/>
          <p:cNvSpPr>
            <a:spLocks noChangeArrowheads="1"/>
          </p:cNvSpPr>
          <p:nvPr/>
        </p:nvSpPr>
        <p:spPr bwMode="auto">
          <a:xfrm>
            <a:off x="4787900" y="3959225"/>
            <a:ext cx="3657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662544" name="Oval 16"/>
          <p:cNvSpPr>
            <a:spLocks noChangeArrowheads="1"/>
          </p:cNvSpPr>
          <p:nvPr/>
        </p:nvSpPr>
        <p:spPr bwMode="auto">
          <a:xfrm>
            <a:off x="6007100" y="2968625"/>
            <a:ext cx="990600" cy="99060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662545" name="Oval 17"/>
          <p:cNvSpPr>
            <a:spLocks noChangeArrowheads="1"/>
          </p:cNvSpPr>
          <p:nvPr/>
        </p:nvSpPr>
        <p:spPr bwMode="auto">
          <a:xfrm>
            <a:off x="6007100" y="5102225"/>
            <a:ext cx="990600" cy="99060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662546" name="WordArt 18"/>
          <p:cNvSpPr>
            <a:spLocks noChangeArrowheads="1" noChangeShapeType="1" noTextEdit="1"/>
          </p:cNvSpPr>
          <p:nvPr/>
        </p:nvSpPr>
        <p:spPr bwMode="auto">
          <a:xfrm>
            <a:off x="6211888" y="3397250"/>
            <a:ext cx="6096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底面</a:t>
            </a:r>
          </a:p>
        </p:txBody>
      </p:sp>
      <p:sp>
        <p:nvSpPr>
          <p:cNvPr id="662547" name="WordArt 19"/>
          <p:cNvSpPr>
            <a:spLocks noChangeArrowheads="1" noChangeShapeType="1" noTextEdit="1"/>
          </p:cNvSpPr>
          <p:nvPr/>
        </p:nvSpPr>
        <p:spPr bwMode="auto">
          <a:xfrm>
            <a:off x="6235700" y="5497513"/>
            <a:ext cx="6096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底面</a:t>
            </a:r>
          </a:p>
        </p:txBody>
      </p:sp>
      <p:sp>
        <p:nvSpPr>
          <p:cNvPr id="662548" name="WordArt 20"/>
          <p:cNvSpPr>
            <a:spLocks noChangeArrowheads="1" noChangeShapeType="1" noTextEdit="1"/>
          </p:cNvSpPr>
          <p:nvPr/>
        </p:nvSpPr>
        <p:spPr bwMode="auto">
          <a:xfrm>
            <a:off x="5778500" y="4721225"/>
            <a:ext cx="15240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底面的周长</a:t>
            </a:r>
          </a:p>
        </p:txBody>
      </p:sp>
      <p:sp>
        <p:nvSpPr>
          <p:cNvPr id="662549" name="WordArt 21"/>
          <p:cNvSpPr>
            <a:spLocks noChangeArrowheads="1" noChangeShapeType="1" noTextEdit="1"/>
          </p:cNvSpPr>
          <p:nvPr/>
        </p:nvSpPr>
        <p:spPr bwMode="auto">
          <a:xfrm>
            <a:off x="5268913" y="2187575"/>
            <a:ext cx="304800" cy="30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</a:t>
            </a:r>
          </a:p>
        </p:txBody>
      </p:sp>
      <p:sp>
        <p:nvSpPr>
          <p:cNvPr id="662550" name="WordArt 22"/>
          <p:cNvSpPr>
            <a:spLocks noChangeArrowheads="1" noChangeShapeType="1" noTextEdit="1"/>
          </p:cNvSpPr>
          <p:nvPr/>
        </p:nvSpPr>
        <p:spPr bwMode="auto">
          <a:xfrm>
            <a:off x="8521700" y="4416425"/>
            <a:ext cx="304800" cy="30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</a:t>
            </a:r>
          </a:p>
        </p:txBody>
      </p:sp>
      <p:grpSp>
        <p:nvGrpSpPr>
          <p:cNvPr id="3" name="Group 23"/>
          <p:cNvGrpSpPr/>
          <p:nvPr/>
        </p:nvGrpSpPr>
        <p:grpSpPr bwMode="auto">
          <a:xfrm>
            <a:off x="4864100" y="4797425"/>
            <a:ext cx="3505200" cy="0"/>
            <a:chOff x="3120" y="3216"/>
            <a:chExt cx="2208" cy="0"/>
          </a:xfrm>
        </p:grpSpPr>
        <p:sp>
          <p:nvSpPr>
            <p:cNvPr id="2074" name="Line 24"/>
            <p:cNvSpPr>
              <a:spLocks noChangeShapeType="1"/>
            </p:cNvSpPr>
            <p:nvPr/>
          </p:nvSpPr>
          <p:spPr bwMode="auto">
            <a:xfrm>
              <a:off x="4704" y="321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5" name="Line 25"/>
            <p:cNvSpPr>
              <a:spLocks noChangeShapeType="1"/>
            </p:cNvSpPr>
            <p:nvPr/>
          </p:nvSpPr>
          <p:spPr bwMode="auto">
            <a:xfrm rot="10800000">
              <a:off x="3120" y="321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6"/>
          <p:cNvGrpSpPr/>
          <p:nvPr/>
        </p:nvGrpSpPr>
        <p:grpSpPr bwMode="auto">
          <a:xfrm>
            <a:off x="4181475" y="3357563"/>
            <a:ext cx="461963" cy="1123950"/>
            <a:chOff x="2592" y="2832"/>
            <a:chExt cx="336" cy="480"/>
          </a:xfrm>
        </p:grpSpPr>
        <p:sp>
          <p:nvSpPr>
            <p:cNvPr id="2072" name="Line 27"/>
            <p:cNvSpPr>
              <a:spLocks noChangeShapeType="1"/>
            </p:cNvSpPr>
            <p:nvPr/>
          </p:nvSpPr>
          <p:spPr bwMode="auto">
            <a:xfrm>
              <a:off x="2592" y="2832"/>
              <a:ext cx="0" cy="480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3" name="Line 28"/>
            <p:cNvSpPr>
              <a:spLocks noChangeShapeType="1"/>
            </p:cNvSpPr>
            <p:nvPr/>
          </p:nvSpPr>
          <p:spPr bwMode="auto">
            <a:xfrm>
              <a:off x="2592" y="3312"/>
              <a:ext cx="336" cy="0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069" name="Picture 29" descr="图片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538" y="4810125"/>
            <a:ext cx="14287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AutoShape 30"/>
          <p:cNvSpPr>
            <a:spLocks noChangeArrowheads="1"/>
          </p:cNvSpPr>
          <p:nvPr/>
        </p:nvSpPr>
        <p:spPr bwMode="auto">
          <a:xfrm>
            <a:off x="7361238" y="5589588"/>
            <a:ext cx="1584325" cy="863600"/>
          </a:xfrm>
          <a:prstGeom prst="can">
            <a:avLst>
              <a:gd name="adj" fmla="val 25000"/>
            </a:avLst>
          </a:prstGeom>
          <a:noFill/>
          <a:ln w="9525">
            <a:solidFill>
              <a:srgbClr val="C0C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2071" name="AutoShape 31"/>
          <p:cNvSpPr>
            <a:spLocks noChangeArrowheads="1"/>
          </p:cNvSpPr>
          <p:nvPr/>
        </p:nvSpPr>
        <p:spPr bwMode="auto">
          <a:xfrm>
            <a:off x="8277225" y="4652963"/>
            <a:ext cx="863600" cy="1655762"/>
          </a:xfrm>
          <a:prstGeom prst="can">
            <a:avLst>
              <a:gd name="adj" fmla="val 47932"/>
            </a:avLst>
          </a:prstGeom>
          <a:noFill/>
          <a:ln w="9525">
            <a:solidFill>
              <a:srgbClr val="EAEAE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66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66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66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66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6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66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6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6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6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66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7" grpId="0" animBg="1"/>
      <p:bldP spid="662538" grpId="0" animBg="1"/>
      <p:bldP spid="662539" grpId="0" animBg="1"/>
      <p:bldP spid="662540" grpId="0" animBg="1"/>
      <p:bldP spid="662541" grpId="0" animBg="1"/>
      <p:bldP spid="662542" grpId="0" animBg="1"/>
      <p:bldP spid="662543" grpId="0" animBg="1"/>
      <p:bldP spid="662544" grpId="0" animBg="1"/>
      <p:bldP spid="662545" grpId="0" animBg="1"/>
      <p:bldP spid="662546" grpId="0" animBg="1"/>
      <p:bldP spid="662547" grpId="0" animBg="1"/>
      <p:bldP spid="662548" grpId="0" animBg="1"/>
      <p:bldP spid="662549" grpId="0" animBg="1"/>
      <p:bldP spid="6625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图片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3555" name="Text Box 3"/>
          <p:cNvSpPr txBox="1">
            <a:spLocks noChangeArrowheads="1"/>
          </p:cNvSpPr>
          <p:nvPr/>
        </p:nvSpPr>
        <p:spPr bwMode="auto">
          <a:xfrm>
            <a:off x="900113" y="5033963"/>
            <a:ext cx="75168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4400" dirty="0">
                <a:solidFill>
                  <a:srgbClr val="0000FF"/>
                </a:solidFill>
                <a:ea typeface="华文新魏" panose="02010800040101010101" pitchFamily="2" charset="-122"/>
              </a:rPr>
              <a:t>圆柱的侧面积＝底面周长</a:t>
            </a:r>
            <a:r>
              <a:rPr lang="en-US" altLang="zh-CN" sz="4400" dirty="0">
                <a:solidFill>
                  <a:srgbClr val="0000FF"/>
                </a:solidFill>
                <a:ea typeface="华文新魏" panose="02010800040101010101" pitchFamily="2" charset="-122"/>
              </a:rPr>
              <a:t>×</a:t>
            </a:r>
            <a:r>
              <a:rPr lang="zh-CN" altLang="en-US" sz="4400" dirty="0">
                <a:solidFill>
                  <a:srgbClr val="0000FF"/>
                </a:solidFill>
                <a:ea typeface="华文新魏" panose="02010800040101010101" pitchFamily="2" charset="-122"/>
              </a:rPr>
              <a:t>高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879475" y="3673475"/>
            <a:ext cx="805021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50000"/>
              </a:spcBef>
            </a:pPr>
            <a:r>
              <a:rPr kumimoji="1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长方形的长</a:t>
            </a:r>
            <a:r>
              <a:rPr kumimoji="1" lang="zh-CN" altLang="en-US" sz="3200" dirty="0">
                <a:solidFill>
                  <a:srgbClr val="FF0000"/>
                </a:solidFill>
              </a:rPr>
              <a:t>＝</a:t>
            </a:r>
            <a:r>
              <a:rPr kumimoji="1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圆柱的底面周长</a:t>
            </a:r>
            <a:endParaRPr kumimoji="1"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ts val="3500"/>
              </a:lnSpc>
              <a:spcBef>
                <a:spcPct val="50000"/>
              </a:spcBef>
            </a:pPr>
            <a:r>
              <a:rPr kumimoji="1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长方形的宽</a:t>
            </a:r>
            <a:r>
              <a:rPr kumimoji="1" lang="zh-CN" altLang="en-US" sz="3200" dirty="0">
                <a:solidFill>
                  <a:srgbClr val="FF0000"/>
                </a:solidFill>
              </a:rPr>
              <a:t>＝</a:t>
            </a:r>
            <a:r>
              <a:rPr kumimoji="1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圆柱的高</a:t>
            </a:r>
          </a:p>
        </p:txBody>
      </p:sp>
      <p:grpSp>
        <p:nvGrpSpPr>
          <p:cNvPr id="18437" name="Group 5"/>
          <p:cNvGrpSpPr/>
          <p:nvPr/>
        </p:nvGrpSpPr>
        <p:grpSpPr bwMode="auto">
          <a:xfrm>
            <a:off x="2476500" y="173038"/>
            <a:ext cx="4471988" cy="3459162"/>
            <a:chOff x="1515" y="691"/>
            <a:chExt cx="2544" cy="1968"/>
          </a:xfrm>
        </p:grpSpPr>
        <p:sp>
          <p:nvSpPr>
            <p:cNvPr id="18439" name="Rectangle 6"/>
            <p:cNvSpPr>
              <a:spLocks noChangeArrowheads="1"/>
            </p:cNvSpPr>
            <p:nvPr/>
          </p:nvSpPr>
          <p:spPr bwMode="auto">
            <a:xfrm>
              <a:off x="1515" y="1315"/>
              <a:ext cx="2304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0" name="Oval 7"/>
            <p:cNvSpPr>
              <a:spLocks noChangeArrowheads="1"/>
            </p:cNvSpPr>
            <p:nvPr/>
          </p:nvSpPr>
          <p:spPr bwMode="auto">
            <a:xfrm>
              <a:off x="2283" y="691"/>
              <a:ext cx="624" cy="6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1" name="Oval 8"/>
            <p:cNvSpPr>
              <a:spLocks noChangeArrowheads="1"/>
            </p:cNvSpPr>
            <p:nvPr/>
          </p:nvSpPr>
          <p:spPr bwMode="auto">
            <a:xfrm>
              <a:off x="2283" y="2035"/>
              <a:ext cx="624" cy="6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412" y="901"/>
              <a:ext cx="384" cy="20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zh-CN" alt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底面</a:t>
              </a:r>
            </a:p>
          </p:txBody>
        </p:sp>
        <p:sp>
          <p:nvSpPr>
            <p:cNvPr id="1844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427" y="2237"/>
              <a:ext cx="384" cy="191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zh-CN" alt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底面</a:t>
              </a:r>
            </a:p>
          </p:txBody>
        </p:sp>
        <p:sp>
          <p:nvSpPr>
            <p:cNvPr id="1844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139" y="1736"/>
              <a:ext cx="960" cy="20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zh-CN" alt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底面的周长</a:t>
              </a:r>
            </a:p>
          </p:txBody>
        </p:sp>
        <p:sp>
          <p:nvSpPr>
            <p:cNvPr id="1844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867" y="1603"/>
              <a:ext cx="192" cy="19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zh-CN" alt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高</a:t>
              </a:r>
            </a:p>
          </p:txBody>
        </p:sp>
        <p:grpSp>
          <p:nvGrpSpPr>
            <p:cNvPr id="18446" name="Group 13"/>
            <p:cNvGrpSpPr/>
            <p:nvPr/>
          </p:nvGrpSpPr>
          <p:grpSpPr bwMode="auto">
            <a:xfrm>
              <a:off x="1563" y="1843"/>
              <a:ext cx="2208" cy="0"/>
              <a:chOff x="3120" y="3216"/>
              <a:chExt cx="2208" cy="0"/>
            </a:xfrm>
          </p:grpSpPr>
          <p:sp>
            <p:nvSpPr>
              <p:cNvPr id="18447" name="Line 14"/>
              <p:cNvSpPr>
                <a:spLocks noChangeShapeType="1"/>
              </p:cNvSpPr>
              <p:nvPr/>
            </p:nvSpPr>
            <p:spPr bwMode="auto">
              <a:xfrm>
                <a:off x="4704" y="32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8" name="Line 15"/>
              <p:cNvSpPr>
                <a:spLocks noChangeShapeType="1"/>
              </p:cNvSpPr>
              <p:nvPr/>
            </p:nvSpPr>
            <p:spPr bwMode="auto">
              <a:xfrm rot="10800000">
                <a:off x="3120" y="3216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63568" name="Text Box 16"/>
          <p:cNvSpPr txBox="1">
            <a:spLocks noChangeArrowheads="1"/>
          </p:cNvSpPr>
          <p:nvPr/>
        </p:nvSpPr>
        <p:spPr bwMode="auto">
          <a:xfrm>
            <a:off x="3189288" y="5707063"/>
            <a:ext cx="16160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FF0000"/>
                </a:solidFill>
              </a:rPr>
              <a:t>S</a:t>
            </a:r>
            <a:r>
              <a:rPr lang="zh-CN" altLang="en-US" sz="2000" dirty="0">
                <a:solidFill>
                  <a:srgbClr val="FF0000"/>
                </a:solidFill>
              </a:rPr>
              <a:t>侧</a:t>
            </a:r>
            <a:r>
              <a:rPr lang="en-US" altLang="zh-CN" dirty="0">
                <a:solidFill>
                  <a:srgbClr val="FF0000"/>
                </a:solidFill>
              </a:rPr>
              <a:t>=</a:t>
            </a:r>
            <a:r>
              <a:rPr lang="en-US" altLang="zh-CN" dirty="0" err="1">
                <a:solidFill>
                  <a:srgbClr val="FF0000"/>
                </a:solidFill>
              </a:rPr>
              <a:t>C</a:t>
            </a:r>
            <a:r>
              <a:rPr lang="en-US" altLang="zh-CN" dirty="0" err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</a:t>
            </a:r>
            <a:endParaRPr lang="en-US" altLang="zh-CN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5" grpId="0"/>
      <p:bldP spid="663556" grpId="0" autoUpdateAnimBg="0"/>
      <p:bldP spid="6635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9388" y="520700"/>
            <a:ext cx="8820150" cy="590391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zh-CN"/>
          </a:p>
        </p:txBody>
      </p:sp>
      <p:sp>
        <p:nvSpPr>
          <p:cNvPr id="664579" name="AutoShape 3"/>
          <p:cNvSpPr>
            <a:spLocks noChangeArrowheads="1"/>
          </p:cNvSpPr>
          <p:nvPr/>
        </p:nvSpPr>
        <p:spPr bwMode="auto">
          <a:xfrm>
            <a:off x="755650" y="520700"/>
            <a:ext cx="7704138" cy="528796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" name="Group 5"/>
          <p:cNvGrpSpPr/>
          <p:nvPr/>
        </p:nvGrpSpPr>
        <p:grpSpPr bwMode="auto">
          <a:xfrm>
            <a:off x="2916238" y="592138"/>
            <a:ext cx="3343275" cy="3111500"/>
            <a:chOff x="1681" y="415"/>
            <a:chExt cx="2288" cy="2129"/>
          </a:xfrm>
        </p:grpSpPr>
        <p:sp>
          <p:nvSpPr>
            <p:cNvPr id="19465" name="Oval 6"/>
            <p:cNvSpPr>
              <a:spLocks noChangeArrowheads="1"/>
            </p:cNvSpPr>
            <p:nvPr/>
          </p:nvSpPr>
          <p:spPr bwMode="auto">
            <a:xfrm>
              <a:off x="2483" y="415"/>
              <a:ext cx="715" cy="656"/>
            </a:xfrm>
            <a:prstGeom prst="ellipse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9466" name="Rectangle 7"/>
            <p:cNvSpPr>
              <a:spLocks noChangeArrowheads="1"/>
            </p:cNvSpPr>
            <p:nvPr/>
          </p:nvSpPr>
          <p:spPr bwMode="auto">
            <a:xfrm>
              <a:off x="1681" y="1073"/>
              <a:ext cx="2288" cy="815"/>
            </a:xfrm>
            <a:prstGeom prst="rect">
              <a:avLst/>
            </a:prstGeom>
            <a:solidFill>
              <a:srgbClr val="3287EE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9467" name="Oval 8"/>
            <p:cNvSpPr>
              <a:spLocks noChangeArrowheads="1"/>
            </p:cNvSpPr>
            <p:nvPr/>
          </p:nvSpPr>
          <p:spPr bwMode="auto">
            <a:xfrm>
              <a:off x="2437" y="1888"/>
              <a:ext cx="715" cy="656"/>
            </a:xfrm>
            <a:prstGeom prst="ellipse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664585" name="Text Box 9"/>
          <p:cNvSpPr txBox="1">
            <a:spLocks noChangeArrowheads="1"/>
          </p:cNvSpPr>
          <p:nvPr/>
        </p:nvSpPr>
        <p:spPr bwMode="auto">
          <a:xfrm>
            <a:off x="906463" y="3997325"/>
            <a:ext cx="7424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圆柱的表面由上、下两个底面和一个侧面组成。</a:t>
            </a:r>
          </a:p>
        </p:txBody>
      </p:sp>
      <p:sp>
        <p:nvSpPr>
          <p:cNvPr id="664586" name="Text Box 10"/>
          <p:cNvSpPr txBox="1">
            <a:spLocks noChangeArrowheads="1"/>
          </p:cNvSpPr>
          <p:nvPr/>
        </p:nvSpPr>
        <p:spPr bwMode="auto">
          <a:xfrm>
            <a:off x="-57150" y="4905375"/>
            <a:ext cx="889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kumimoji="1"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圆柱的表面积＝侧面积＋两个底面的面积</a:t>
            </a:r>
          </a:p>
        </p:txBody>
      </p:sp>
      <p:sp>
        <p:nvSpPr>
          <p:cNvPr id="19463" name="AutoShape 11"/>
          <p:cNvSpPr>
            <a:spLocks noChangeArrowheads="1"/>
          </p:cNvSpPr>
          <p:nvPr/>
        </p:nvSpPr>
        <p:spPr bwMode="auto">
          <a:xfrm>
            <a:off x="7237413" y="5489575"/>
            <a:ext cx="1584325" cy="863600"/>
          </a:xfrm>
          <a:prstGeom prst="can">
            <a:avLst>
              <a:gd name="adj" fmla="val 25000"/>
            </a:avLst>
          </a:prstGeom>
          <a:noFill/>
          <a:ln w="9525">
            <a:solidFill>
              <a:srgbClr val="C0C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9464" name="AutoShape 12"/>
          <p:cNvSpPr>
            <a:spLocks noChangeArrowheads="1"/>
          </p:cNvSpPr>
          <p:nvPr/>
        </p:nvSpPr>
        <p:spPr bwMode="auto">
          <a:xfrm>
            <a:off x="8029575" y="4552950"/>
            <a:ext cx="863600" cy="1655763"/>
          </a:xfrm>
          <a:prstGeom prst="can">
            <a:avLst>
              <a:gd name="adj" fmla="val 47932"/>
            </a:avLst>
          </a:prstGeom>
          <a:noFill/>
          <a:ln w="9525">
            <a:solidFill>
              <a:srgbClr val="EAEAE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5" grpId="0"/>
      <p:bldP spid="6645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179388" y="620713"/>
            <a:ext cx="8820150" cy="5976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zh-CN"/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179388" y="4271963"/>
            <a:ext cx="8820150" cy="23256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zh-CN">
              <a:solidFill>
                <a:srgbClr val="0000FF"/>
              </a:solidFill>
            </a:endParaRPr>
          </a:p>
        </p:txBody>
      </p:sp>
      <p:graphicFrame>
        <p:nvGraphicFramePr>
          <p:cNvPr id="672775" name="Object 7"/>
          <p:cNvGraphicFramePr>
            <a:graphicFrameLocks noChangeAspect="1"/>
          </p:cNvGraphicFramePr>
          <p:nvPr/>
        </p:nvGraphicFramePr>
        <p:xfrm>
          <a:off x="3992563" y="1543050"/>
          <a:ext cx="46482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Flash Movie" r:id="rId3" imgW="1917700" imgH="838200" progId="Flash.Movie">
                  <p:embed/>
                </p:oleObj>
              </mc:Choice>
              <mc:Fallback>
                <p:oleObj name="Flash Movie" r:id="rId3" imgW="1917700" imgH="838200" progId="Flash.Movi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3" y="1543050"/>
                        <a:ext cx="4648200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76" name="WordArt 8"/>
          <p:cNvSpPr>
            <a:spLocks noChangeArrowheads="1" noChangeShapeType="1" noTextEdit="1"/>
          </p:cNvSpPr>
          <p:nvPr/>
        </p:nvSpPr>
        <p:spPr bwMode="auto">
          <a:xfrm>
            <a:off x="8604250" y="2166938"/>
            <a:ext cx="228600" cy="30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altLang="zh-CN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endParaRPr lang="zh-CN" altLang="en-US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693738" y="1095375"/>
            <a:ext cx="1797050" cy="2265363"/>
            <a:chOff x="432" y="1140"/>
            <a:chExt cx="912" cy="1500"/>
          </a:xfrm>
        </p:grpSpPr>
        <p:graphicFrame>
          <p:nvGraphicFramePr>
            <p:cNvPr id="3077" name="Object 10"/>
            <p:cNvGraphicFramePr>
              <a:graphicFrameLocks noChangeAspect="1"/>
            </p:cNvGraphicFramePr>
            <p:nvPr/>
          </p:nvGraphicFramePr>
          <p:xfrm>
            <a:off x="432" y="1140"/>
            <a:ext cx="784" cy="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" name="Flash Movie" r:id="rId5" imgW="577850" imgH="1104900" progId="Flash.Movie">
                    <p:embed/>
                  </p:oleObj>
                </mc:Choice>
                <mc:Fallback>
                  <p:oleObj name="Flash Movie" r:id="rId5" imgW="577850" imgH="1104900" progId="Flash.Movi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140"/>
                          <a:ext cx="784" cy="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2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200" y="1872"/>
              <a:ext cx="144" cy="19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30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03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768" y="1200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04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768" y="2400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14"/>
          <p:cNvGrpSpPr/>
          <p:nvPr/>
        </p:nvGrpSpPr>
        <p:grpSpPr bwMode="auto">
          <a:xfrm>
            <a:off x="5649913" y="606425"/>
            <a:ext cx="1057275" cy="1057275"/>
            <a:chOff x="3312" y="732"/>
            <a:chExt cx="666" cy="666"/>
          </a:xfrm>
        </p:grpSpPr>
        <p:graphicFrame>
          <p:nvGraphicFramePr>
            <p:cNvPr id="3076" name="Object 15"/>
            <p:cNvGraphicFramePr>
              <a:graphicFrameLocks noChangeAspect="1"/>
            </p:cNvGraphicFramePr>
            <p:nvPr/>
          </p:nvGraphicFramePr>
          <p:xfrm>
            <a:off x="3312" y="732"/>
            <a:ext cx="666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" name="Flash Movie" r:id="rId7" imgW="590550" imgH="590550" progId="Flash.Movie">
                    <p:embed/>
                  </p:oleObj>
                </mc:Choice>
                <mc:Fallback>
                  <p:oleObj name="Flash Movie" r:id="rId7" imgW="590550" imgH="590550" progId="Flash.Movie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732"/>
                          <a:ext cx="666" cy="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1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600" y="870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17"/>
          <p:cNvGrpSpPr/>
          <p:nvPr/>
        </p:nvGrpSpPr>
        <p:grpSpPr bwMode="auto">
          <a:xfrm>
            <a:off x="5649913" y="3054350"/>
            <a:ext cx="1057275" cy="1057275"/>
            <a:chOff x="3312" y="2406"/>
            <a:chExt cx="666" cy="666"/>
          </a:xfrm>
        </p:grpSpPr>
        <p:graphicFrame>
          <p:nvGraphicFramePr>
            <p:cNvPr id="3075" name="Object 18"/>
            <p:cNvGraphicFramePr>
              <a:graphicFrameLocks noChangeAspect="1"/>
            </p:cNvGraphicFramePr>
            <p:nvPr/>
          </p:nvGraphicFramePr>
          <p:xfrm>
            <a:off x="3312" y="2406"/>
            <a:ext cx="666" cy="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2" name="Flash Movie" r:id="rId9" imgW="590550" imgH="590550" progId="Flash.Movie">
                    <p:embed/>
                  </p:oleObj>
                </mc:Choice>
                <mc:Fallback>
                  <p:oleObj name="Flash Movie" r:id="rId9" imgW="590550" imgH="590550" progId="Flash.Movie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406"/>
                          <a:ext cx="666" cy="6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0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600" y="2550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20"/>
          <p:cNvGrpSpPr/>
          <p:nvPr/>
        </p:nvGrpSpPr>
        <p:grpSpPr bwMode="auto">
          <a:xfrm>
            <a:off x="5349875" y="2754313"/>
            <a:ext cx="1524000" cy="228600"/>
            <a:chOff x="3072" y="2166"/>
            <a:chExt cx="960" cy="144"/>
          </a:xfrm>
        </p:grpSpPr>
        <p:sp>
          <p:nvSpPr>
            <p:cNvPr id="309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936" y="2166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9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072" y="2166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9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408" y="2166"/>
              <a:ext cx="33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3.14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9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264" y="2214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×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9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792" y="2214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×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26"/>
          <p:cNvGrpSpPr/>
          <p:nvPr/>
        </p:nvGrpSpPr>
        <p:grpSpPr bwMode="auto">
          <a:xfrm>
            <a:off x="4065588" y="2911475"/>
            <a:ext cx="4535487" cy="71438"/>
            <a:chOff x="2304" y="2256"/>
            <a:chExt cx="2736" cy="0"/>
          </a:xfrm>
        </p:grpSpPr>
        <p:sp>
          <p:nvSpPr>
            <p:cNvPr id="3093" name="Line 27"/>
            <p:cNvSpPr>
              <a:spLocks noChangeShapeType="1"/>
            </p:cNvSpPr>
            <p:nvPr/>
          </p:nvSpPr>
          <p:spPr bwMode="auto">
            <a:xfrm>
              <a:off x="4080" y="2256"/>
              <a:ext cx="960" cy="0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Line 28"/>
            <p:cNvSpPr>
              <a:spLocks noChangeShapeType="1"/>
            </p:cNvSpPr>
            <p:nvPr/>
          </p:nvSpPr>
          <p:spPr bwMode="auto">
            <a:xfrm rot="10800000">
              <a:off x="2304" y="2256"/>
              <a:ext cx="720" cy="0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2797" name="AutoShape 29"/>
          <p:cNvSpPr>
            <a:spLocks noChangeArrowheads="1"/>
          </p:cNvSpPr>
          <p:nvPr/>
        </p:nvSpPr>
        <p:spPr bwMode="auto">
          <a:xfrm>
            <a:off x="2954338" y="2065338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2798" name="Text Box 30"/>
          <p:cNvSpPr txBox="1">
            <a:spLocks noChangeArrowheads="1"/>
          </p:cNvSpPr>
          <p:nvPr/>
        </p:nvSpPr>
        <p:spPr bwMode="auto">
          <a:xfrm>
            <a:off x="493713" y="4405313"/>
            <a:ext cx="8650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kumimoji="1"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侧面积：</a:t>
            </a:r>
            <a:r>
              <a:rPr kumimoji="1"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kumimoji="1"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×3.14 ×10 ×30=</a:t>
            </a: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1884(</a:t>
            </a:r>
            <a:r>
              <a:rPr kumimoji="1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平方厘米</a:t>
            </a: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672799" name="Text Box 31"/>
          <p:cNvSpPr txBox="1">
            <a:spLocks noChangeArrowheads="1"/>
          </p:cNvSpPr>
          <p:nvPr/>
        </p:nvSpPr>
        <p:spPr bwMode="auto">
          <a:xfrm>
            <a:off x="473075" y="5080000"/>
            <a:ext cx="7429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kumimoji="1"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底面积：</a:t>
            </a:r>
            <a:r>
              <a:rPr kumimoji="1"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3.14 </a:t>
            </a:r>
            <a:r>
              <a:rPr kumimoji="1"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kumimoji="1"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kumimoji="1" lang="en-US" altLang="zh-CN" sz="3200" baseline="300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=</a:t>
            </a:r>
            <a:r>
              <a:rPr kumimoji="1"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314(</a:t>
            </a:r>
            <a:r>
              <a:rPr kumimoji="1"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平方厘米</a:t>
            </a:r>
            <a:r>
              <a:rPr kumimoji="1"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672800" name="Text Box 32"/>
          <p:cNvSpPr txBox="1">
            <a:spLocks noChangeArrowheads="1"/>
          </p:cNvSpPr>
          <p:nvPr/>
        </p:nvSpPr>
        <p:spPr bwMode="auto">
          <a:xfrm>
            <a:off x="484188" y="5805488"/>
            <a:ext cx="7688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(3)</a:t>
            </a:r>
            <a:r>
              <a:rPr kumimoji="1"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表面积：</a:t>
            </a:r>
            <a:r>
              <a:rPr kumimoji="1"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1884+314 </a:t>
            </a:r>
            <a:r>
              <a:rPr kumimoji="1"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kumimoji="1"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2=</a:t>
            </a:r>
            <a:r>
              <a:rPr kumimoji="1"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2512(</a:t>
            </a:r>
            <a:r>
              <a:rPr kumimoji="1"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平方厘米</a:t>
            </a:r>
            <a:r>
              <a:rPr kumimoji="1"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3091" name="AutoShape 33"/>
          <p:cNvSpPr>
            <a:spLocks noChangeArrowheads="1"/>
          </p:cNvSpPr>
          <p:nvPr/>
        </p:nvSpPr>
        <p:spPr bwMode="auto">
          <a:xfrm>
            <a:off x="7237413" y="5589588"/>
            <a:ext cx="1584325" cy="863600"/>
          </a:xfrm>
          <a:prstGeom prst="can">
            <a:avLst>
              <a:gd name="adj" fmla="val 25000"/>
            </a:avLst>
          </a:prstGeom>
          <a:noFill/>
          <a:ln w="9525">
            <a:solidFill>
              <a:srgbClr val="C0C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3092" name="AutoShape 34"/>
          <p:cNvSpPr>
            <a:spLocks noChangeArrowheads="1"/>
          </p:cNvSpPr>
          <p:nvPr/>
        </p:nvSpPr>
        <p:spPr bwMode="auto">
          <a:xfrm>
            <a:off x="8029575" y="4652963"/>
            <a:ext cx="863600" cy="1655762"/>
          </a:xfrm>
          <a:prstGeom prst="can">
            <a:avLst>
              <a:gd name="adj" fmla="val 47932"/>
            </a:avLst>
          </a:prstGeom>
          <a:noFill/>
          <a:ln w="9525">
            <a:solidFill>
              <a:srgbClr val="EAEAE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7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67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67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67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6" grpId="0" animBg="1"/>
      <p:bldP spid="672797" grpId="0" animBg="1"/>
      <p:bldP spid="672798" grpId="0" autoUpdateAnimBg="0"/>
      <p:bldP spid="672799" grpId="0" autoUpdateAnimBg="0"/>
      <p:bldP spid="67280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558800"/>
            <a:ext cx="8820150" cy="5903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zh-CN"/>
          </a:p>
        </p:txBody>
      </p:sp>
      <p:pic>
        <p:nvPicPr>
          <p:cNvPr id="20483" name="Picture 4" descr="r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3903663"/>
            <a:ext cx="21605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755650" y="661988"/>
            <a:ext cx="838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/>
            <a:r>
              <a:rPr lang="zh-CN" altLang="en-US" sz="3200" dirty="0"/>
              <a:t>做一个无盖的圆柱形铁皮水桶，高是</a:t>
            </a:r>
            <a:r>
              <a:rPr lang="en-US" altLang="zh-CN" sz="3200" dirty="0"/>
              <a:t>5</a:t>
            </a:r>
            <a:r>
              <a:rPr lang="zh-CN" altLang="en-US" sz="3200" dirty="0"/>
              <a:t>分米。底面直径</a:t>
            </a:r>
            <a:r>
              <a:rPr lang="en-US" altLang="zh-CN" sz="3200" dirty="0"/>
              <a:t>4</a:t>
            </a:r>
            <a:r>
              <a:rPr lang="zh-CN" altLang="en-US" sz="3200" dirty="0"/>
              <a:t>分米，至少需要多大面积的铁皮</a:t>
            </a:r>
            <a:r>
              <a:rPr lang="en-US" altLang="zh-CN" sz="3200" dirty="0"/>
              <a:t>?</a:t>
            </a:r>
          </a:p>
        </p:txBody>
      </p:sp>
      <p:sp>
        <p:nvSpPr>
          <p:cNvPr id="673798" name="Text Box 6"/>
          <p:cNvSpPr txBox="1">
            <a:spLocks noChangeArrowheads="1"/>
          </p:cNvSpPr>
          <p:nvPr/>
        </p:nvSpPr>
        <p:spPr bwMode="auto">
          <a:xfrm>
            <a:off x="1800225" y="1803400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水桶没有盖，说明它只有一个底面。</a:t>
            </a:r>
          </a:p>
        </p:txBody>
      </p:sp>
      <p:sp>
        <p:nvSpPr>
          <p:cNvPr id="673799" name="Text Box 7"/>
          <p:cNvSpPr txBox="1">
            <a:spLocks noChangeArrowheads="1"/>
          </p:cNvSpPr>
          <p:nvPr/>
        </p:nvSpPr>
        <p:spPr bwMode="auto">
          <a:xfrm>
            <a:off x="1897063" y="2374900"/>
            <a:ext cx="6156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kumimoji="1" lang="zh-CN" alt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水桶的侧面积：</a:t>
            </a:r>
          </a:p>
        </p:txBody>
      </p:sp>
      <p:sp>
        <p:nvSpPr>
          <p:cNvPr id="673800" name="Text Box 8"/>
          <p:cNvSpPr txBox="1">
            <a:spLocks noChangeArrowheads="1"/>
          </p:cNvSpPr>
          <p:nvPr/>
        </p:nvSpPr>
        <p:spPr bwMode="auto">
          <a:xfrm>
            <a:off x="1808163" y="3709988"/>
            <a:ext cx="700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kumimoji="1" lang="zh-CN" alt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水桶的底面积：</a:t>
            </a:r>
          </a:p>
        </p:txBody>
      </p:sp>
      <p:sp>
        <p:nvSpPr>
          <p:cNvPr id="673801" name="Text Box 9"/>
          <p:cNvSpPr txBox="1">
            <a:spLocks noChangeArrowheads="1"/>
          </p:cNvSpPr>
          <p:nvPr/>
        </p:nvSpPr>
        <p:spPr bwMode="auto">
          <a:xfrm>
            <a:off x="1809750" y="5016500"/>
            <a:ext cx="657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(3)</a:t>
            </a:r>
            <a:r>
              <a:rPr kumimoji="1" lang="zh-CN" alt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需要铁皮：</a:t>
            </a:r>
          </a:p>
        </p:txBody>
      </p:sp>
      <p:grpSp>
        <p:nvGrpSpPr>
          <p:cNvPr id="20489" name="Group 12"/>
          <p:cNvGrpSpPr/>
          <p:nvPr/>
        </p:nvGrpSpPr>
        <p:grpSpPr bwMode="auto">
          <a:xfrm>
            <a:off x="7237413" y="4652963"/>
            <a:ext cx="1655762" cy="1800225"/>
            <a:chOff x="4559" y="2931"/>
            <a:chExt cx="1043" cy="1134"/>
          </a:xfrm>
        </p:grpSpPr>
        <p:sp>
          <p:nvSpPr>
            <p:cNvPr id="20493" name="AutoShape 13"/>
            <p:cNvSpPr>
              <a:spLocks noChangeArrowheads="1"/>
            </p:cNvSpPr>
            <p:nvPr/>
          </p:nvSpPr>
          <p:spPr bwMode="auto">
            <a:xfrm>
              <a:off x="4559" y="3521"/>
              <a:ext cx="998" cy="544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0494" name="AutoShape 14"/>
            <p:cNvSpPr>
              <a:spLocks noChangeArrowheads="1"/>
            </p:cNvSpPr>
            <p:nvPr/>
          </p:nvSpPr>
          <p:spPr bwMode="auto">
            <a:xfrm>
              <a:off x="5058" y="2931"/>
              <a:ext cx="544" cy="1043"/>
            </a:xfrm>
            <a:prstGeom prst="can">
              <a:avLst>
                <a:gd name="adj" fmla="val 47932"/>
              </a:avLst>
            </a:prstGeom>
            <a:noFill/>
            <a:ln w="9525">
              <a:solidFill>
                <a:srgbClr val="EAEAE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127250" y="3021013"/>
            <a:ext cx="6124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3.14 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×4 ×5=62.8(</a:t>
            </a:r>
            <a:r>
              <a:rPr kumimoji="1"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平方分米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184400" y="4251325"/>
            <a:ext cx="695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3.14 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(4÷2) </a:t>
            </a:r>
            <a:r>
              <a:rPr kumimoji="1"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=12.56(</a:t>
            </a:r>
            <a:r>
              <a:rPr kumimoji="1"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平方分米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195513" y="5662613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62.8+12.56=75.36(</a:t>
            </a:r>
            <a:r>
              <a:rPr kumimoji="1"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平方分米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8" grpId="0" autoUpdateAnimBg="0"/>
      <p:bldP spid="673799" grpId="0" autoUpdateAnimBg="0"/>
      <p:bldP spid="673800" grpId="0" autoUpdateAnimBg="0"/>
      <p:bldP spid="673801" grpId="0" autoUpdateAnimBg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图片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00"/>
            <a:ext cx="91440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79450"/>
            <a:ext cx="76327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628" name="Picture 4" descr="C017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149725"/>
            <a:ext cx="13382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629" name="Rectangle 5"/>
          <p:cNvSpPr>
            <a:spLocks noChangeArrowheads="1"/>
          </p:cNvSpPr>
          <p:nvPr/>
        </p:nvSpPr>
        <p:spPr bwMode="auto">
          <a:xfrm rot="21450134">
            <a:off x="1700213" y="2014985"/>
            <a:ext cx="5329237" cy="23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dirty="0">
                <a:solidFill>
                  <a:srgbClr val="FFFF00"/>
                </a:solidFill>
              </a:rPr>
              <a:t>在解答实际问题前一定要先进行分析，看它们求的是哪部分面积，再选择解答的方法</a:t>
            </a:r>
            <a:r>
              <a:rPr lang="zh-CN" altLang="en-US" dirty="0" smtClean="0">
                <a:solidFill>
                  <a:srgbClr val="FFFF00"/>
                </a:solidFill>
              </a:rPr>
              <a:t>。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 flipH="1">
            <a:off x="539750" y="5661025"/>
            <a:ext cx="1584325" cy="863600"/>
          </a:xfrm>
          <a:prstGeom prst="can">
            <a:avLst>
              <a:gd name="adj" fmla="val 25000"/>
            </a:avLst>
          </a:prstGeom>
          <a:noFill/>
          <a:ln w="9525">
            <a:solidFill>
              <a:srgbClr val="EAEAE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flipH="1">
            <a:off x="250825" y="4724400"/>
            <a:ext cx="863600" cy="1655763"/>
          </a:xfrm>
          <a:prstGeom prst="can">
            <a:avLst>
              <a:gd name="adj" fmla="val 47932"/>
            </a:avLst>
          </a:prstGeom>
          <a:noFill/>
          <a:ln w="9525">
            <a:solidFill>
              <a:srgbClr val="EAEAE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03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451725" y="3213100"/>
            <a:ext cx="7905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/>
            <a:r>
              <a:rPr lang="zh-CN" altLang="en-US" sz="4000">
                <a:solidFill>
                  <a:srgbClr val="FFFF00"/>
                </a:solidFill>
              </a:rPr>
              <a:t>努力吧！</a:t>
            </a:r>
          </a:p>
        </p:txBody>
      </p:sp>
      <p:sp>
        <p:nvSpPr>
          <p:cNvPr id="656388" name="AutoShape 4"/>
          <p:cNvSpPr>
            <a:spLocks noChangeArrowheads="1"/>
          </p:cNvSpPr>
          <p:nvPr/>
        </p:nvSpPr>
        <p:spPr bwMode="auto">
          <a:xfrm flipV="1">
            <a:off x="4427538" y="620713"/>
            <a:ext cx="144462" cy="2447925"/>
          </a:xfrm>
          <a:custGeom>
            <a:avLst/>
            <a:gdLst>
              <a:gd name="T0" fmla="*/ 216776442 w 21600"/>
              <a:gd name="T1" fmla="*/ 2147483647 h 21600"/>
              <a:gd name="T2" fmla="*/ 144518288 w 21600"/>
              <a:gd name="T3" fmla="*/ 2147483647 h 21600"/>
              <a:gd name="T4" fmla="*/ 72260214 w 21600"/>
              <a:gd name="T5" fmla="*/ 2147483647 h 21600"/>
              <a:gd name="T6" fmla="*/ 1445182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56389" name="AutoShape 5"/>
          <p:cNvSpPr>
            <a:spLocks noChangeArrowheads="1"/>
          </p:cNvSpPr>
          <p:nvPr/>
        </p:nvSpPr>
        <p:spPr bwMode="auto">
          <a:xfrm rot="19694309" flipV="1">
            <a:off x="2987675" y="1052513"/>
            <a:ext cx="144463" cy="2447925"/>
          </a:xfrm>
          <a:custGeom>
            <a:avLst/>
            <a:gdLst>
              <a:gd name="T0" fmla="*/ 216784470 w 21600"/>
              <a:gd name="T1" fmla="*/ 2147483647 h 21600"/>
              <a:gd name="T2" fmla="*/ 144524318 w 21600"/>
              <a:gd name="T3" fmla="*/ 2147483647 h 21600"/>
              <a:gd name="T4" fmla="*/ 72262319 w 21600"/>
              <a:gd name="T5" fmla="*/ 2147483647 h 21600"/>
              <a:gd name="T6" fmla="*/ 14452431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56390" name="AutoShape 6"/>
          <p:cNvSpPr>
            <a:spLocks noChangeArrowheads="1"/>
          </p:cNvSpPr>
          <p:nvPr/>
        </p:nvSpPr>
        <p:spPr bwMode="auto">
          <a:xfrm rot="18542285" flipV="1">
            <a:off x="2051845" y="1916906"/>
            <a:ext cx="144462" cy="2447925"/>
          </a:xfrm>
          <a:custGeom>
            <a:avLst/>
            <a:gdLst>
              <a:gd name="T0" fmla="*/ 216776442 w 21600"/>
              <a:gd name="T1" fmla="*/ 2147483647 h 21600"/>
              <a:gd name="T2" fmla="*/ 144518288 w 21600"/>
              <a:gd name="T3" fmla="*/ 2147483647 h 21600"/>
              <a:gd name="T4" fmla="*/ 72260214 w 21600"/>
              <a:gd name="T5" fmla="*/ 2147483647 h 21600"/>
              <a:gd name="T6" fmla="*/ 1445182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56391" name="AutoShape 7"/>
          <p:cNvSpPr>
            <a:spLocks noChangeArrowheads="1"/>
          </p:cNvSpPr>
          <p:nvPr/>
        </p:nvSpPr>
        <p:spPr bwMode="auto">
          <a:xfrm rot="17505696" flipV="1">
            <a:off x="1475582" y="3069431"/>
            <a:ext cx="144462" cy="2447925"/>
          </a:xfrm>
          <a:custGeom>
            <a:avLst/>
            <a:gdLst>
              <a:gd name="T0" fmla="*/ 216776442 w 21600"/>
              <a:gd name="T1" fmla="*/ 2147483647 h 21600"/>
              <a:gd name="T2" fmla="*/ 144518288 w 21600"/>
              <a:gd name="T3" fmla="*/ 2147483647 h 21600"/>
              <a:gd name="T4" fmla="*/ 72260214 w 21600"/>
              <a:gd name="T5" fmla="*/ 2147483647 h 21600"/>
              <a:gd name="T6" fmla="*/ 1445182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56392" name="AutoShape 8"/>
          <p:cNvSpPr>
            <a:spLocks noChangeArrowheads="1"/>
          </p:cNvSpPr>
          <p:nvPr/>
        </p:nvSpPr>
        <p:spPr bwMode="auto">
          <a:xfrm rot="16534384" flipV="1">
            <a:off x="1259682" y="4221956"/>
            <a:ext cx="144462" cy="2447925"/>
          </a:xfrm>
          <a:custGeom>
            <a:avLst/>
            <a:gdLst>
              <a:gd name="T0" fmla="*/ 216776442 w 21600"/>
              <a:gd name="T1" fmla="*/ 2147483647 h 21600"/>
              <a:gd name="T2" fmla="*/ 144518288 w 21600"/>
              <a:gd name="T3" fmla="*/ 2147483647 h 21600"/>
              <a:gd name="T4" fmla="*/ 72260214 w 21600"/>
              <a:gd name="T5" fmla="*/ 2147483647 h 21600"/>
              <a:gd name="T6" fmla="*/ 1445182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56393" name="AutoShape 9"/>
          <p:cNvSpPr>
            <a:spLocks noChangeArrowheads="1"/>
          </p:cNvSpPr>
          <p:nvPr/>
        </p:nvSpPr>
        <p:spPr bwMode="auto">
          <a:xfrm rot="1905691" flipH="1" flipV="1">
            <a:off x="5868988" y="1052513"/>
            <a:ext cx="144462" cy="2447925"/>
          </a:xfrm>
          <a:custGeom>
            <a:avLst/>
            <a:gdLst>
              <a:gd name="T0" fmla="*/ 216776442 w 21600"/>
              <a:gd name="T1" fmla="*/ 2147483647 h 21600"/>
              <a:gd name="T2" fmla="*/ 144518288 w 21600"/>
              <a:gd name="T3" fmla="*/ 2147483647 h 21600"/>
              <a:gd name="T4" fmla="*/ 72260214 w 21600"/>
              <a:gd name="T5" fmla="*/ 2147483647 h 21600"/>
              <a:gd name="T6" fmla="*/ 1445182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56394" name="AutoShape 10"/>
          <p:cNvSpPr>
            <a:spLocks noChangeArrowheads="1"/>
          </p:cNvSpPr>
          <p:nvPr/>
        </p:nvSpPr>
        <p:spPr bwMode="auto">
          <a:xfrm rot="3057715" flipH="1" flipV="1">
            <a:off x="6804820" y="1916906"/>
            <a:ext cx="144462" cy="2447925"/>
          </a:xfrm>
          <a:custGeom>
            <a:avLst/>
            <a:gdLst>
              <a:gd name="T0" fmla="*/ 216776442 w 21600"/>
              <a:gd name="T1" fmla="*/ 2147483647 h 21600"/>
              <a:gd name="T2" fmla="*/ 144518288 w 21600"/>
              <a:gd name="T3" fmla="*/ 2147483647 h 21600"/>
              <a:gd name="T4" fmla="*/ 72260214 w 21600"/>
              <a:gd name="T5" fmla="*/ 2147483647 h 21600"/>
              <a:gd name="T6" fmla="*/ 1445182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56395" name="AutoShape 11"/>
          <p:cNvSpPr>
            <a:spLocks noChangeArrowheads="1"/>
          </p:cNvSpPr>
          <p:nvPr/>
        </p:nvSpPr>
        <p:spPr bwMode="auto">
          <a:xfrm rot="4094304" flipH="1" flipV="1">
            <a:off x="7381082" y="3069431"/>
            <a:ext cx="144462" cy="2447925"/>
          </a:xfrm>
          <a:custGeom>
            <a:avLst/>
            <a:gdLst>
              <a:gd name="T0" fmla="*/ 216776442 w 21600"/>
              <a:gd name="T1" fmla="*/ 2147483647 h 21600"/>
              <a:gd name="T2" fmla="*/ 144518288 w 21600"/>
              <a:gd name="T3" fmla="*/ 2147483647 h 21600"/>
              <a:gd name="T4" fmla="*/ 72260214 w 21600"/>
              <a:gd name="T5" fmla="*/ 2147483647 h 21600"/>
              <a:gd name="T6" fmla="*/ 1445182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56396" name="AutoShape 12"/>
          <p:cNvSpPr>
            <a:spLocks noChangeArrowheads="1"/>
          </p:cNvSpPr>
          <p:nvPr/>
        </p:nvSpPr>
        <p:spPr bwMode="auto">
          <a:xfrm rot="5065616" flipH="1" flipV="1">
            <a:off x="7596982" y="4221956"/>
            <a:ext cx="144462" cy="2447925"/>
          </a:xfrm>
          <a:custGeom>
            <a:avLst/>
            <a:gdLst>
              <a:gd name="T0" fmla="*/ 216776442 w 21600"/>
              <a:gd name="T1" fmla="*/ 2147483647 h 21600"/>
              <a:gd name="T2" fmla="*/ 144518288 w 21600"/>
              <a:gd name="T3" fmla="*/ 2147483647 h 21600"/>
              <a:gd name="T4" fmla="*/ 72260214 w 21600"/>
              <a:gd name="T5" fmla="*/ 2147483647 h 21600"/>
              <a:gd name="T6" fmla="*/ 1445182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pic>
        <p:nvPicPr>
          <p:cNvPr id="656397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3141663"/>
            <a:ext cx="3527425" cy="28813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56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563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5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5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5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5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5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5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5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hold"/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hold"/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hold"/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hold"/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hold"/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hold"/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hold"/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hold"/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hold"/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hold"/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hold"/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hold"/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hold"/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hold"/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hold"/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hold"/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8" grpId="0" animBg="1"/>
      <p:bldP spid="656388" grpId="1" animBg="1"/>
      <p:bldP spid="656389" grpId="0" animBg="1"/>
      <p:bldP spid="656389" grpId="1" animBg="1"/>
      <p:bldP spid="656390" grpId="0" animBg="1"/>
      <p:bldP spid="656390" grpId="1" animBg="1"/>
      <p:bldP spid="656391" grpId="0" animBg="1"/>
      <p:bldP spid="656391" grpId="1" animBg="1"/>
      <p:bldP spid="656392" grpId="0" animBg="1"/>
      <p:bldP spid="656392" grpId="1" animBg="1"/>
      <p:bldP spid="656393" grpId="0" animBg="1"/>
      <p:bldP spid="656393" grpId="1" animBg="1"/>
      <p:bldP spid="656394" grpId="0" animBg="1"/>
      <p:bldP spid="656394" grpId="1" animBg="1"/>
      <p:bldP spid="656395" grpId="0" animBg="1"/>
      <p:bldP spid="656395" grpId="1" animBg="1"/>
      <p:bldP spid="656396" grpId="0" animBg="1"/>
      <p:bldP spid="65639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651" name="Picture 3" descr="BCKLC1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20713"/>
            <a:ext cx="900112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/>
          <p:nvPr/>
        </p:nvGrpSpPr>
        <p:grpSpPr bwMode="auto">
          <a:xfrm>
            <a:off x="971550" y="3708400"/>
            <a:ext cx="1524000" cy="2457450"/>
            <a:chOff x="480" y="912"/>
            <a:chExt cx="960" cy="1548"/>
          </a:xfrm>
        </p:grpSpPr>
        <p:graphicFrame>
          <p:nvGraphicFramePr>
            <p:cNvPr id="4100" name="Object 5"/>
            <p:cNvGraphicFramePr>
              <a:graphicFrameLocks noChangeAspect="1"/>
            </p:cNvGraphicFramePr>
            <p:nvPr/>
          </p:nvGraphicFramePr>
          <p:xfrm>
            <a:off x="480" y="960"/>
            <a:ext cx="794" cy="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4" name="Flash 文档" r:id="rId4" imgW="584200" imgH="1104900" progId="Flash.Movie">
                    <p:embed/>
                  </p:oleObj>
                </mc:Choice>
                <mc:Fallback>
                  <p:oleObj name="Flash 文档" r:id="rId4" imgW="584200" imgH="1104900" progId="Flash.Movie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960"/>
                          <a:ext cx="794" cy="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1" name="WordArt 6"/>
            <p:cNvSpPr>
              <a:spLocks noChangeArrowheads="1" noChangeShapeType="1" noTextEdit="1"/>
            </p:cNvSpPr>
            <p:nvPr/>
          </p:nvSpPr>
          <p:spPr bwMode="auto">
            <a:xfrm>
              <a:off x="816" y="91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12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296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16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8"/>
          <p:cNvGrpSpPr/>
          <p:nvPr/>
        </p:nvGrpSpPr>
        <p:grpSpPr bwMode="auto">
          <a:xfrm>
            <a:off x="5962650" y="3498850"/>
            <a:ext cx="2209800" cy="2667000"/>
            <a:chOff x="3888" y="864"/>
            <a:chExt cx="1392" cy="1680"/>
          </a:xfrm>
        </p:grpSpPr>
        <p:graphicFrame>
          <p:nvGraphicFramePr>
            <p:cNvPr id="4099" name="Object 9"/>
            <p:cNvGraphicFramePr>
              <a:graphicFrameLocks noChangeAspect="1"/>
            </p:cNvGraphicFramePr>
            <p:nvPr/>
          </p:nvGraphicFramePr>
          <p:xfrm>
            <a:off x="3888" y="864"/>
            <a:ext cx="1248" cy="1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name="Flash Movie" r:id="rId6" imgW="914400" imgH="1104900" progId="Flash.Movie">
                    <p:embed/>
                  </p:oleObj>
                </mc:Choice>
                <mc:Fallback>
                  <p:oleObj name="Flash Movie" r:id="rId6" imgW="914400" imgH="1104900" progId="Flash.Movie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864"/>
                          <a:ext cx="1248" cy="1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9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136" y="177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15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10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416" y="86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18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12"/>
          <p:cNvGrpSpPr/>
          <p:nvPr/>
        </p:nvGrpSpPr>
        <p:grpSpPr bwMode="auto">
          <a:xfrm>
            <a:off x="2971800" y="5038725"/>
            <a:ext cx="2611438" cy="838200"/>
            <a:chOff x="1872" y="1200"/>
            <a:chExt cx="1645" cy="528"/>
          </a:xfrm>
        </p:grpSpPr>
        <p:graphicFrame>
          <p:nvGraphicFramePr>
            <p:cNvPr id="4098" name="Object 13"/>
            <p:cNvGraphicFramePr>
              <a:graphicFrameLocks noChangeAspect="1"/>
            </p:cNvGraphicFramePr>
            <p:nvPr/>
          </p:nvGraphicFramePr>
          <p:xfrm>
            <a:off x="1920" y="1200"/>
            <a:ext cx="1597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" name="Flash Movie" r:id="rId8" imgW="1868170" imgH="349250" progId="Flash.Movie">
                    <p:embed/>
                  </p:oleObj>
                </mc:Choice>
                <mc:Fallback>
                  <p:oleObj name="Flash Movie" r:id="rId8" imgW="1868170" imgH="349250" progId="Flash.Movie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200"/>
                          <a:ext cx="1597" cy="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688" y="158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20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08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872" y="1344"/>
              <a:ext cx="96" cy="96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667664" name="Text Box 16"/>
          <p:cNvSpPr txBox="1">
            <a:spLocks noChangeArrowheads="1"/>
          </p:cNvSpPr>
          <p:nvPr/>
        </p:nvSpPr>
        <p:spPr bwMode="auto">
          <a:xfrm>
            <a:off x="555625" y="981075"/>
            <a:ext cx="39449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计算下现各圆柱的表面积。（单位：厘米）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6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6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6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矩形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1788" y="349956"/>
            <a:ext cx="3638550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773113" y="2030942"/>
            <a:ext cx="741521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/>
            <a:r>
              <a:rPr lang="en-US" altLang="zh-CN" sz="2800" dirty="0"/>
              <a:t>1.  </a:t>
            </a:r>
            <a:r>
              <a:rPr lang="zh-CN" altLang="en-US" sz="2800" dirty="0"/>
              <a:t>能根据具体情境，灵活运用圆柱表面积的计算方法解决生活中一些简单的问题，使学生感受到数学与生活的密切联系</a:t>
            </a:r>
          </a:p>
          <a:p>
            <a:pPr algn="l" eaLnBrk="1" hangingPunct="1"/>
            <a:r>
              <a:rPr lang="en-US" altLang="zh-CN" sz="2800" dirty="0"/>
              <a:t>2.  </a:t>
            </a:r>
            <a:r>
              <a:rPr lang="zh-CN" altLang="en-US" sz="2800" dirty="0"/>
              <a:t>通过想象、操作等活动，知道圆柱侧面展开后可以是一个长方形，加深对圆柱特征的认识，发展空间观念。</a:t>
            </a:r>
          </a:p>
          <a:p>
            <a:pPr algn="l" eaLnBrk="1" hangingPunct="1"/>
            <a:r>
              <a:rPr lang="en-US" altLang="zh-CN" sz="2800" dirty="0"/>
              <a:t>3.  </a:t>
            </a:r>
            <a:r>
              <a:rPr lang="zh-CN" altLang="en-US" sz="2800" dirty="0"/>
              <a:t>结合具体情境和动手操作，探索圆柱侧面积的计算方法，掌握圆柱侧面积和表面积的计算方法，能正确计算圆柱的侧面积和表面积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6" name="Text Box 4"/>
          <p:cNvSpPr txBox="1">
            <a:spLocks noChangeArrowheads="1"/>
          </p:cNvSpPr>
          <p:nvPr/>
        </p:nvSpPr>
        <p:spPr bwMode="auto">
          <a:xfrm>
            <a:off x="2074863" y="2192338"/>
            <a:ext cx="649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ea typeface="華康少女文字W6" pitchFamily="49" charset="-120"/>
              </a:rPr>
              <a:t>B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755650" y="2944813"/>
            <a:ext cx="1439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</a:rPr>
              <a:t>选一选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/>
        </p:nvSpPr>
        <p:spPr bwMode="auto">
          <a:xfrm>
            <a:off x="2320925" y="3440642"/>
            <a:ext cx="2174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0000FF"/>
                </a:solidFill>
                <a:ea typeface="宋体" panose="02010600030101010101" pitchFamily="2" charset="-122"/>
              </a:rPr>
              <a:t>A</a:t>
            </a:r>
            <a:r>
              <a:rPr lang="zh-CN" altLang="en-US" sz="4000" dirty="0">
                <a:solidFill>
                  <a:srgbClr val="0000FF"/>
                </a:solidFill>
                <a:ea typeface="宋体" panose="02010600030101010101" pitchFamily="2" charset="-122"/>
              </a:rPr>
              <a:t>：  </a:t>
            </a:r>
            <a:r>
              <a:rPr lang="en-US" altLang="zh-CN" sz="4000" dirty="0">
                <a:solidFill>
                  <a:srgbClr val="0000FF"/>
                </a:solidFill>
              </a:rPr>
              <a:t>6</a:t>
            </a:r>
            <a:endParaRPr lang="en-US" altLang="zh-CN" b="0" dirty="0">
              <a:solidFill>
                <a:srgbClr val="0000FF"/>
              </a:solidFill>
            </a:endParaRPr>
          </a:p>
        </p:txBody>
      </p:sp>
      <p:sp>
        <p:nvSpPr>
          <p:cNvPr id="668679" name="Text Box 7"/>
          <p:cNvSpPr txBox="1">
            <a:spLocks noChangeArrowheads="1"/>
          </p:cNvSpPr>
          <p:nvPr/>
        </p:nvSpPr>
        <p:spPr bwMode="auto">
          <a:xfrm>
            <a:off x="2320925" y="4229630"/>
            <a:ext cx="316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0000FF"/>
                </a:solidFill>
                <a:ea typeface="宋体" panose="02010600030101010101" pitchFamily="2" charset="-122"/>
              </a:rPr>
              <a:t>B</a:t>
            </a:r>
            <a:r>
              <a:rPr lang="zh-CN" altLang="en-US" sz="4000">
                <a:solidFill>
                  <a:srgbClr val="0000FF"/>
                </a:solidFill>
                <a:ea typeface="宋体" panose="02010600030101010101" pitchFamily="2" charset="-122"/>
              </a:rPr>
              <a:t>： </a:t>
            </a:r>
            <a:r>
              <a:rPr lang="en-US" altLang="zh-CN" sz="400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668680" name="Text Box 8"/>
          <p:cNvSpPr txBox="1">
            <a:spLocks noChangeArrowheads="1"/>
          </p:cNvSpPr>
          <p:nvPr/>
        </p:nvSpPr>
        <p:spPr bwMode="auto">
          <a:xfrm>
            <a:off x="2320925" y="5012267"/>
            <a:ext cx="2320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0000FF"/>
                </a:solidFill>
                <a:ea typeface="宋体" panose="02010600030101010101" pitchFamily="2" charset="-122"/>
              </a:rPr>
              <a:t>C</a:t>
            </a:r>
            <a:r>
              <a:rPr lang="zh-CN" altLang="en-US" sz="4000">
                <a:solidFill>
                  <a:srgbClr val="0000FF"/>
                </a:solidFill>
                <a:ea typeface="宋体" panose="02010600030101010101" pitchFamily="2" charset="-122"/>
              </a:rPr>
              <a:t>： </a:t>
            </a:r>
            <a:r>
              <a:rPr lang="en-US" altLang="zh-CN" sz="4000">
                <a:solidFill>
                  <a:srgbClr val="0000FF"/>
                </a:solidFill>
              </a:rPr>
              <a:t>24</a:t>
            </a:r>
            <a:endParaRPr lang="en-US" altLang="zh-CN" sz="400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679450" y="1111250"/>
            <a:ext cx="80994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dirty="0">
                <a:solidFill>
                  <a:srgbClr val="0033CC"/>
                </a:solidFill>
              </a:rPr>
              <a:t>一个圆柱形木棒，底面半径</a:t>
            </a:r>
            <a:r>
              <a:rPr lang="en-US" altLang="zh-CN" dirty="0">
                <a:solidFill>
                  <a:srgbClr val="0033CC"/>
                </a:solidFill>
              </a:rPr>
              <a:t>2</a:t>
            </a:r>
            <a:r>
              <a:rPr lang="zh-CN" altLang="en-US" dirty="0">
                <a:solidFill>
                  <a:srgbClr val="0033CC"/>
                </a:solidFill>
              </a:rPr>
              <a:t>厘米，高</a:t>
            </a:r>
            <a:r>
              <a:rPr lang="en-US" altLang="zh-CN" dirty="0">
                <a:solidFill>
                  <a:srgbClr val="0033CC"/>
                </a:solidFill>
              </a:rPr>
              <a:t>3</a:t>
            </a:r>
            <a:r>
              <a:rPr lang="zh-CN" altLang="en-US" dirty="0">
                <a:solidFill>
                  <a:srgbClr val="0033CC"/>
                </a:solidFill>
              </a:rPr>
              <a:t>厘米，沿底面直径纵剖后，表面积之和增加（   ）平方厘米</a:t>
            </a:r>
            <a:r>
              <a:rPr lang="zh-CN" altLang="en-US" dirty="0" smtClean="0">
                <a:solidFill>
                  <a:srgbClr val="0033CC"/>
                </a:solidFill>
              </a:rPr>
              <a:t>。</a:t>
            </a:r>
            <a:endParaRPr lang="zh-CN" alt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6" grpId="0"/>
      <p:bldP spid="668678" grpId="0"/>
      <p:bldP spid="668679" grpId="0"/>
      <p:bldP spid="6686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7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3171825"/>
            <a:ext cx="4068762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/>
          <p:nvPr/>
        </p:nvGrpSpPr>
        <p:grpSpPr bwMode="auto">
          <a:xfrm>
            <a:off x="468313" y="765175"/>
            <a:ext cx="4679950" cy="5184775"/>
            <a:chOff x="295" y="482"/>
            <a:chExt cx="2948" cy="3266"/>
          </a:xfrm>
        </p:grpSpPr>
        <p:sp>
          <p:nvSpPr>
            <p:cNvPr id="670725" name="AutoShape 5"/>
            <p:cNvSpPr>
              <a:spLocks noChangeArrowheads="1"/>
            </p:cNvSpPr>
            <p:nvPr/>
          </p:nvSpPr>
          <p:spPr bwMode="auto">
            <a:xfrm>
              <a:off x="295" y="482"/>
              <a:ext cx="2948" cy="3266"/>
            </a:xfrm>
            <a:prstGeom prst="foldedCorner">
              <a:avLst>
                <a:gd name="adj" fmla="val 12500"/>
              </a:avLst>
            </a:prstGeom>
            <a:solidFill>
              <a:srgbClr val="F2F6DA"/>
            </a:solidFill>
            <a:ln w="9525">
              <a:solidFill>
                <a:schemeClr val="bg2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581" name="Text Box 6"/>
            <p:cNvSpPr txBox="1">
              <a:spLocks noChangeArrowheads="1"/>
            </p:cNvSpPr>
            <p:nvPr/>
          </p:nvSpPr>
          <p:spPr bwMode="auto">
            <a:xfrm>
              <a:off x="453" y="826"/>
              <a:ext cx="2699" cy="2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l" eaLnBrk="1" hangingPunct="1">
                <a:lnSpc>
                  <a:spcPct val="120000"/>
                </a:lnSpc>
              </a:pPr>
              <a:r>
                <a:rPr lang="en-US" altLang="zh-CN" dirty="0"/>
                <a:t>     </a:t>
              </a:r>
              <a:r>
                <a:rPr lang="zh-CN" altLang="en-US" dirty="0"/>
                <a:t>一台压路机的滚筒宽</a:t>
              </a:r>
              <a:r>
                <a:rPr lang="en-US" altLang="zh-CN" dirty="0"/>
                <a:t>1.2</a:t>
              </a:r>
              <a:r>
                <a:rPr lang="zh-CN" altLang="en-US" dirty="0"/>
                <a:t>米，直径为</a:t>
              </a:r>
              <a:r>
                <a:rPr lang="en-US" altLang="zh-CN" dirty="0"/>
                <a:t>0.8</a:t>
              </a:r>
              <a:r>
                <a:rPr lang="zh-CN" altLang="en-US" dirty="0"/>
                <a:t>米。如果它滚动</a:t>
              </a:r>
              <a:r>
                <a:rPr lang="en-US" altLang="zh-CN" dirty="0"/>
                <a:t>10</a:t>
              </a:r>
              <a:r>
                <a:rPr lang="zh-CN" altLang="en-US" dirty="0"/>
                <a:t>周，压路的面积是多少平方米？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06299" y="1194858"/>
            <a:ext cx="73818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dirty="0">
                <a:solidFill>
                  <a:srgbClr val="0000FF"/>
                </a:solidFill>
              </a:rPr>
              <a:t>　　如果一段圆柱形的木头，截成两截，它的表面积会有什么变化呢？</a:t>
            </a:r>
          </a:p>
        </p:txBody>
      </p:sp>
      <p:grpSp>
        <p:nvGrpSpPr>
          <p:cNvPr id="2" name="Group 4"/>
          <p:cNvGrpSpPr/>
          <p:nvPr/>
        </p:nvGrpSpPr>
        <p:grpSpPr bwMode="auto">
          <a:xfrm>
            <a:off x="4572000" y="3506788"/>
            <a:ext cx="3097213" cy="1290637"/>
            <a:chOff x="3833" y="1451"/>
            <a:chExt cx="2372" cy="1208"/>
          </a:xfrm>
        </p:grpSpPr>
        <p:sp>
          <p:nvSpPr>
            <p:cNvPr id="25606" name="AutoShape 5" descr="深色木质"/>
            <p:cNvSpPr>
              <a:spLocks noChangeArrowheads="1"/>
            </p:cNvSpPr>
            <p:nvPr/>
          </p:nvSpPr>
          <p:spPr bwMode="auto">
            <a:xfrm rot="-5400000">
              <a:off x="4422" y="876"/>
              <a:ext cx="1207" cy="2358"/>
            </a:xfrm>
            <a:prstGeom prst="can">
              <a:avLst>
                <a:gd name="adj" fmla="val 25614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07" name="Oval 6" descr="胡桃"/>
            <p:cNvSpPr>
              <a:spLocks noChangeArrowheads="1"/>
            </p:cNvSpPr>
            <p:nvPr/>
          </p:nvSpPr>
          <p:spPr bwMode="auto">
            <a:xfrm>
              <a:off x="3833" y="1452"/>
              <a:ext cx="354" cy="1207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71751" name="AutoShape 7" descr="深色木质"/>
          <p:cNvSpPr>
            <a:spLocks noChangeArrowheads="1"/>
          </p:cNvSpPr>
          <p:nvPr/>
        </p:nvSpPr>
        <p:spPr bwMode="auto">
          <a:xfrm rot="16200000">
            <a:off x="2791619" y="2553494"/>
            <a:ext cx="1289050" cy="3198812"/>
          </a:xfrm>
          <a:prstGeom prst="can">
            <a:avLst>
              <a:gd name="adj" fmla="val 3253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7864 -7.40741E-7 " pathEditMode="relative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5503 -7.40741E-7 " pathEditMode="relative" ptsTypes="AA">
                                      <p:cBhvr>
                                        <p:cTn id="8" dur="1000" fill="hold"/>
                                        <p:tgtEl>
                                          <p:spTgt spid="67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42243" y="1115958"/>
            <a:ext cx="29674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全课总结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428750" y="2973388"/>
            <a:ext cx="6102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这节课你学到了什么</a:t>
            </a:r>
            <a:r>
              <a:rPr lang="zh-CN" altLang="en-US" dirty="0" smtClean="0">
                <a:solidFill>
                  <a:srgbClr val="FF0000"/>
                </a:solidFill>
              </a:rPr>
              <a:t>？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07" name="Picture 7" descr="111685687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6688" y="2039938"/>
            <a:ext cx="331152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5"/>
          <p:cNvGrpSpPr/>
          <p:nvPr/>
        </p:nvGrpSpPr>
        <p:grpSpPr bwMode="auto">
          <a:xfrm>
            <a:off x="3165475" y="2616200"/>
            <a:ext cx="1797050" cy="2265363"/>
            <a:chOff x="432" y="1140"/>
            <a:chExt cx="912" cy="1500"/>
          </a:xfrm>
        </p:grpSpPr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432" y="1140"/>
            <a:ext cx="784" cy="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Flash Movie" r:id="rId3" imgW="577850" imgH="1104900" progId="Flash.Movie">
                    <p:embed/>
                  </p:oleObj>
                </mc:Choice>
                <mc:Fallback>
                  <p:oleObj name="Flash Movie" r:id="rId3" imgW="577850" imgH="1104900" progId="Flash.Movi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140"/>
                          <a:ext cx="784" cy="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200" y="1872"/>
              <a:ext cx="144" cy="19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30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3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68" y="1200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3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768" y="2400"/>
              <a:ext cx="96" cy="14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r>
                <a:rPr lang="en-US" altLang="zh-CN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</a:t>
              </a:r>
              <a:endParaRPr lang="zh-CN" altLang="en-US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1333500" y="995363"/>
            <a:ext cx="668655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/>
            <a:r>
              <a:rPr lang="zh-CN" altLang="en-US" dirty="0"/>
              <a:t>　　做一个圆柱形纸盒，至少需要用多大面积的纸板</a:t>
            </a:r>
            <a:r>
              <a:rPr lang="en-US" altLang="zh-CN" dirty="0"/>
              <a:t>？（</a:t>
            </a:r>
            <a:r>
              <a:rPr lang="zh-CN" altLang="en-US" dirty="0"/>
              <a:t>接口处不计）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0483" name="Text Box 3"/>
          <p:cNvSpPr txBox="1">
            <a:spLocks noChangeArrowheads="1"/>
          </p:cNvSpPr>
          <p:nvPr/>
        </p:nvSpPr>
        <p:spPr bwMode="auto">
          <a:xfrm>
            <a:off x="642938" y="1555750"/>
            <a:ext cx="360045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/>
            <a:r>
              <a:rPr lang="zh-CN" altLang="en-US" sz="4400" dirty="0">
                <a:solidFill>
                  <a:srgbClr val="FFFF00"/>
                </a:solidFill>
              </a:rPr>
              <a:t>这是要求圆柱的表面积</a:t>
            </a:r>
            <a:r>
              <a:rPr lang="en-US" altLang="zh-CN" sz="4400" dirty="0">
                <a:solidFill>
                  <a:srgbClr val="FFFF00"/>
                </a:solidFill>
              </a:rPr>
              <a:t>。 </a:t>
            </a:r>
          </a:p>
        </p:txBody>
      </p:sp>
      <p:sp>
        <p:nvSpPr>
          <p:cNvPr id="660484" name="Text Box 4"/>
          <p:cNvSpPr txBox="1">
            <a:spLocks noChangeArrowheads="1"/>
          </p:cNvSpPr>
          <p:nvPr/>
        </p:nvSpPr>
        <p:spPr bwMode="auto">
          <a:xfrm>
            <a:off x="4999038" y="898525"/>
            <a:ext cx="3643312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/>
            <a:r>
              <a:rPr lang="zh-CN" altLang="en-US" sz="4400" dirty="0">
                <a:solidFill>
                  <a:srgbClr val="FFFF00"/>
                </a:solidFill>
              </a:rPr>
              <a:t>圆柱的底面积容易求</a:t>
            </a:r>
            <a:r>
              <a:rPr lang="en-US" altLang="zh-CN" sz="4400" dirty="0">
                <a:solidFill>
                  <a:srgbClr val="FFFF00"/>
                </a:solidFill>
              </a:rPr>
              <a:t>，</a:t>
            </a:r>
            <a:r>
              <a:rPr lang="zh-CN" altLang="en-US" sz="4400" dirty="0">
                <a:solidFill>
                  <a:srgbClr val="FFFF00"/>
                </a:solidFill>
              </a:rPr>
              <a:t>圆柱的侧面积怎么求呢？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3" grpId="0"/>
      <p:bldP spid="6604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6"/>
          <p:cNvSpPr>
            <a:spLocks noChangeArrowheads="1"/>
          </p:cNvSpPr>
          <p:nvPr/>
        </p:nvSpPr>
        <p:spPr bwMode="auto">
          <a:xfrm>
            <a:off x="3059113" y="1600200"/>
            <a:ext cx="2305050" cy="4095750"/>
          </a:xfrm>
          <a:prstGeom prst="can">
            <a:avLst>
              <a:gd name="adj" fmla="val 44421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2291" name="Oval 7"/>
          <p:cNvSpPr>
            <a:spLocks noChangeArrowheads="1"/>
          </p:cNvSpPr>
          <p:nvPr/>
        </p:nvSpPr>
        <p:spPr bwMode="auto">
          <a:xfrm>
            <a:off x="3059113" y="1600200"/>
            <a:ext cx="2305050" cy="1023938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2292" name="Oval 8"/>
          <p:cNvSpPr>
            <a:spLocks noChangeArrowheads="1"/>
          </p:cNvSpPr>
          <p:nvPr/>
        </p:nvSpPr>
        <p:spPr bwMode="auto">
          <a:xfrm>
            <a:off x="3059113" y="4652963"/>
            <a:ext cx="2305050" cy="1023937"/>
          </a:xfrm>
          <a:prstGeom prst="ellipse">
            <a:avLst/>
          </a:prstGeom>
          <a:solidFill>
            <a:srgbClr val="99CC00">
              <a:alpha val="56078"/>
            </a:srgbClr>
          </a:solidFill>
          <a:ln w="9525" algn="ctr">
            <a:solidFill>
              <a:schemeClr val="bg2"/>
            </a:solidFill>
            <a:prstDash val="dash"/>
            <a:rou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77897" name="Line 9"/>
          <p:cNvSpPr>
            <a:spLocks noChangeShapeType="1"/>
          </p:cNvSpPr>
          <p:nvPr/>
        </p:nvSpPr>
        <p:spPr bwMode="auto">
          <a:xfrm>
            <a:off x="4211638" y="2708275"/>
            <a:ext cx="0" cy="29527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pic>
        <p:nvPicPr>
          <p:cNvPr id="677898" name="Picture 10" descr="TO041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273010" flipH="1">
            <a:off x="3698875" y="1022350"/>
            <a:ext cx="9445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8981 L 0.00226 0.572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7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rty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9075" y="1628775"/>
            <a:ext cx="26765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6"/>
          <p:cNvSpPr>
            <a:spLocks noChangeArrowheads="1"/>
          </p:cNvSpPr>
          <p:nvPr/>
        </p:nvSpPr>
        <p:spPr bwMode="auto">
          <a:xfrm>
            <a:off x="3059113" y="1089025"/>
            <a:ext cx="2089150" cy="828675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4339" name="Oval 7"/>
          <p:cNvSpPr>
            <a:spLocks noChangeArrowheads="1"/>
          </p:cNvSpPr>
          <p:nvPr/>
        </p:nvSpPr>
        <p:spPr bwMode="auto">
          <a:xfrm>
            <a:off x="3130550" y="5300663"/>
            <a:ext cx="2089150" cy="828675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pic>
        <p:nvPicPr>
          <p:cNvPr id="14340" name="Picture 8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773238"/>
            <a:ext cx="26765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7"/>
          <p:cNvSpPr>
            <a:spLocks noChangeArrowheads="1"/>
          </p:cNvSpPr>
          <p:nvPr/>
        </p:nvSpPr>
        <p:spPr bwMode="auto">
          <a:xfrm>
            <a:off x="3419475" y="387350"/>
            <a:ext cx="1800225" cy="1652588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547813" y="2039938"/>
            <a:ext cx="5761037" cy="2736850"/>
          </a:xfrm>
          <a:prstGeom prst="rect">
            <a:avLst/>
          </a:prstGeom>
          <a:solidFill>
            <a:srgbClr val="3287EE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5364" name="Oval 9"/>
          <p:cNvSpPr>
            <a:spLocks noChangeArrowheads="1"/>
          </p:cNvSpPr>
          <p:nvPr/>
        </p:nvSpPr>
        <p:spPr bwMode="auto">
          <a:xfrm>
            <a:off x="3492500" y="4776788"/>
            <a:ext cx="1800225" cy="1652587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80970" name="Text Box 10"/>
          <p:cNvSpPr txBox="1">
            <a:spLocks noChangeArrowheads="1"/>
          </p:cNvSpPr>
          <p:nvPr/>
        </p:nvSpPr>
        <p:spPr bwMode="auto">
          <a:xfrm>
            <a:off x="3373438" y="2998788"/>
            <a:ext cx="19161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4800"/>
              <a:t>侧   面</a:t>
            </a:r>
          </a:p>
        </p:txBody>
      </p:sp>
      <p:sp>
        <p:nvSpPr>
          <p:cNvPr id="680971" name="Oval 11"/>
          <p:cNvSpPr>
            <a:spLocks noChangeArrowheads="1"/>
          </p:cNvSpPr>
          <p:nvPr/>
        </p:nvSpPr>
        <p:spPr bwMode="auto">
          <a:xfrm>
            <a:off x="3492500" y="4776788"/>
            <a:ext cx="1800225" cy="165258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80972" name="Text Box 12"/>
          <p:cNvSpPr txBox="1">
            <a:spLocks noChangeArrowheads="1"/>
          </p:cNvSpPr>
          <p:nvPr/>
        </p:nvSpPr>
        <p:spPr bwMode="auto">
          <a:xfrm>
            <a:off x="3203575" y="4105275"/>
            <a:ext cx="2474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FF00"/>
                </a:solidFill>
                <a:ea typeface="黑体" panose="02010609060101010101" pitchFamily="49" charset="-122"/>
              </a:rPr>
              <a:t>长方形的长</a:t>
            </a:r>
          </a:p>
        </p:txBody>
      </p:sp>
      <p:sp>
        <p:nvSpPr>
          <p:cNvPr id="680973" name="Line 13"/>
          <p:cNvSpPr>
            <a:spLocks noChangeShapeType="1"/>
          </p:cNvSpPr>
          <p:nvPr/>
        </p:nvSpPr>
        <p:spPr bwMode="auto">
          <a:xfrm>
            <a:off x="1547813" y="4776788"/>
            <a:ext cx="57610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80974" name="Text Box 14"/>
          <p:cNvSpPr txBox="1">
            <a:spLocks noChangeArrowheads="1"/>
          </p:cNvSpPr>
          <p:nvPr/>
        </p:nvSpPr>
        <p:spPr bwMode="auto">
          <a:xfrm>
            <a:off x="3348038" y="5208588"/>
            <a:ext cx="2035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ea typeface="黑体" panose="02010609060101010101" pitchFamily="49" charset="-122"/>
              </a:rPr>
              <a:t>底面周长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8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68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0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68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6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70" grpId="0"/>
      <p:bldP spid="680971" grpId="0" animBg="1"/>
      <p:bldP spid="680971" grpId="1" animBg="1"/>
      <p:bldP spid="680972" grpId="0"/>
      <p:bldP spid="680973" grpId="0" animBg="1"/>
      <p:bldP spid="680973" grpId="1" animBg="1"/>
      <p:bldP spid="68097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全屏显示(4:3)</PresentationFormat>
  <Paragraphs>82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黑体</vt:lpstr>
      <vt:lpstr>华文新魏</vt:lpstr>
      <vt:lpstr>華康少女文字W6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WWW.2PPT.COM</vt:lpstr>
      <vt:lpstr>Flash Movie</vt:lpstr>
      <vt:lpstr>Flash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2005-03-24T11:45:00Z</dcterms:created>
  <dcterms:modified xsi:type="dcterms:W3CDTF">2023-01-16T17:08:46Z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E2E1268750AB4F28B7AEDDF8CED810A5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