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59" r:id="rId26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演示斜黑体" panose="02010600030101010101" charset="-122"/>
      <p:regular r:id="rId36"/>
    </p:embeddedFont>
    <p:embeddedFont>
      <p:font typeface="OPPOSans R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>
        <p:guide pos="416"/>
        <p:guide pos="7242"/>
        <p:guide orient="horz" pos="618"/>
        <p:guide orient="horz" pos="663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-组合 24"/>
          <p:cNvGrpSpPr/>
          <p:nvPr/>
        </p:nvGrpSpPr>
        <p:grpSpPr>
          <a:xfrm>
            <a:off x="645840" y="2061290"/>
            <a:ext cx="6404513" cy="2736480"/>
            <a:chOff x="518339" y="2376386"/>
            <a:chExt cx="6404513" cy="2736480"/>
          </a:xfrm>
        </p:grpSpPr>
        <p:sp>
          <p:nvSpPr>
            <p:cNvPr id="15" name="PA-文本框 6"/>
            <p:cNvSpPr txBox="1"/>
            <p:nvPr/>
          </p:nvSpPr>
          <p:spPr>
            <a:xfrm>
              <a:off x="523622" y="2775196"/>
              <a:ext cx="47282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演示斜黑体" panose="02010600030101010101" pitchFamily="50" charset="-122"/>
                  <a:ea typeface="演示斜黑体" panose="02010600030101010101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曹冲称象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677771" y="4592454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523623" y="2376386"/>
              <a:ext cx="3741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25162" r="28225" b="20532"/>
          <a:stretch>
            <a:fillRect/>
          </a:stretch>
        </p:blipFill>
        <p:spPr>
          <a:xfrm>
            <a:off x="6963270" y="1651410"/>
            <a:ext cx="4838740" cy="464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田字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3" y="1432588"/>
            <a:ext cx="331311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378020" y="1556413"/>
            <a:ext cx="273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员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819900" y="1565275"/>
            <a:ext cx="33131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yuān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35800" y="2695575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官员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队员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4490" y="5272082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少先队    要努力     了祖国富强的梦。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61928" y="5265802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员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03390" y="5261021"/>
            <a:ext cx="468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95528" y="1964285"/>
            <a:ext cx="3240087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称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chēng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chèn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95528" y="3380416"/>
            <a:ext cx="467360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杆 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gān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gǎn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99990" y="4810661"/>
            <a:ext cx="4105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倒 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dǎo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dào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1594" y="2050900"/>
            <a:ext cx="309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称呼  称赞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91594" y="2715658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对称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1594" y="3476729"/>
            <a:ext cx="3240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旗杆  桅杆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89273" y="4147001"/>
            <a:ext cx="374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笔杆  枪杆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86952" y="4888443"/>
            <a:ext cx="3887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倒霉  摔倒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86952" y="5580293"/>
            <a:ext cx="356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倒水  倒茶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69468" y="1279332"/>
            <a:ext cx="2646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434379" y="1876546"/>
            <a:ext cx="10837521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0" defTabSz="91440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   有感情地朗读课文，先标出课文有几个自然段，然后一边读，一边想，课文中讲了一件什么事？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9226" y="1241968"/>
            <a:ext cx="1596221" cy="550421"/>
          </a:xfrm>
          <a:prstGeom prst="plaque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rgbClr val="FFFFFF"/>
            </a:solidFill>
            <a:miter lim="800000"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4490" y="1578518"/>
            <a:ext cx="2736850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大臣的称象办法：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28853" y="1581693"/>
            <a:ext cx="1223962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造大秤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4490" y="2358470"/>
            <a:ext cx="2663825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不可行的原因：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8853" y="2360058"/>
            <a:ext cx="3851275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谁也没有那么大的力气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4490" y="3138422"/>
            <a:ext cx="2736850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曹操的态度：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28853" y="3138422"/>
            <a:ext cx="1679575" cy="5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直摇头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345" y="3390227"/>
            <a:ext cx="3647762" cy="2645646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1" name="组合 10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4379" y="1165234"/>
            <a:ext cx="1089907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大象又高又大，身子像堵墙，腿像四根柱子。官员们一边看一边议论，象这么大，到底有多重呢？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3906" y="3385072"/>
            <a:ext cx="1216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3724" y="3374241"/>
            <a:ext cx="1150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38978" y="339301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4379" y="1243756"/>
            <a:ext cx="7620000" cy="276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比较句子：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“大象有多重呢？”</a:t>
            </a:r>
            <a:b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“大象到底有多重呢？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484" y="1974547"/>
            <a:ext cx="3989823" cy="287554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5" name="组合 4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9925" y="1236663"/>
            <a:ext cx="185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71725" y="1885950"/>
            <a:ext cx="185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43163" y="2028825"/>
            <a:ext cx="185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3826" y="1131431"/>
            <a:ext cx="82089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读一读，比较每组中的两句话意思有什么不同。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、曹操听了摇头。</a:t>
            </a:r>
          </a:p>
          <a:p>
            <a:pPr marL="45720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曹操听了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直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摇头。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08150" y="4903788"/>
            <a:ext cx="7019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3542" y="3809087"/>
            <a:ext cx="48301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、曹操的儿子曹冲七岁。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曹操的儿子曹冲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才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七岁。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01724" y="1760116"/>
            <a:ext cx="2874250" cy="40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660400" y="1274962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听到称大象的方法，曹冲想：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216" y="1936017"/>
            <a:ext cx="11603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（用船当大称，用石头代替大象，可以一块一块地称）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4379" y="2740634"/>
            <a:ext cx="820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如果我是曹冲，还会想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     ）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55" y="3691486"/>
            <a:ext cx="2962813" cy="21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76" y="3715549"/>
            <a:ext cx="2887579" cy="220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7161" y="3727580"/>
            <a:ext cx="3252537" cy="218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3" name="组合 12"/>
          <p:cNvGrpSpPr/>
          <p:nvPr/>
        </p:nvGrpSpPr>
        <p:grpSpPr>
          <a:xfrm>
            <a:off x="305216" y="259882"/>
            <a:ext cx="2708376" cy="681343"/>
            <a:chOff x="305216" y="259882"/>
            <a:chExt cx="1377388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60323"/>
              <a:ext cx="1189588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演示称象过程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054" y="1678329"/>
            <a:ext cx="6816928" cy="38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708376" cy="681343"/>
            <a:chOff x="305216" y="259882"/>
            <a:chExt cx="1377388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1189588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演示称象过程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20440752">
            <a:off x="4630371" y="4314691"/>
            <a:ext cx="228600" cy="609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020771" y="4390891"/>
            <a:ext cx="381000" cy="4572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63571" y="4467091"/>
            <a:ext cx="457200" cy="304800"/>
          </a:xfrm>
          <a:prstGeom prst="hexagon">
            <a:avLst>
              <a:gd name="adj" fmla="val 375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30171" y="4467091"/>
            <a:ext cx="304800" cy="304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768833" y="941225"/>
            <a:ext cx="8839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曹冲称象的启示</a:t>
            </a:r>
          </a:p>
          <a:p>
            <a:pPr marL="228600" marR="0" lvl="0" indent="-228600" defTabSz="91440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、当船中放入石头时：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、当大象进入船中时：</a:t>
            </a:r>
          </a:p>
        </p:txBody>
      </p:sp>
      <p:sp>
        <p:nvSpPr>
          <p:cNvPr id="9" name="Freeform 7"/>
          <p:cNvSpPr/>
          <p:nvPr/>
        </p:nvSpPr>
        <p:spPr bwMode="auto">
          <a:xfrm>
            <a:off x="2420571" y="4314691"/>
            <a:ext cx="28956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528"/>
              </a:cxn>
              <a:cxn ang="0">
                <a:pos x="1488" y="528"/>
              </a:cxn>
              <a:cxn ang="0">
                <a:pos x="1824" y="0"/>
              </a:cxn>
              <a:cxn ang="0">
                <a:pos x="1680" y="192"/>
              </a:cxn>
              <a:cxn ang="0">
                <a:pos x="192" y="192"/>
              </a:cxn>
              <a:cxn ang="0">
                <a:pos x="0" y="0"/>
              </a:cxn>
            </a:cxnLst>
            <a:rect l="0" t="0" r="r" b="b"/>
            <a:pathLst>
              <a:path w="1824" h="528">
                <a:moveTo>
                  <a:pt x="0" y="0"/>
                </a:moveTo>
                <a:lnTo>
                  <a:pt x="384" y="528"/>
                </a:lnTo>
                <a:lnTo>
                  <a:pt x="1488" y="528"/>
                </a:lnTo>
                <a:lnTo>
                  <a:pt x="1824" y="0"/>
                </a:lnTo>
                <a:lnTo>
                  <a:pt x="1680" y="192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563571" y="4390891"/>
            <a:ext cx="228600" cy="228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572971" y="4771891"/>
            <a:ext cx="304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6687771" y="4238491"/>
            <a:ext cx="25908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0"/>
              </a:cxn>
              <a:cxn ang="0">
                <a:pos x="1440" y="480"/>
              </a:cxn>
              <a:cxn ang="0">
                <a:pos x="1632" y="0"/>
              </a:cxn>
              <a:cxn ang="0">
                <a:pos x="1488" y="192"/>
              </a:cxn>
              <a:cxn ang="0">
                <a:pos x="192" y="192"/>
              </a:cxn>
              <a:cxn ang="0">
                <a:pos x="0" y="0"/>
              </a:cxn>
            </a:cxnLst>
            <a:rect l="0" t="0" r="r" b="b"/>
            <a:pathLst>
              <a:path w="1632" h="480">
                <a:moveTo>
                  <a:pt x="0" y="0"/>
                </a:moveTo>
                <a:lnTo>
                  <a:pt x="240" y="480"/>
                </a:lnTo>
                <a:lnTo>
                  <a:pt x="1440" y="480"/>
                </a:lnTo>
                <a:lnTo>
                  <a:pt x="1632" y="0"/>
                </a:lnTo>
                <a:lnTo>
                  <a:pt x="1488" y="192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306771" y="4771891"/>
            <a:ext cx="3124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420571" y="5000491"/>
            <a:ext cx="3200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420571" y="5381491"/>
            <a:ext cx="3200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496771" y="5762491"/>
            <a:ext cx="31242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382971" y="5076691"/>
            <a:ext cx="31242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6306771" y="5381491"/>
            <a:ext cx="3200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6306771" y="5686291"/>
            <a:ext cx="3200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925771" y="1939332"/>
            <a:ext cx="18208" cy="38231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5216" y="259882"/>
            <a:ext cx="2708376" cy="681343"/>
            <a:chOff x="305216" y="259882"/>
            <a:chExt cx="1377388" cy="346508"/>
          </a:xfrm>
        </p:grpSpPr>
        <p:sp>
          <p:nvSpPr>
            <p:cNvPr id="2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3016" y="260323"/>
              <a:ext cx="1189588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演示称象过程</a:t>
              </a: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1411" y="3414703"/>
            <a:ext cx="1445745" cy="1204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856" y="2799284"/>
            <a:ext cx="1979491" cy="16251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761" y="2799284"/>
            <a:ext cx="2082336" cy="18787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7511" y="2971466"/>
            <a:ext cx="2194602" cy="15659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4489" y="1298833"/>
            <a:ext cx="6083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你们看见过秤吗？秤是干什么用的？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42746" y="1425244"/>
            <a:ext cx="86042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石头的重量就等于大象的重量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447" y="2724575"/>
            <a:ext cx="3468354" cy="195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970" y="2491503"/>
            <a:ext cx="2847592" cy="2372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91109" y="332040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课文反思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34379" y="1130649"/>
            <a:ext cx="9984296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）曹冲的办法好吗？</a:t>
            </a:r>
          </a:p>
          <a:p>
            <a:pPr marL="228600" marR="0" lvl="0" indent="-228600" defTabSz="91440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）如果现在让你们去称这头象的重量，你们有什么方法？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056" y="2995423"/>
            <a:ext cx="3572940" cy="269656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课后讨论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67666" y="1487491"/>
            <a:ext cx="7702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我们应向曹冲学习些什么？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0400" y="2233019"/>
            <a:ext cx="2823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多观察日常生活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4490" y="2977296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多动脑筋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971" y="1783739"/>
            <a:ext cx="4835585" cy="3433553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9" name="组合 8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课后思考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60400" y="1054100"/>
            <a:ext cx="10432980" cy="36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请同学们看看、想想：曹冲从大臣们的谈话里，得到了那些启发？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）从宰象中想到：怎样才能使整体变化为一部分一部分呢？（石头）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）从造大秤中想到：用什么来代替大秤呢？（船）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）从“提不起”中想到：用什么来托起大象呢？（水）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）你们喜欢曹冲吗？为什么？</a:t>
            </a:r>
            <a:endParaRPr kumimoji="0" lang="zh-CN" altLang="en-US" sz="4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课后思考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1992644" y="1725613"/>
            <a:ext cx="8101013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曹操一日好心情，众人观象真高兴。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一个问题提出来，大象到底有多重。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砍树造杆大秤用，秤大没人提得动。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曹操有子叫曹冲，小小年纪很聪明。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议论声中站出来，我有主意大家听。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一艘大船水中停，大象稳稳站船中。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船舷上面刻记号，再换石头容易称。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石头多重象多重，智慧解题传美名。</a:t>
            </a:r>
          </a:p>
          <a:p>
            <a:pPr marL="228600" marR="0" lvl="0" indent="0" algn="ctr" defTabSz="91440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我们立志学文化，中华少年出英雄。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4783" y="1281648"/>
            <a:ext cx="1620664" cy="563663"/>
          </a:xfrm>
          <a:prstGeom prst="plaque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rgbClr val="FFFFFF"/>
            </a:solidFill>
            <a:miter lim="800000"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巧记课文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课外拓展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-组合 24"/>
          <p:cNvGrpSpPr/>
          <p:nvPr/>
        </p:nvGrpSpPr>
        <p:grpSpPr>
          <a:xfrm>
            <a:off x="645840" y="2061290"/>
            <a:ext cx="6404513" cy="2736480"/>
            <a:chOff x="518339" y="2376386"/>
            <a:chExt cx="6404513" cy="2736480"/>
          </a:xfrm>
        </p:grpSpPr>
        <p:sp>
          <p:nvSpPr>
            <p:cNvPr id="15" name="PA-文本框 6"/>
            <p:cNvSpPr txBox="1"/>
            <p:nvPr/>
          </p:nvSpPr>
          <p:spPr>
            <a:xfrm>
              <a:off x="523622" y="2775196"/>
              <a:ext cx="47282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演示斜黑体" panose="02010600030101010101" pitchFamily="50" charset="-122"/>
                  <a:ea typeface="演示斜黑体" panose="02010600030101010101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感谢聆听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677771" y="4592454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523623" y="2376386"/>
              <a:ext cx="3741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25162" r="28225" b="20532"/>
          <a:stretch>
            <a:fillRect/>
          </a:stretch>
        </p:blipFill>
        <p:spPr>
          <a:xfrm>
            <a:off x="6963270" y="1651410"/>
            <a:ext cx="4838740" cy="46445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539" y="3154765"/>
            <a:ext cx="3745550" cy="250706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5253" y="3921966"/>
            <a:ext cx="1372196" cy="77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 象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60400" y="1197108"/>
            <a:ext cx="10858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今天我们学习一篇新课文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曹冲称象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，“象”就是我们在公园里、电视中看见的大象。“称象”就是称大象的重量，看了课题你知道了什么？大家还想知道什么？这些问题，同学们学过这篇课文就知道了。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4962" y="1218172"/>
            <a:ext cx="7058025" cy="3038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lIns="54000" tIns="10800" rIns="0" bIns="10800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谜 语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四腿如柱子，身子像墙，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两耳像蒲扇，鼻子弯又长。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04449" y="4942828"/>
            <a:ext cx="2028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谜底：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大象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89028" y="4256193"/>
            <a:ext cx="2160588" cy="15970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4489" y="1272346"/>
            <a:ext cx="1529290" cy="5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认识曹冲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217" y="1781182"/>
            <a:ext cx="3414707" cy="341470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126" name="矩形 6"/>
          <p:cNvSpPr>
            <a:spLocks noChangeArrowheads="1"/>
          </p:cNvSpPr>
          <p:nvPr/>
        </p:nvSpPr>
        <p:spPr bwMode="auto">
          <a:xfrm>
            <a:off x="674489" y="1687514"/>
            <a:ext cx="575044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曹冲（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196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年－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208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月），字仓舒，东汉末年人物，曹操和环夫人之子。从小聪明仁爱，与众不同，深受曹操喜爱。留有“曹冲称象”的典故。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曹操几次对群臣夸耀他，有让他继嗣之意。曹冲还未成年就病逝，年仅十三岁。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初读课文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田字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53" y="1439666"/>
            <a:ext cx="331311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31184" y="1684469"/>
            <a:ext cx="273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冲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43625" y="1439666"/>
            <a:ext cx="3419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6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chōng</a:t>
            </a:r>
            <a:endParaRPr kumimoji="0" lang="en-US" altLang="zh-CN" sz="6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61143" y="2367799"/>
            <a:ext cx="3011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冲动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冲刺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3542" y="5160258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激烈的比赛    </a:t>
            </a:r>
            <a:r>
              <a:rPr kumimoji="0" lang="zh-CN" alt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，选手们正在做最后的      刺。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22446" y="5151015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65934" y="5151015"/>
            <a:ext cx="59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冲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田字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11" y="1332954"/>
            <a:ext cx="33131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96139" y="1442491"/>
            <a:ext cx="273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议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02007" y="1134310"/>
            <a:ext cx="1944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kumimoji="0" lang="en-US" altLang="zh-CN" sz="8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ì</a:t>
            </a:r>
            <a:endParaRPr kumimoji="0" lang="en-US" altLang="zh-CN" sz="8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93251" y="2445719"/>
            <a:ext cx="2362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会议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议论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4490" y="507281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大家都认为班级会     开得很有意     。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44995" y="5079994"/>
            <a:ext cx="51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义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9632" y="5076819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议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田字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490662"/>
            <a:ext cx="331311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13770" y="1614487"/>
            <a:ext cx="273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杆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598664" y="1305755"/>
            <a:ext cx="3384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gǎn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5872" y="2394745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枪杆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笔杆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3542" y="5095580"/>
            <a:ext cx="1095535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老师为了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着帮我们批改作业，丝毫没有注意到笔      上沾满了墨水。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28838" y="509558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赶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856470" y="509558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田字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5" y="1508134"/>
            <a:ext cx="33131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9903" y="1631959"/>
            <a:ext cx="2736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官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06764" y="1291898"/>
            <a:ext cx="33131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guān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06764" y="2560311"/>
            <a:ext cx="23622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官员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官兵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0400" y="5161236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古代皇     里保护皇上的     兵可多了。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50563" y="5154581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宫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54076" y="5165693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宽屏</PresentationFormat>
  <Paragraphs>138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思源黑体 CN Medium</vt:lpstr>
      <vt:lpstr>宋体</vt:lpstr>
      <vt:lpstr>FandolFang R</vt:lpstr>
      <vt:lpstr>阿里巴巴普惠体 M</vt:lpstr>
      <vt:lpstr>微软雅黑</vt:lpstr>
      <vt:lpstr>Calibri</vt:lpstr>
      <vt:lpstr>Wingdings</vt:lpstr>
      <vt:lpstr>Arial</vt:lpstr>
      <vt:lpstr>演示斜黑体</vt:lpstr>
      <vt:lpstr>OPPOSans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2020-10-19T02:44:00Z</dcterms:created>
  <dcterms:modified xsi:type="dcterms:W3CDTF">2023-01-16T17:08:53Z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D21CB93833A04122BAD0B2DBC171EA00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