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74" r:id="rId3"/>
    <p:sldId id="377" r:id="rId4"/>
    <p:sldId id="400" r:id="rId5"/>
    <p:sldId id="381" r:id="rId6"/>
    <p:sldId id="372" r:id="rId7"/>
    <p:sldId id="383" r:id="rId8"/>
    <p:sldId id="384" r:id="rId9"/>
    <p:sldId id="395" r:id="rId10"/>
    <p:sldId id="39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  <a:srgbClr val="33CCFF"/>
    <a:srgbClr val="D4FB57"/>
    <a:srgbClr val="969696"/>
    <a:srgbClr val="CC00CC"/>
    <a:srgbClr val="A5002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8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5A7DC-16F2-41DE-9CB4-F09073F7634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11DB6-542F-439B-989A-9AA5030D836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11DB6-542F-439B-989A-9AA5030D836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747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47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47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5B33E4-13A5-4D94-A045-2F23ADBD1E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3F066-E8B3-4407-AA98-57BCBFE5D2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72B5-0A4F-4897-8897-BCB82448B0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B9610-5D7F-464D-B4BE-DB154018AA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3DAA82-74F6-4D2C-825D-27506B40412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2A0A5F-3189-4BF5-A244-9FEB2E06CF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6A361-21AE-4944-BC44-7F4827765D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2876E-CF42-4873-B195-CEFC7D12CD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B36EA-70A8-4A5A-BB00-2D3A3D2DE2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C4089-A316-4783-9A94-505E475306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B8F14-F3DC-4521-8A25-0744D4F733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22533-E860-4378-9D3C-8D93944300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33F09-8614-4F62-B8E4-3093ABF3504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/>
            </a:lvl1pPr>
          </a:lstStyle>
          <a:p>
            <a:fld id="{E29C5B5C-939A-48B8-9575-BC54466B503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slide" Target="slide8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908720"/>
            <a:ext cx="8459787" cy="984250"/>
          </a:xfrm>
          <a:prstGeom prst="rect">
            <a:avLst/>
          </a:prstGeom>
        </p:spPr>
        <p:txBody>
          <a:bodyPr/>
          <a:lstStyle/>
          <a:p>
            <a:pPr algn="ctr"/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九年级数学</a:t>
            </a:r>
            <a:r>
              <a:rPr kumimoji="0"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(</a:t>
            </a:r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上</a:t>
            </a:r>
            <a:r>
              <a:rPr kumimoji="0"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)</a:t>
            </a:r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第</a:t>
            </a:r>
            <a:r>
              <a:rPr kumimoji="0"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30</a:t>
            </a:r>
            <a:r>
              <a:rPr kumimoji="0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章 二次函数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420888"/>
            <a:ext cx="9144000" cy="792088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kumimoji="0" lang="zh-CN" altLang="en-US" sz="4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kumimoji="0" lang="zh-CN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次函数与一元二次方程的关系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44522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106" name="Object 2"/>
          <p:cNvGraphicFramePr>
            <a:graphicFrameLocks noChangeAspect="1"/>
          </p:cNvGraphicFramePr>
          <p:nvPr/>
        </p:nvGraphicFramePr>
        <p:xfrm>
          <a:off x="7086600" y="4530725"/>
          <a:ext cx="2057400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9" name="Clip" r:id="rId3" imgW="754380" imgH="609600" progId="MS_ClipArt_Gallery.5">
                  <p:embed/>
                </p:oleObj>
              </mc:Choice>
              <mc:Fallback>
                <p:oleObj name="Clip" r:id="rId3" imgW="754380" imgH="6096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530725"/>
                        <a:ext cx="2057400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07" name="Object 3"/>
          <p:cNvGraphicFramePr>
            <a:graphicFrameLocks noChangeAspect="1"/>
          </p:cNvGraphicFramePr>
          <p:nvPr/>
        </p:nvGraphicFramePr>
        <p:xfrm>
          <a:off x="0" y="3429000"/>
          <a:ext cx="25908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0" name="剪辑" r:id="rId5" imgW="14658975" imgH="13211175" progId="MS_ClipArt_Gallery.2">
                  <p:embed/>
                </p:oleObj>
              </mc:Choice>
              <mc:Fallback>
                <p:oleObj name="剪辑" r:id="rId5" imgW="14658975" imgH="13211175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25908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8" name="WordArt 4"/>
          <p:cNvSpPr>
            <a:spLocks noChangeArrowheads="1" noChangeShapeType="1" noTextEdit="1"/>
          </p:cNvSpPr>
          <p:nvPr/>
        </p:nvSpPr>
        <p:spPr bwMode="auto">
          <a:xfrm>
            <a:off x="1403648" y="1556792"/>
            <a:ext cx="6877050" cy="21607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4231"/>
                <a:gd name="adj2" fmla="val -99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再见</a:t>
            </a:r>
            <a:r>
              <a:rPr lang="en-US" altLang="zh-CN" sz="3600" kern="10" dirty="0">
                <a:ln w="9525">
                  <a:round/>
                </a:ln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3600" kern="10" dirty="0">
                <a:ln w="9525">
                  <a:round/>
                </a:ln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祝同学们学习进步</a:t>
            </a:r>
            <a:r>
              <a:rPr lang="en-US" altLang="zh-CN" sz="3600" kern="10" dirty="0">
                <a:ln w="9525">
                  <a:round/>
                </a:ln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!</a:t>
            </a:r>
            <a:endParaRPr lang="zh-CN" altLang="en-US" sz="3600" kern="10" dirty="0">
              <a:ln w="9525">
                <a:round/>
              </a:ln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0" y="2205038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folHlink"/>
                </a:solidFill>
              </a:rPr>
              <a:t>1</a:t>
            </a:r>
            <a:r>
              <a:rPr lang="zh-CN" altLang="en-US" dirty="0">
                <a:solidFill>
                  <a:schemeClr val="folHlink"/>
                </a:solidFill>
              </a:rPr>
              <a:t>、  一元二次方程</a:t>
            </a:r>
            <a:r>
              <a:rPr lang="en-US" altLang="zh-CN" dirty="0">
                <a:solidFill>
                  <a:schemeClr val="folHlink"/>
                </a:solidFill>
              </a:rPr>
              <a:t>ax</a:t>
            </a:r>
            <a:r>
              <a:rPr lang="en-US" altLang="zh-CN" baseline="30000" dirty="0">
                <a:solidFill>
                  <a:schemeClr val="folHlink"/>
                </a:solidFill>
              </a:rPr>
              <a:t>2</a:t>
            </a:r>
            <a:r>
              <a:rPr lang="en-US" altLang="zh-CN" dirty="0">
                <a:solidFill>
                  <a:schemeClr val="folHlink"/>
                </a:solidFill>
              </a:rPr>
              <a:t>+bx+c=0(a≠0)</a:t>
            </a:r>
            <a:r>
              <a:rPr lang="zh-CN" altLang="en-US" dirty="0">
                <a:solidFill>
                  <a:schemeClr val="folHlink"/>
                </a:solidFill>
              </a:rPr>
              <a:t>的根的判别式△</a:t>
            </a:r>
            <a:r>
              <a:rPr lang="zh-CN" altLang="en-US" u="sng" dirty="0">
                <a:solidFill>
                  <a:schemeClr val="folHlink"/>
                </a:solidFill>
              </a:rPr>
              <a:t> </a:t>
            </a:r>
            <a:r>
              <a:rPr lang="en-US" altLang="zh-CN" u="sng" dirty="0">
                <a:solidFill>
                  <a:schemeClr val="folHlink"/>
                </a:solidFill>
              </a:rPr>
              <a:t>=          </a:t>
            </a:r>
            <a:r>
              <a:rPr lang="zh-CN" altLang="en-US" dirty="0">
                <a:solidFill>
                  <a:schemeClr val="folHlink"/>
                </a:solidFill>
              </a:rPr>
              <a:t>。</a:t>
            </a:r>
          </a:p>
          <a:p>
            <a:endParaRPr lang="zh-CN" altLang="en-US" dirty="0">
              <a:solidFill>
                <a:schemeClr val="folHlink"/>
              </a:solidFill>
            </a:endParaRPr>
          </a:p>
          <a:p>
            <a:r>
              <a:rPr lang="zh-CN" altLang="en-US" dirty="0">
                <a:solidFill>
                  <a:schemeClr val="folHlink"/>
                </a:solidFill>
              </a:rPr>
              <a:t>方程根的情况是：当△﹥</a:t>
            </a:r>
            <a:r>
              <a:rPr lang="en-US" altLang="zh-CN" dirty="0">
                <a:solidFill>
                  <a:schemeClr val="folHlink"/>
                </a:solidFill>
              </a:rPr>
              <a:t>0</a:t>
            </a:r>
            <a:r>
              <a:rPr lang="en-US" altLang="zh-CN" dirty="0"/>
              <a:t> </a:t>
            </a:r>
            <a:r>
              <a:rPr lang="zh-CN" altLang="en-US" dirty="0">
                <a:solidFill>
                  <a:schemeClr val="folHlink"/>
                </a:solidFill>
              </a:rPr>
              <a:t>时方程</a:t>
            </a:r>
            <a:r>
              <a:rPr lang="zh-CN" altLang="en-US" u="sng" dirty="0">
                <a:solidFill>
                  <a:schemeClr val="folHlink"/>
                </a:solidFill>
              </a:rPr>
              <a:t>                             </a:t>
            </a:r>
            <a:r>
              <a:rPr lang="zh-CN" altLang="en-US" dirty="0">
                <a:solidFill>
                  <a:schemeClr val="folHlink"/>
                </a:solidFill>
              </a:rPr>
              <a:t>；</a:t>
            </a:r>
          </a:p>
          <a:p>
            <a:endParaRPr lang="zh-CN" altLang="en-US" dirty="0">
              <a:solidFill>
                <a:schemeClr val="folHlink"/>
              </a:solidFill>
            </a:endParaRPr>
          </a:p>
          <a:p>
            <a:r>
              <a:rPr lang="zh-CN" altLang="en-US" dirty="0">
                <a:solidFill>
                  <a:schemeClr val="folHlink"/>
                </a:solidFill>
              </a:rPr>
              <a:t>当△</a:t>
            </a:r>
            <a:r>
              <a:rPr lang="en-US" altLang="zh-CN" dirty="0">
                <a:solidFill>
                  <a:schemeClr val="folHlink"/>
                </a:solidFill>
              </a:rPr>
              <a:t>=0</a:t>
            </a:r>
            <a:r>
              <a:rPr lang="zh-CN" altLang="en-US" dirty="0">
                <a:solidFill>
                  <a:schemeClr val="folHlink"/>
                </a:solidFill>
              </a:rPr>
              <a:t>时，方</a:t>
            </a:r>
            <a:r>
              <a:rPr kumimoji="0" lang="zh-CN" altLang="en-US" dirty="0">
                <a:solidFill>
                  <a:schemeClr val="folHlink"/>
                </a:solidFill>
              </a:rPr>
              <a:t>程</a:t>
            </a:r>
            <a:r>
              <a:rPr lang="zh-CN" altLang="en-US" u="sng" dirty="0">
                <a:solidFill>
                  <a:schemeClr val="folHlink"/>
                </a:solidFill>
              </a:rPr>
              <a:t>                                  </a:t>
            </a:r>
            <a:r>
              <a:rPr lang="zh-CN" altLang="en-US" dirty="0">
                <a:solidFill>
                  <a:schemeClr val="folHlink"/>
                </a:solidFill>
              </a:rPr>
              <a:t>；</a:t>
            </a:r>
          </a:p>
          <a:p>
            <a:endParaRPr lang="zh-CN" altLang="en-US" dirty="0">
              <a:solidFill>
                <a:schemeClr val="folHlink"/>
              </a:solidFill>
            </a:endParaRPr>
          </a:p>
          <a:p>
            <a:r>
              <a:rPr lang="zh-CN" altLang="en-US" dirty="0">
                <a:solidFill>
                  <a:schemeClr val="folHlink"/>
                </a:solidFill>
              </a:rPr>
              <a:t> 当△﹤</a:t>
            </a:r>
            <a:r>
              <a:rPr lang="en-US" altLang="zh-CN" dirty="0">
                <a:solidFill>
                  <a:schemeClr val="folHlink"/>
                </a:solidFill>
              </a:rPr>
              <a:t>0</a:t>
            </a:r>
            <a:r>
              <a:rPr lang="zh-CN" altLang="en-US" dirty="0">
                <a:solidFill>
                  <a:schemeClr val="folHlink"/>
                </a:solidFill>
              </a:rPr>
              <a:t>时，方程</a:t>
            </a:r>
            <a:r>
              <a:rPr lang="zh-CN" altLang="en-US" u="sng" dirty="0">
                <a:solidFill>
                  <a:schemeClr val="folHlink"/>
                </a:solidFill>
              </a:rPr>
              <a:t>                    </a:t>
            </a:r>
            <a:r>
              <a:rPr lang="zh-CN" altLang="en-US" dirty="0">
                <a:solidFill>
                  <a:schemeClr val="folHlink"/>
                </a:solidFill>
              </a:rPr>
              <a:t>。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7740650" y="2133600"/>
            <a:ext cx="1185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chemeClr val="hlink"/>
                </a:solidFill>
              </a:rPr>
              <a:t>b</a:t>
            </a:r>
            <a:r>
              <a:rPr lang="en-US" altLang="zh-CN" sz="2800" baseline="30000">
                <a:solidFill>
                  <a:schemeClr val="hlink"/>
                </a:solidFill>
              </a:rPr>
              <a:t>2</a:t>
            </a:r>
            <a:r>
              <a:rPr lang="en-US" altLang="zh-CN" sz="2800">
                <a:solidFill>
                  <a:schemeClr val="hlink"/>
                </a:solidFill>
              </a:rPr>
              <a:t>-4ac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4643438" y="2708275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</a:rPr>
              <a:t>有两个不等实数根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555875" y="3573463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</a:rPr>
              <a:t>有两个相等实数根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2627313" y="4221163"/>
            <a:ext cx="1852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</a:rPr>
              <a:t>没有实数根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0" y="5157788"/>
            <a:ext cx="8243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chemeClr val="folHlink"/>
                </a:solidFill>
              </a:rPr>
              <a:t>2 </a:t>
            </a:r>
            <a:r>
              <a:rPr lang="zh-CN" altLang="en-US" dirty="0">
                <a:solidFill>
                  <a:schemeClr val="folHlink"/>
                </a:solidFill>
              </a:rPr>
              <a:t>、 二次函数</a:t>
            </a:r>
            <a:r>
              <a:rPr lang="en-US" altLang="zh-CN" dirty="0">
                <a:solidFill>
                  <a:schemeClr val="folHlink"/>
                </a:solidFill>
              </a:rPr>
              <a:t>y=ax</a:t>
            </a:r>
            <a:r>
              <a:rPr lang="en-US" altLang="zh-CN" baseline="30000" dirty="0">
                <a:solidFill>
                  <a:schemeClr val="folHlink"/>
                </a:solidFill>
              </a:rPr>
              <a:t>2</a:t>
            </a:r>
            <a:r>
              <a:rPr lang="en-US" altLang="zh-CN" dirty="0">
                <a:solidFill>
                  <a:schemeClr val="folHlink"/>
                </a:solidFill>
              </a:rPr>
              <a:t>+bx+c(a</a:t>
            </a:r>
            <a:r>
              <a:rPr lang="zh-CN" altLang="en-US" dirty="0">
                <a:solidFill>
                  <a:schemeClr val="folHlink"/>
                </a:solidFill>
              </a:rPr>
              <a:t>、</a:t>
            </a:r>
            <a:r>
              <a:rPr lang="en-US" altLang="zh-CN" dirty="0">
                <a:solidFill>
                  <a:schemeClr val="folHlink"/>
                </a:solidFill>
              </a:rPr>
              <a:t>b</a:t>
            </a:r>
            <a:r>
              <a:rPr lang="zh-CN" altLang="en-US" dirty="0">
                <a:solidFill>
                  <a:schemeClr val="folHlink"/>
                </a:solidFill>
              </a:rPr>
              <a:t>、</a:t>
            </a:r>
            <a:r>
              <a:rPr lang="en-US" altLang="zh-CN" dirty="0">
                <a:solidFill>
                  <a:schemeClr val="folHlink"/>
                </a:solidFill>
              </a:rPr>
              <a:t>c</a:t>
            </a:r>
            <a:r>
              <a:rPr lang="zh-CN" altLang="en-US" dirty="0">
                <a:solidFill>
                  <a:schemeClr val="folHlink"/>
                </a:solidFill>
              </a:rPr>
              <a:t>是常数，且</a:t>
            </a:r>
            <a:r>
              <a:rPr lang="en-US" altLang="zh-CN" dirty="0">
                <a:solidFill>
                  <a:schemeClr val="folHlink"/>
                </a:solidFill>
              </a:rPr>
              <a:t>a≠0)</a:t>
            </a:r>
            <a:r>
              <a:rPr lang="zh-CN" altLang="en-US" dirty="0">
                <a:solidFill>
                  <a:schemeClr val="folHlink"/>
                </a:solidFill>
              </a:rPr>
              <a:t>图像</a:t>
            </a:r>
          </a:p>
          <a:p>
            <a:endParaRPr lang="zh-CN" altLang="en-US" dirty="0">
              <a:solidFill>
                <a:schemeClr val="folHlink"/>
              </a:solidFill>
            </a:endParaRPr>
          </a:p>
          <a:p>
            <a:r>
              <a:rPr lang="zh-CN" altLang="en-US" dirty="0">
                <a:solidFill>
                  <a:schemeClr val="folHlink"/>
                </a:solidFill>
              </a:rPr>
              <a:t>是一条</a:t>
            </a:r>
            <a:r>
              <a:rPr lang="zh-CN" altLang="en-US" u="sng" dirty="0">
                <a:solidFill>
                  <a:schemeClr val="folHlink"/>
                </a:solidFill>
              </a:rPr>
              <a:t>                     </a:t>
            </a:r>
            <a:r>
              <a:rPr lang="zh-CN" altLang="en-US" dirty="0">
                <a:solidFill>
                  <a:schemeClr val="folHlink"/>
                </a:solidFill>
              </a:rPr>
              <a:t>，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1619250" y="5661025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</a:rPr>
              <a:t>抛物线</a:t>
            </a:r>
          </a:p>
        </p:txBody>
      </p:sp>
      <p:sp>
        <p:nvSpPr>
          <p:cNvPr id="147492" name="AutoShape 36"/>
          <p:cNvSpPr>
            <a:spLocks noChangeArrowheads="1"/>
          </p:cNvSpPr>
          <p:nvPr/>
        </p:nvSpPr>
        <p:spPr bwMode="auto">
          <a:xfrm>
            <a:off x="2484438" y="260350"/>
            <a:ext cx="2663825" cy="1143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4000" dirty="0">
                <a:solidFill>
                  <a:schemeClr val="folHlink"/>
                </a:solidFill>
                <a:ea typeface="黑体" panose="02010609060101010101" pitchFamily="49" charset="-122"/>
              </a:rPr>
              <a:t>复习提问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/>
      <p:bldP spid="147461" grpId="0"/>
      <p:bldP spid="147462" grpId="0"/>
      <p:bldP spid="147463" grpId="0"/>
      <p:bldP spid="1474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1763713" y="260350"/>
            <a:ext cx="76882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52400"/>
            <a:endParaRPr kumimoji="0" lang="en-US" altLang="zh-CN" sz="1600" dirty="0">
              <a:latin typeface="Arial" panose="020B0604020202020204" pitchFamily="34" charset="0"/>
            </a:endParaRPr>
          </a:p>
          <a:p>
            <a:pPr indent="152400" eaLnBrk="0" hangingPunct="0"/>
            <a:r>
              <a:rPr kumimoji="0" lang="en-US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、二次函数图像与</a:t>
            </a:r>
            <a:r>
              <a:rPr kumimoji="0" lang="en-US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zh-CN" altLang="en-US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轴交</a:t>
            </a:r>
            <a:r>
              <a:rPr kumimoji="0" lang="zh-CN" altLang="en-US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点个数</a:t>
            </a:r>
            <a:r>
              <a:rPr kumimoji="0" lang="zh-CN" altLang="en-US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有几种情况？</a:t>
            </a:r>
            <a:r>
              <a:rPr kumimoji="0" lang="zh-CN" altLang="en-US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想一想，</a:t>
            </a:r>
          </a:p>
          <a:p>
            <a:pPr indent="152400" eaLnBrk="0" hangingPunct="0"/>
            <a:r>
              <a:rPr kumimoji="0" lang="zh-CN" altLang="en-US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画一画 </a:t>
            </a:r>
          </a:p>
          <a:p>
            <a:pPr indent="152400" eaLnBrk="0" hangingPunct="0"/>
            <a:endParaRPr kumimoji="0" lang="en-US" altLang="zh-CN" sz="1600" dirty="0">
              <a:latin typeface="Calibri" panose="020F0502020204030204" pitchFamily="34" charset="0"/>
            </a:endParaRPr>
          </a:p>
        </p:txBody>
      </p:sp>
      <p:grpSp>
        <p:nvGrpSpPr>
          <p:cNvPr id="150535" name="Group 7"/>
          <p:cNvGrpSpPr/>
          <p:nvPr/>
        </p:nvGrpSpPr>
        <p:grpSpPr bwMode="auto">
          <a:xfrm>
            <a:off x="1547813" y="2133600"/>
            <a:ext cx="2232025" cy="2087563"/>
            <a:chOff x="0" y="0"/>
            <a:chExt cx="2178" cy="2268"/>
          </a:xfrm>
        </p:grpSpPr>
        <p:sp>
          <p:nvSpPr>
            <p:cNvPr id="150536" name="Line 8"/>
            <p:cNvSpPr>
              <a:spLocks noChangeShapeType="1"/>
            </p:cNvSpPr>
            <p:nvPr/>
          </p:nvSpPr>
          <p:spPr bwMode="auto">
            <a:xfrm>
              <a:off x="0" y="1225"/>
              <a:ext cx="20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7" name="Line 9"/>
            <p:cNvSpPr>
              <a:spLocks noChangeShapeType="1"/>
            </p:cNvSpPr>
            <p:nvPr/>
          </p:nvSpPr>
          <p:spPr bwMode="auto">
            <a:xfrm flipV="1">
              <a:off x="681" y="0"/>
              <a:ext cx="0" cy="2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538" name="Text Box 10"/>
            <p:cNvSpPr txBox="1">
              <a:spLocks noChangeArrowheads="1"/>
            </p:cNvSpPr>
            <p:nvPr/>
          </p:nvSpPr>
          <p:spPr bwMode="auto">
            <a:xfrm>
              <a:off x="1997" y="1180"/>
              <a:ext cx="181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sz="1800">
                  <a:latin typeface="Arial" panose="020B0604020202020204" pitchFamily="34" charset="0"/>
                </a:rPr>
                <a:t>x</a:t>
              </a:r>
            </a:p>
          </p:txBody>
        </p:sp>
      </p:grp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1979613" y="26368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1908175" y="34290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50541" name="未知"/>
          <p:cNvSpPr/>
          <p:nvPr/>
        </p:nvSpPr>
        <p:spPr bwMode="auto">
          <a:xfrm rot="180000">
            <a:off x="2268538" y="1844675"/>
            <a:ext cx="1573212" cy="1273175"/>
          </a:xfrm>
          <a:custGeom>
            <a:avLst/>
            <a:gdLst>
              <a:gd name="T0" fmla="*/ 0 w 21600"/>
              <a:gd name="T1" fmla="*/ 0 h 21600"/>
              <a:gd name="T2" fmla="*/ 10656 w 21600"/>
              <a:gd name="T3" fmla="*/ 2160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777" y="3600"/>
                  <a:pt x="7057" y="21600"/>
                  <a:pt x="10656" y="21600"/>
                </a:cubicBezTo>
                <a:cubicBezTo>
                  <a:pt x="14254" y="21600"/>
                  <a:pt x="19778" y="3600"/>
                  <a:pt x="2160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0542" name="Group 14"/>
          <p:cNvGrpSpPr/>
          <p:nvPr/>
        </p:nvGrpSpPr>
        <p:grpSpPr bwMode="auto">
          <a:xfrm>
            <a:off x="250825" y="4508500"/>
            <a:ext cx="1154113" cy="1512888"/>
            <a:chOff x="657" y="3294"/>
            <a:chExt cx="862" cy="771"/>
          </a:xfrm>
        </p:grpSpPr>
        <p:sp>
          <p:nvSpPr>
            <p:cNvPr id="150543" name="Line 15"/>
            <p:cNvSpPr>
              <a:spLocks noChangeShapeType="1"/>
            </p:cNvSpPr>
            <p:nvPr/>
          </p:nvSpPr>
          <p:spPr bwMode="auto">
            <a:xfrm>
              <a:off x="657" y="3838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44" name="Line 16"/>
            <p:cNvSpPr>
              <a:spLocks noChangeShapeType="1"/>
            </p:cNvSpPr>
            <p:nvPr/>
          </p:nvSpPr>
          <p:spPr bwMode="auto">
            <a:xfrm flipV="1">
              <a:off x="930" y="3294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45" name="Freeform 17"/>
            <p:cNvSpPr/>
            <p:nvPr/>
          </p:nvSpPr>
          <p:spPr bwMode="auto">
            <a:xfrm>
              <a:off x="884" y="3475"/>
              <a:ext cx="408" cy="460"/>
            </a:xfrm>
            <a:custGeom>
              <a:avLst/>
              <a:gdLst>
                <a:gd name="T0" fmla="*/ 0 w 408"/>
                <a:gd name="T1" fmla="*/ 0 h 460"/>
                <a:gd name="T2" fmla="*/ 90 w 408"/>
                <a:gd name="T3" fmla="*/ 317 h 460"/>
                <a:gd name="T4" fmla="*/ 226 w 408"/>
                <a:gd name="T5" fmla="*/ 453 h 460"/>
                <a:gd name="T6" fmla="*/ 362 w 408"/>
                <a:gd name="T7" fmla="*/ 272 h 460"/>
                <a:gd name="T8" fmla="*/ 408 w 408"/>
                <a:gd name="T9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60">
                  <a:moveTo>
                    <a:pt x="0" y="0"/>
                  </a:moveTo>
                  <a:cubicBezTo>
                    <a:pt x="26" y="120"/>
                    <a:pt x="52" y="241"/>
                    <a:pt x="90" y="317"/>
                  </a:cubicBezTo>
                  <a:cubicBezTo>
                    <a:pt x="128" y="393"/>
                    <a:pt x="181" y="460"/>
                    <a:pt x="226" y="453"/>
                  </a:cubicBezTo>
                  <a:cubicBezTo>
                    <a:pt x="271" y="446"/>
                    <a:pt x="332" y="348"/>
                    <a:pt x="362" y="272"/>
                  </a:cubicBezTo>
                  <a:cubicBezTo>
                    <a:pt x="392" y="196"/>
                    <a:pt x="400" y="45"/>
                    <a:pt x="40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0546" name="Group 18"/>
          <p:cNvGrpSpPr/>
          <p:nvPr/>
        </p:nvGrpSpPr>
        <p:grpSpPr bwMode="auto">
          <a:xfrm>
            <a:off x="4716463" y="4581525"/>
            <a:ext cx="1150937" cy="1225550"/>
            <a:chOff x="2653" y="3385"/>
            <a:chExt cx="590" cy="453"/>
          </a:xfrm>
        </p:grpSpPr>
        <p:sp>
          <p:nvSpPr>
            <p:cNvPr id="150547" name="Line 19"/>
            <p:cNvSpPr>
              <a:spLocks noChangeShapeType="1"/>
            </p:cNvSpPr>
            <p:nvPr/>
          </p:nvSpPr>
          <p:spPr bwMode="auto">
            <a:xfrm>
              <a:off x="2653" y="3702"/>
              <a:ext cx="59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48" name="Line 20"/>
            <p:cNvSpPr>
              <a:spLocks noChangeShapeType="1"/>
            </p:cNvSpPr>
            <p:nvPr/>
          </p:nvSpPr>
          <p:spPr bwMode="auto">
            <a:xfrm flipV="1">
              <a:off x="2744" y="3385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49" name="Freeform 21"/>
            <p:cNvSpPr/>
            <p:nvPr/>
          </p:nvSpPr>
          <p:spPr bwMode="auto">
            <a:xfrm>
              <a:off x="2789" y="3521"/>
              <a:ext cx="272" cy="272"/>
            </a:xfrm>
            <a:custGeom>
              <a:avLst/>
              <a:gdLst>
                <a:gd name="T0" fmla="*/ 0 w 272"/>
                <a:gd name="T1" fmla="*/ 272 h 272"/>
                <a:gd name="T2" fmla="*/ 46 w 272"/>
                <a:gd name="T3" fmla="*/ 90 h 272"/>
                <a:gd name="T4" fmla="*/ 136 w 272"/>
                <a:gd name="T5" fmla="*/ 0 h 272"/>
                <a:gd name="T6" fmla="*/ 227 w 272"/>
                <a:gd name="T7" fmla="*/ 90 h 272"/>
                <a:gd name="T8" fmla="*/ 272 w 272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72">
                  <a:moveTo>
                    <a:pt x="0" y="272"/>
                  </a:moveTo>
                  <a:cubicBezTo>
                    <a:pt x="11" y="203"/>
                    <a:pt x="23" y="135"/>
                    <a:pt x="46" y="90"/>
                  </a:cubicBezTo>
                  <a:cubicBezTo>
                    <a:pt x="69" y="45"/>
                    <a:pt x="106" y="0"/>
                    <a:pt x="136" y="0"/>
                  </a:cubicBezTo>
                  <a:cubicBezTo>
                    <a:pt x="166" y="0"/>
                    <a:pt x="204" y="45"/>
                    <a:pt x="227" y="90"/>
                  </a:cubicBezTo>
                  <a:cubicBezTo>
                    <a:pt x="250" y="135"/>
                    <a:pt x="265" y="242"/>
                    <a:pt x="272" y="27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0550" name="Group 22"/>
          <p:cNvGrpSpPr/>
          <p:nvPr/>
        </p:nvGrpSpPr>
        <p:grpSpPr bwMode="auto">
          <a:xfrm>
            <a:off x="1763713" y="4652963"/>
            <a:ext cx="1079500" cy="1295400"/>
            <a:chOff x="2381" y="3294"/>
            <a:chExt cx="862" cy="726"/>
          </a:xfrm>
        </p:grpSpPr>
        <p:sp>
          <p:nvSpPr>
            <p:cNvPr id="150551" name="Line 23"/>
            <p:cNvSpPr>
              <a:spLocks noChangeShapeType="1"/>
            </p:cNvSpPr>
            <p:nvPr/>
          </p:nvSpPr>
          <p:spPr bwMode="auto">
            <a:xfrm>
              <a:off x="2381" y="3838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52" name="Line 24"/>
            <p:cNvSpPr>
              <a:spLocks noChangeShapeType="1"/>
            </p:cNvSpPr>
            <p:nvPr/>
          </p:nvSpPr>
          <p:spPr bwMode="auto">
            <a:xfrm flipV="1">
              <a:off x="2653" y="3294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53" name="Freeform 25"/>
            <p:cNvSpPr/>
            <p:nvPr/>
          </p:nvSpPr>
          <p:spPr bwMode="auto">
            <a:xfrm>
              <a:off x="2699" y="3385"/>
              <a:ext cx="408" cy="460"/>
            </a:xfrm>
            <a:custGeom>
              <a:avLst/>
              <a:gdLst>
                <a:gd name="T0" fmla="*/ 0 w 408"/>
                <a:gd name="T1" fmla="*/ 0 h 460"/>
                <a:gd name="T2" fmla="*/ 90 w 408"/>
                <a:gd name="T3" fmla="*/ 317 h 460"/>
                <a:gd name="T4" fmla="*/ 226 w 408"/>
                <a:gd name="T5" fmla="*/ 453 h 460"/>
                <a:gd name="T6" fmla="*/ 362 w 408"/>
                <a:gd name="T7" fmla="*/ 272 h 460"/>
                <a:gd name="T8" fmla="*/ 408 w 408"/>
                <a:gd name="T9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60">
                  <a:moveTo>
                    <a:pt x="0" y="0"/>
                  </a:moveTo>
                  <a:cubicBezTo>
                    <a:pt x="26" y="120"/>
                    <a:pt x="52" y="241"/>
                    <a:pt x="90" y="317"/>
                  </a:cubicBezTo>
                  <a:cubicBezTo>
                    <a:pt x="128" y="393"/>
                    <a:pt x="181" y="460"/>
                    <a:pt x="226" y="453"/>
                  </a:cubicBezTo>
                  <a:cubicBezTo>
                    <a:pt x="271" y="446"/>
                    <a:pt x="332" y="348"/>
                    <a:pt x="362" y="272"/>
                  </a:cubicBezTo>
                  <a:cubicBezTo>
                    <a:pt x="392" y="196"/>
                    <a:pt x="400" y="45"/>
                    <a:pt x="40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0554" name="Group 26"/>
          <p:cNvGrpSpPr/>
          <p:nvPr/>
        </p:nvGrpSpPr>
        <p:grpSpPr bwMode="auto">
          <a:xfrm>
            <a:off x="6011863" y="4652963"/>
            <a:ext cx="1223962" cy="1152525"/>
            <a:chOff x="3470" y="3430"/>
            <a:chExt cx="544" cy="454"/>
          </a:xfrm>
        </p:grpSpPr>
        <p:sp>
          <p:nvSpPr>
            <p:cNvPr id="150555" name="Freeform 27"/>
            <p:cNvSpPr/>
            <p:nvPr/>
          </p:nvSpPr>
          <p:spPr bwMode="auto">
            <a:xfrm>
              <a:off x="3651" y="3612"/>
              <a:ext cx="272" cy="272"/>
            </a:xfrm>
            <a:custGeom>
              <a:avLst/>
              <a:gdLst>
                <a:gd name="T0" fmla="*/ 0 w 272"/>
                <a:gd name="T1" fmla="*/ 272 h 272"/>
                <a:gd name="T2" fmla="*/ 46 w 272"/>
                <a:gd name="T3" fmla="*/ 90 h 272"/>
                <a:gd name="T4" fmla="*/ 136 w 272"/>
                <a:gd name="T5" fmla="*/ 0 h 272"/>
                <a:gd name="T6" fmla="*/ 227 w 272"/>
                <a:gd name="T7" fmla="*/ 90 h 272"/>
                <a:gd name="T8" fmla="*/ 272 w 272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72">
                  <a:moveTo>
                    <a:pt x="0" y="272"/>
                  </a:moveTo>
                  <a:cubicBezTo>
                    <a:pt x="11" y="203"/>
                    <a:pt x="23" y="135"/>
                    <a:pt x="46" y="90"/>
                  </a:cubicBezTo>
                  <a:cubicBezTo>
                    <a:pt x="69" y="45"/>
                    <a:pt x="106" y="0"/>
                    <a:pt x="136" y="0"/>
                  </a:cubicBezTo>
                  <a:cubicBezTo>
                    <a:pt x="166" y="0"/>
                    <a:pt x="204" y="45"/>
                    <a:pt x="227" y="90"/>
                  </a:cubicBezTo>
                  <a:cubicBezTo>
                    <a:pt x="250" y="135"/>
                    <a:pt x="265" y="242"/>
                    <a:pt x="272" y="27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56" name="Line 28"/>
            <p:cNvSpPr>
              <a:spLocks noChangeShapeType="1"/>
            </p:cNvSpPr>
            <p:nvPr/>
          </p:nvSpPr>
          <p:spPr bwMode="auto">
            <a:xfrm>
              <a:off x="3470" y="3612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57" name="Line 29"/>
            <p:cNvSpPr>
              <a:spLocks noChangeShapeType="1"/>
            </p:cNvSpPr>
            <p:nvPr/>
          </p:nvSpPr>
          <p:spPr bwMode="auto">
            <a:xfrm flipV="1">
              <a:off x="3606" y="3430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50562" name="Group 34"/>
          <p:cNvGrpSpPr/>
          <p:nvPr/>
        </p:nvGrpSpPr>
        <p:grpSpPr bwMode="auto">
          <a:xfrm>
            <a:off x="7596188" y="4437063"/>
            <a:ext cx="1296987" cy="1439862"/>
            <a:chOff x="4332" y="3475"/>
            <a:chExt cx="680" cy="590"/>
          </a:xfrm>
        </p:grpSpPr>
        <p:sp>
          <p:nvSpPr>
            <p:cNvPr id="150563" name="Freeform 35"/>
            <p:cNvSpPr/>
            <p:nvPr/>
          </p:nvSpPr>
          <p:spPr bwMode="auto">
            <a:xfrm>
              <a:off x="4558" y="3748"/>
              <a:ext cx="272" cy="272"/>
            </a:xfrm>
            <a:custGeom>
              <a:avLst/>
              <a:gdLst>
                <a:gd name="T0" fmla="*/ 0 w 272"/>
                <a:gd name="T1" fmla="*/ 272 h 272"/>
                <a:gd name="T2" fmla="*/ 46 w 272"/>
                <a:gd name="T3" fmla="*/ 90 h 272"/>
                <a:gd name="T4" fmla="*/ 136 w 272"/>
                <a:gd name="T5" fmla="*/ 0 h 272"/>
                <a:gd name="T6" fmla="*/ 227 w 272"/>
                <a:gd name="T7" fmla="*/ 90 h 272"/>
                <a:gd name="T8" fmla="*/ 272 w 272"/>
                <a:gd name="T9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272">
                  <a:moveTo>
                    <a:pt x="0" y="272"/>
                  </a:moveTo>
                  <a:cubicBezTo>
                    <a:pt x="11" y="203"/>
                    <a:pt x="23" y="135"/>
                    <a:pt x="46" y="90"/>
                  </a:cubicBezTo>
                  <a:cubicBezTo>
                    <a:pt x="69" y="45"/>
                    <a:pt x="106" y="0"/>
                    <a:pt x="136" y="0"/>
                  </a:cubicBezTo>
                  <a:cubicBezTo>
                    <a:pt x="166" y="0"/>
                    <a:pt x="204" y="45"/>
                    <a:pt x="227" y="90"/>
                  </a:cubicBezTo>
                  <a:cubicBezTo>
                    <a:pt x="250" y="135"/>
                    <a:pt x="265" y="242"/>
                    <a:pt x="272" y="272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64" name="Line 36"/>
            <p:cNvSpPr>
              <a:spLocks noChangeShapeType="1"/>
            </p:cNvSpPr>
            <p:nvPr/>
          </p:nvSpPr>
          <p:spPr bwMode="auto">
            <a:xfrm>
              <a:off x="4332" y="370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65" name="Line 37"/>
            <p:cNvSpPr>
              <a:spLocks noChangeShapeType="1"/>
            </p:cNvSpPr>
            <p:nvPr/>
          </p:nvSpPr>
          <p:spPr bwMode="auto">
            <a:xfrm flipV="1">
              <a:off x="4468" y="3475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5292725" y="2276475"/>
            <a:ext cx="3529013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hlink"/>
                </a:solidFill>
              </a:rPr>
              <a:t>三种可能：</a:t>
            </a:r>
            <a:r>
              <a:rPr lang="zh-CN" altLang="zh-CN" dirty="0">
                <a:solidFill>
                  <a:schemeClr val="hlink"/>
                </a:solidFill>
              </a:rPr>
              <a:t>①</a:t>
            </a:r>
            <a:r>
              <a:rPr lang="zh-CN" altLang="en-US" dirty="0">
                <a:solidFill>
                  <a:schemeClr val="hlink"/>
                </a:solidFill>
              </a:rPr>
              <a:t>两个交点         </a:t>
            </a:r>
          </a:p>
          <a:p>
            <a:r>
              <a:rPr lang="zh-CN" altLang="en-US" dirty="0">
                <a:solidFill>
                  <a:schemeClr val="hlink"/>
                </a:solidFill>
              </a:rPr>
              <a:t>                </a:t>
            </a:r>
            <a:r>
              <a:rPr lang="zh-CN" altLang="zh-CN" dirty="0">
                <a:solidFill>
                  <a:schemeClr val="hlink"/>
                </a:solidFill>
              </a:rPr>
              <a:t>②</a:t>
            </a:r>
            <a:r>
              <a:rPr lang="zh-CN" altLang="en-US" dirty="0">
                <a:solidFill>
                  <a:schemeClr val="hlink"/>
                </a:solidFill>
              </a:rPr>
              <a:t>一个交点 </a:t>
            </a:r>
          </a:p>
          <a:p>
            <a:r>
              <a:rPr lang="zh-CN" altLang="en-US" dirty="0">
                <a:solidFill>
                  <a:schemeClr val="hlink"/>
                </a:solidFill>
              </a:rPr>
              <a:t>                </a:t>
            </a:r>
            <a:r>
              <a:rPr lang="zh-CN" altLang="zh-CN" dirty="0">
                <a:solidFill>
                  <a:schemeClr val="hlink"/>
                </a:solidFill>
              </a:rPr>
              <a:t>③</a:t>
            </a:r>
            <a:r>
              <a:rPr lang="zh-CN" altLang="en-US" dirty="0">
                <a:solidFill>
                  <a:schemeClr val="hlink"/>
                </a:solidFill>
              </a:rPr>
              <a:t>没有交点。</a:t>
            </a:r>
          </a:p>
          <a:p>
            <a:pPr>
              <a:spcBef>
                <a:spcPct val="50000"/>
              </a:spcBef>
            </a:pPr>
            <a:endParaRPr lang="en-US" altLang="zh-CN" dirty="0"/>
          </a:p>
        </p:txBody>
      </p:sp>
      <p:grpSp>
        <p:nvGrpSpPr>
          <p:cNvPr id="150571" name="Group 43"/>
          <p:cNvGrpSpPr/>
          <p:nvPr/>
        </p:nvGrpSpPr>
        <p:grpSpPr bwMode="auto">
          <a:xfrm>
            <a:off x="3203575" y="4652963"/>
            <a:ext cx="1081088" cy="1223962"/>
            <a:chOff x="3969" y="3294"/>
            <a:chExt cx="907" cy="771"/>
          </a:xfrm>
        </p:grpSpPr>
        <p:sp>
          <p:nvSpPr>
            <p:cNvPr id="150572" name="Line 44"/>
            <p:cNvSpPr>
              <a:spLocks noChangeShapeType="1"/>
            </p:cNvSpPr>
            <p:nvPr/>
          </p:nvSpPr>
          <p:spPr bwMode="auto">
            <a:xfrm>
              <a:off x="3969" y="3838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73" name="Line 45"/>
            <p:cNvSpPr>
              <a:spLocks noChangeShapeType="1"/>
            </p:cNvSpPr>
            <p:nvPr/>
          </p:nvSpPr>
          <p:spPr bwMode="auto">
            <a:xfrm flipV="1">
              <a:off x="4286" y="3339"/>
              <a:ext cx="0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0574" name="Freeform 46"/>
            <p:cNvSpPr/>
            <p:nvPr/>
          </p:nvSpPr>
          <p:spPr bwMode="auto">
            <a:xfrm>
              <a:off x="4377" y="3294"/>
              <a:ext cx="408" cy="460"/>
            </a:xfrm>
            <a:custGeom>
              <a:avLst/>
              <a:gdLst>
                <a:gd name="T0" fmla="*/ 0 w 408"/>
                <a:gd name="T1" fmla="*/ 0 h 460"/>
                <a:gd name="T2" fmla="*/ 90 w 408"/>
                <a:gd name="T3" fmla="*/ 317 h 460"/>
                <a:gd name="T4" fmla="*/ 226 w 408"/>
                <a:gd name="T5" fmla="*/ 453 h 460"/>
                <a:gd name="T6" fmla="*/ 362 w 408"/>
                <a:gd name="T7" fmla="*/ 272 h 460"/>
                <a:gd name="T8" fmla="*/ 408 w 408"/>
                <a:gd name="T9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60">
                  <a:moveTo>
                    <a:pt x="0" y="0"/>
                  </a:moveTo>
                  <a:cubicBezTo>
                    <a:pt x="26" y="120"/>
                    <a:pt x="52" y="241"/>
                    <a:pt x="90" y="317"/>
                  </a:cubicBezTo>
                  <a:cubicBezTo>
                    <a:pt x="128" y="393"/>
                    <a:pt x="181" y="460"/>
                    <a:pt x="226" y="453"/>
                  </a:cubicBezTo>
                  <a:cubicBezTo>
                    <a:pt x="271" y="446"/>
                    <a:pt x="332" y="348"/>
                    <a:pt x="362" y="272"/>
                  </a:cubicBezTo>
                  <a:cubicBezTo>
                    <a:pt x="392" y="196"/>
                    <a:pt x="400" y="45"/>
                    <a:pt x="40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50576" name="Text Box 48"/>
          <p:cNvSpPr txBox="1">
            <a:spLocks noChangeArrowheads="1"/>
          </p:cNvSpPr>
          <p:nvPr/>
        </p:nvSpPr>
        <p:spPr bwMode="auto">
          <a:xfrm>
            <a:off x="0" y="260350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hlink"/>
                </a:solidFill>
              </a:rPr>
              <a:t>自主学习一：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/>
        </p:nvSpPr>
        <p:spPr bwMode="auto">
          <a:xfrm>
            <a:off x="1187450" y="3141663"/>
            <a:ext cx="48260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0" lang="en-US" altLang="zh-CN" sz="2800" b="1" dirty="0">
              <a:solidFill>
                <a:schemeClr val="hlink"/>
              </a:solidFill>
              <a:latin typeface="隶书" panose="02010509060101010101" pitchFamily="49" charset="-122"/>
            </a:endParaRP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与</a:t>
            </a:r>
            <a:r>
              <a:rPr kumimoji="0" lang="en-US" altLang="zh-CN" b="1" dirty="0">
                <a:solidFill>
                  <a:schemeClr val="hlink"/>
                </a:solidFill>
              </a:rPr>
              <a:t>x</a:t>
            </a:r>
            <a:r>
              <a:rPr kumimoji="0" lang="zh-CN" altLang="en-US" b="1" dirty="0">
                <a:solidFill>
                  <a:schemeClr val="hlink"/>
                </a:solidFill>
              </a:rPr>
              <a:t>轴</a:t>
            </a: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交点的横坐标是当</a:t>
            </a:r>
            <a:r>
              <a:rPr kumimoji="0" lang="en-US" altLang="zh-CN" b="1" dirty="0">
                <a:solidFill>
                  <a:schemeClr val="hlink"/>
                </a:solidFill>
                <a:latin typeface="隶书" panose="02010509060101010101" pitchFamily="49" charset="-122"/>
              </a:rPr>
              <a:t>y=0</a:t>
            </a: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时自变量</a:t>
            </a:r>
            <a:r>
              <a:rPr kumimoji="0" lang="en-US" altLang="zh-CN" b="1" dirty="0">
                <a:solidFill>
                  <a:schemeClr val="hlink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的值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 即方程</a:t>
            </a:r>
            <a:r>
              <a:rPr kumimoji="0" lang="en-US" altLang="zh-CN" b="1" dirty="0">
                <a:solidFill>
                  <a:schemeClr val="hlink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b="1" baseline="30000" dirty="0">
                <a:solidFill>
                  <a:schemeClr val="hlink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b="1" dirty="0">
                <a:solidFill>
                  <a:schemeClr val="hlink"/>
                </a:solidFill>
                <a:latin typeface="隶书" panose="02010509060101010101" pitchFamily="49" charset="-122"/>
              </a:rPr>
              <a:t>+bx+c=0</a:t>
            </a: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的根</a:t>
            </a:r>
            <a:r>
              <a:rPr kumimoji="0" lang="en-US" altLang="zh-CN" b="1" dirty="0">
                <a:solidFill>
                  <a:schemeClr val="hlink"/>
                </a:solidFill>
                <a:latin typeface="隶书" panose="02010509060101010101" pitchFamily="49" charset="-122"/>
              </a:rPr>
              <a:t>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/>
        </p:nvSpPr>
        <p:spPr bwMode="auto">
          <a:xfrm>
            <a:off x="0" y="1989138"/>
            <a:ext cx="861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b="1" dirty="0">
                <a:solidFill>
                  <a:srgbClr val="000000"/>
                </a:solidFill>
                <a:latin typeface="隶书" panose="02010509060101010101" pitchFamily="49" charset="-122"/>
              </a:rPr>
              <a:t>   </a:t>
            </a:r>
            <a:r>
              <a:rPr kumimoji="0" lang="zh-CN" altLang="en-US" b="1" dirty="0">
                <a:solidFill>
                  <a:srgbClr val="000000"/>
                </a:solidFill>
                <a:latin typeface="隶书" panose="02010509060101010101" pitchFamily="49" charset="-122"/>
              </a:rPr>
              <a:t>二次函数</a:t>
            </a:r>
            <a:r>
              <a:rPr kumimoji="0" lang="en-US" altLang="zh-CN" sz="3200" b="1" dirty="0">
                <a:solidFill>
                  <a:schemeClr val="hlink"/>
                </a:solidFill>
                <a:latin typeface="隶书" panose="02010509060101010101" pitchFamily="49" charset="-122"/>
              </a:rPr>
              <a:t>y</a:t>
            </a:r>
            <a:r>
              <a:rPr kumimoji="0" lang="en-US" altLang="zh-CN" b="1" dirty="0">
                <a:solidFill>
                  <a:srgbClr val="000000"/>
                </a:solidFill>
                <a:latin typeface="隶书" panose="02010509060101010101" pitchFamily="49" charset="-122"/>
              </a:rPr>
              <a:t>=ax</a:t>
            </a:r>
            <a:r>
              <a:rPr kumimoji="0" lang="en-US" altLang="zh-CN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b="1" dirty="0">
                <a:solidFill>
                  <a:srgbClr val="00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b="1" dirty="0">
                <a:solidFill>
                  <a:srgbClr val="00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b="1" dirty="0">
                <a:solidFill>
                  <a:schemeClr val="hlink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b="1" dirty="0">
                <a:solidFill>
                  <a:schemeClr val="hlink"/>
                </a:solidFill>
                <a:latin typeface="隶书" panose="02010509060101010101" pitchFamily="49" charset="-122"/>
              </a:rPr>
              <a:t>轴</a:t>
            </a:r>
            <a:r>
              <a:rPr kumimoji="0" lang="zh-CN" altLang="en-US" b="1" dirty="0">
                <a:solidFill>
                  <a:srgbClr val="000000"/>
                </a:solidFill>
                <a:latin typeface="隶书" panose="02010509060101010101" pitchFamily="49" charset="-122"/>
              </a:rPr>
              <a:t>交点坐标与一元二次方</a:t>
            </a:r>
            <a:r>
              <a:rPr kumimoji="0" lang="en-US" altLang="zh-CN" b="1" dirty="0">
                <a:solidFill>
                  <a:srgbClr val="000000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b="1" dirty="0">
                <a:solidFill>
                  <a:srgbClr val="000000"/>
                </a:solidFill>
                <a:latin typeface="隶书" panose="02010509060101010101" pitchFamily="49" charset="-122"/>
              </a:rPr>
              <a:t>+bx+c=</a:t>
            </a:r>
            <a:r>
              <a:rPr kumimoji="0" lang="en-US" altLang="zh-CN" sz="2800" dirty="0">
                <a:solidFill>
                  <a:schemeClr val="hlink"/>
                </a:solidFill>
                <a:latin typeface="隶书" panose="02010509060101010101" pitchFamily="49" charset="-122"/>
              </a:rPr>
              <a:t>0</a:t>
            </a:r>
            <a:r>
              <a:rPr kumimoji="0" lang="zh-CN" altLang="en-US" b="1" dirty="0">
                <a:solidFill>
                  <a:srgbClr val="000000"/>
                </a:solidFill>
                <a:latin typeface="隶书" panose="02010509060101010101" pitchFamily="49" charset="-122"/>
              </a:rPr>
              <a:t>的根有什么关系</a:t>
            </a:r>
            <a:r>
              <a:rPr kumimoji="0" lang="en-US" altLang="zh-CN" b="1" dirty="0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</p:txBody>
      </p:sp>
      <p:grpSp>
        <p:nvGrpSpPr>
          <p:cNvPr id="179204" name="Group 4"/>
          <p:cNvGrpSpPr/>
          <p:nvPr/>
        </p:nvGrpSpPr>
        <p:grpSpPr bwMode="auto">
          <a:xfrm>
            <a:off x="304800" y="304800"/>
            <a:ext cx="3581400" cy="685800"/>
            <a:chOff x="768" y="336"/>
            <a:chExt cx="2256" cy="432"/>
          </a:xfrm>
        </p:grpSpPr>
        <p:grpSp>
          <p:nvGrpSpPr>
            <p:cNvPr id="179205" name="Group 5"/>
            <p:cNvGrpSpPr/>
            <p:nvPr/>
          </p:nvGrpSpPr>
          <p:grpSpPr bwMode="auto">
            <a:xfrm>
              <a:off x="768" y="365"/>
              <a:ext cx="1488" cy="313"/>
              <a:chOff x="1920" y="57"/>
              <a:chExt cx="2112" cy="224"/>
            </a:xfrm>
          </p:grpSpPr>
          <p:sp>
            <p:nvSpPr>
              <p:cNvPr id="179206" name="Rectangle 6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kumimoji="0" lang="zh-CN" altLang="en-US" b="1" dirty="0">
                    <a:latin typeface="Times New Roman" panose="02020603050405020304" pitchFamily="18" charset="0"/>
                    <a:ea typeface="隶书" panose="02010509060101010101" pitchFamily="49" charset="-122"/>
                  </a:rPr>
                  <a:t>想一想</a:t>
                </a:r>
                <a:endParaRPr lang="zh-CN" altLang="en-US" b="1" baseline="-25000" dirty="0"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179207" name="Rectangle 7" descr="PE03255_"/>
              <p:cNvSpPr>
                <a:spLocks noChangeArrowheads="1"/>
              </p:cNvSpPr>
              <p:nvPr/>
            </p:nvSpPr>
            <p:spPr bwMode="auto">
              <a:xfrm>
                <a:off x="3601" y="57"/>
                <a:ext cx="164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endParaRPr kumimoji="0" lang="zh-CN" altLang="zh-CN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anose="020B0604020202020204" pitchFamily="34" charset="0"/>
                  <a:ea typeface="BatangChe" pitchFamily="49" charset="-127"/>
                </a:endParaRPr>
              </a:p>
            </p:txBody>
          </p:sp>
        </p:grpSp>
        <p:pic>
          <p:nvPicPr>
            <p:cNvPr id="179208" name="Picture 8" descr="67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09" name="Picture 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9210" name="Text Box 10"/>
          <p:cNvSpPr txBox="1">
            <a:spLocks noChangeArrowheads="1"/>
          </p:cNvSpPr>
          <p:nvPr/>
        </p:nvSpPr>
        <p:spPr bwMode="auto">
          <a:xfrm>
            <a:off x="0" y="5716588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b="1">
                <a:solidFill>
                  <a:srgbClr val="000000"/>
                </a:solidFill>
              </a:rPr>
              <a:t>       </a:t>
            </a:r>
          </a:p>
          <a:p>
            <a:endParaRPr kumimoji="0" lang="en-US" altLang="zh-CN" b="1">
              <a:solidFill>
                <a:srgbClr val="000000"/>
              </a:solidFill>
            </a:endParaRPr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323850" y="4292600"/>
            <a:ext cx="7705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b="1"/>
              <a:t> </a:t>
            </a: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6227763" y="5516563"/>
            <a:ext cx="2303462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en-US" altLang="zh-CN" b="1" baseline="-2500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/>
        </p:nvSpPr>
        <p:spPr bwMode="auto">
          <a:xfrm>
            <a:off x="1042988" y="765175"/>
            <a:ext cx="861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. 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二次函数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y=ax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+bx+c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的图象和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x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轴交点的个数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    与一元二次方程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ax</a:t>
            </a:r>
            <a:r>
              <a:rPr kumimoji="0" lang="en-US" altLang="zh-CN" sz="2800" b="1" baseline="30000" dirty="0">
                <a:solidFill>
                  <a:srgbClr val="000000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+bx+c=0</a:t>
            </a:r>
            <a:r>
              <a:rPr kumimoji="0" lang="zh-CN" altLang="en-US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的根有什么关系</a:t>
            </a:r>
            <a:r>
              <a:rPr kumimoji="0" lang="en-US" altLang="zh-CN" sz="2800" b="1" dirty="0">
                <a:solidFill>
                  <a:srgbClr val="000000"/>
                </a:solidFill>
                <a:latin typeface="隶书" panose="02010509060101010101" pitchFamily="49" charset="-122"/>
              </a:rPr>
              <a:t>?</a:t>
            </a:r>
          </a:p>
        </p:txBody>
      </p:sp>
      <p:pic>
        <p:nvPicPr>
          <p:cNvPr id="156676" name="Picture 4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64475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677" name="Picture 5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8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50113" y="6400800"/>
            <a:ext cx="598487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56723" name="Group 51"/>
          <p:cNvGraphicFramePr>
            <a:graphicFrameLocks noGrp="1"/>
          </p:cNvGraphicFramePr>
          <p:nvPr/>
        </p:nvGraphicFramePr>
        <p:xfrm>
          <a:off x="152400" y="2492375"/>
          <a:ext cx="8915400" cy="3697288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6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一元二次方程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ax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+bx+c=0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根的判别式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=b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-4ac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一元二次方程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ax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+bx+c=0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的根的情况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二次函数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y=ax</a:t>
                      </a:r>
                      <a:r>
                        <a:rPr kumimoji="0" lang="en-US" altLang="zh-CN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+bx+c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的图象和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隶书" panose="02010509060101010101" pitchFamily="49" charset="-122"/>
                          <a:ea typeface="宋体" panose="02010600030101010101" pitchFamily="2" charset="-122"/>
                        </a:rPr>
                        <a:t>轴交点个数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6708" name="Rectangle 36"/>
          <p:cNvSpPr>
            <a:spLocks noGrp="1" noChangeArrowheads="1"/>
          </p:cNvSpPr>
          <p:nvPr/>
        </p:nvSpPr>
        <p:spPr bwMode="auto">
          <a:xfrm>
            <a:off x="6156325" y="393382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000" b="1">
                <a:solidFill>
                  <a:schemeClr val="hlink"/>
                </a:solidFill>
                <a:latin typeface="隶书" panose="02010509060101010101" pitchFamily="49" charset="-122"/>
              </a:rPr>
              <a:t>有两个交点</a:t>
            </a:r>
          </a:p>
        </p:txBody>
      </p:sp>
      <p:sp>
        <p:nvSpPr>
          <p:cNvPr id="156709" name="Rectangle 37"/>
          <p:cNvSpPr>
            <a:spLocks noGrp="1" noChangeArrowheads="1"/>
          </p:cNvSpPr>
          <p:nvPr/>
        </p:nvSpPr>
        <p:spPr bwMode="auto">
          <a:xfrm>
            <a:off x="3124200" y="3933825"/>
            <a:ext cx="2590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zh-CN" altLang="en-US" sz="2000" b="1">
                <a:solidFill>
                  <a:schemeClr val="hlink"/>
                </a:solidFill>
                <a:latin typeface="隶书" panose="02010509060101010101" pitchFamily="49" charset="-122"/>
              </a:rPr>
              <a:t>有两个不相等的实数根</a:t>
            </a:r>
          </a:p>
        </p:txBody>
      </p:sp>
      <p:sp>
        <p:nvSpPr>
          <p:cNvPr id="156710" name="Rectangle 38"/>
          <p:cNvSpPr>
            <a:spLocks noGrp="1" noChangeArrowheads="1"/>
          </p:cNvSpPr>
          <p:nvPr/>
        </p:nvSpPr>
        <p:spPr bwMode="auto">
          <a:xfrm>
            <a:off x="611188" y="400526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sz="2000" b="1">
                <a:solidFill>
                  <a:schemeClr val="hlink"/>
                </a:solidFill>
                <a:latin typeface="隶书" panose="02010509060101010101" pitchFamily="49" charset="-122"/>
              </a:rPr>
              <a:t>b</a:t>
            </a:r>
            <a:r>
              <a:rPr kumimoji="0" lang="en-US" altLang="zh-CN" sz="2000" b="1" baseline="30000">
                <a:solidFill>
                  <a:schemeClr val="hlink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000" b="1">
                <a:solidFill>
                  <a:schemeClr val="hlink"/>
                </a:solidFill>
                <a:latin typeface="隶书" panose="02010509060101010101" pitchFamily="49" charset="-122"/>
              </a:rPr>
              <a:t>-4ac &gt; 0</a:t>
            </a:r>
          </a:p>
        </p:txBody>
      </p:sp>
      <p:sp>
        <p:nvSpPr>
          <p:cNvPr id="156711" name="Rectangle 39"/>
          <p:cNvSpPr>
            <a:spLocks noGrp="1" noChangeArrowheads="1"/>
          </p:cNvSpPr>
          <p:nvPr/>
        </p:nvSpPr>
        <p:spPr bwMode="auto">
          <a:xfrm>
            <a:off x="6227763" y="479742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0" lang="zh-CN" altLang="en-US" sz="2000" b="1">
                <a:solidFill>
                  <a:schemeClr val="hlink"/>
                </a:solidFill>
                <a:latin typeface="隶书" panose="02010509060101010101" pitchFamily="49" charset="-122"/>
              </a:rPr>
              <a:t>有一个交点</a:t>
            </a:r>
          </a:p>
        </p:txBody>
      </p:sp>
      <p:sp>
        <p:nvSpPr>
          <p:cNvPr id="156712" name="Rectangle 40"/>
          <p:cNvSpPr>
            <a:spLocks noGrp="1" noChangeArrowheads="1"/>
          </p:cNvSpPr>
          <p:nvPr/>
        </p:nvSpPr>
        <p:spPr bwMode="auto">
          <a:xfrm>
            <a:off x="3200400" y="4724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0" lang="zh-CN" altLang="en-US" sz="2000" b="1">
                <a:solidFill>
                  <a:schemeClr val="hlink"/>
                </a:solidFill>
                <a:latin typeface="隶书" panose="02010509060101010101" pitchFamily="49" charset="-122"/>
              </a:rPr>
              <a:t>有两个相等的实数根</a:t>
            </a:r>
          </a:p>
        </p:txBody>
      </p:sp>
      <p:sp>
        <p:nvSpPr>
          <p:cNvPr id="156713" name="Rectangle 41"/>
          <p:cNvSpPr>
            <a:spLocks noGrp="1" noChangeArrowheads="1"/>
          </p:cNvSpPr>
          <p:nvPr/>
        </p:nvSpPr>
        <p:spPr bwMode="auto">
          <a:xfrm>
            <a:off x="468313" y="4724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0" lang="en-US" altLang="zh-CN" sz="2000" b="1">
                <a:solidFill>
                  <a:schemeClr val="hlink"/>
                </a:solidFill>
                <a:latin typeface="隶书" panose="02010509060101010101" pitchFamily="49" charset="-122"/>
              </a:rPr>
              <a:t>b</a:t>
            </a:r>
            <a:r>
              <a:rPr kumimoji="0" lang="en-US" altLang="zh-CN" sz="2000" b="1" baseline="30000">
                <a:solidFill>
                  <a:schemeClr val="hlink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000" b="1">
                <a:solidFill>
                  <a:schemeClr val="hlink"/>
                </a:solidFill>
                <a:latin typeface="隶书" panose="02010509060101010101" pitchFamily="49" charset="-122"/>
              </a:rPr>
              <a:t>-4ac = 0</a:t>
            </a:r>
          </a:p>
        </p:txBody>
      </p:sp>
      <p:sp>
        <p:nvSpPr>
          <p:cNvPr id="156714" name="Rectangle 42"/>
          <p:cNvSpPr>
            <a:spLocks noGrp="1" noChangeArrowheads="1"/>
          </p:cNvSpPr>
          <p:nvPr/>
        </p:nvSpPr>
        <p:spPr bwMode="auto">
          <a:xfrm>
            <a:off x="6372225" y="558958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0" lang="zh-CN" altLang="en-US" sz="2000" b="1">
                <a:solidFill>
                  <a:schemeClr val="hlink"/>
                </a:solidFill>
                <a:latin typeface="隶书" panose="02010509060101010101" pitchFamily="49" charset="-122"/>
              </a:rPr>
              <a:t>没有交点</a:t>
            </a:r>
          </a:p>
        </p:txBody>
      </p:sp>
      <p:sp>
        <p:nvSpPr>
          <p:cNvPr id="156715" name="Rectangle 43"/>
          <p:cNvSpPr>
            <a:spLocks noGrp="1" noChangeArrowheads="1"/>
          </p:cNvSpPr>
          <p:nvPr/>
        </p:nvSpPr>
        <p:spPr bwMode="auto">
          <a:xfrm>
            <a:off x="3505200" y="5486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0" lang="zh-CN" altLang="en-US" sz="2000" b="1">
                <a:solidFill>
                  <a:schemeClr val="hlink"/>
                </a:solidFill>
                <a:latin typeface="隶书" panose="02010509060101010101" pitchFamily="49" charset="-122"/>
              </a:rPr>
              <a:t>没有实数根</a:t>
            </a:r>
          </a:p>
        </p:txBody>
      </p:sp>
      <p:sp>
        <p:nvSpPr>
          <p:cNvPr id="156716" name="Rectangle 44"/>
          <p:cNvSpPr>
            <a:spLocks noGrp="1" noChangeArrowheads="1"/>
          </p:cNvSpPr>
          <p:nvPr/>
        </p:nvSpPr>
        <p:spPr bwMode="auto">
          <a:xfrm>
            <a:off x="539750" y="5589588"/>
            <a:ext cx="1781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kumimoji="0" lang="en-US" altLang="zh-CN" sz="2000" b="1">
                <a:solidFill>
                  <a:schemeClr val="hlink"/>
                </a:solidFill>
                <a:latin typeface="隶书" panose="02010509060101010101" pitchFamily="49" charset="-122"/>
              </a:rPr>
              <a:t>b</a:t>
            </a:r>
            <a:r>
              <a:rPr kumimoji="0" lang="en-US" altLang="zh-CN" sz="2000" b="1" baseline="30000">
                <a:solidFill>
                  <a:schemeClr val="hlink"/>
                </a:solidFill>
                <a:latin typeface="隶书" panose="02010509060101010101" pitchFamily="49" charset="-122"/>
              </a:rPr>
              <a:t>2</a:t>
            </a:r>
            <a:r>
              <a:rPr kumimoji="0" lang="en-US" altLang="zh-CN" sz="2000" b="1">
                <a:solidFill>
                  <a:schemeClr val="hlink"/>
                </a:solidFill>
                <a:latin typeface="隶书" panose="02010509060101010101" pitchFamily="49" charset="-122"/>
              </a:rPr>
              <a:t>-4ac &lt; 0</a:t>
            </a:r>
          </a:p>
        </p:txBody>
      </p:sp>
      <p:sp>
        <p:nvSpPr>
          <p:cNvPr id="156719" name="Text Box 47"/>
          <p:cNvSpPr txBox="1">
            <a:spLocks noChangeArrowheads="1"/>
          </p:cNvSpPr>
          <p:nvPr/>
        </p:nvSpPr>
        <p:spPr bwMode="auto">
          <a:xfrm>
            <a:off x="539750" y="188913"/>
            <a:ext cx="2879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</a:rPr>
              <a:t>想一想 填一填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7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6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6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6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67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8" grpId="0" autoUpdateAnimBg="0"/>
      <p:bldP spid="156709" grpId="0" autoUpdateAnimBg="0"/>
      <p:bldP spid="156710" grpId="0" autoUpdateAnimBg="0"/>
      <p:bldP spid="156711" grpId="0" autoUpdateAnimBg="0"/>
      <p:bldP spid="156712" grpId="0" autoUpdateAnimBg="0"/>
      <p:bldP spid="156713" grpId="0" autoUpdateAnimBg="0"/>
      <p:bldP spid="156714" grpId="0" autoUpdateAnimBg="0"/>
      <p:bldP spid="156715" grpId="0" autoUpdateAnimBg="0"/>
      <p:bldP spid="15671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251519" y="204125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pic>
        <p:nvPicPr>
          <p:cNvPr id="145412" name="Picture 4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57338"/>
            <a:ext cx="18415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7793037" cy="1143000"/>
          </a:xfrm>
        </p:spPr>
        <p:txBody>
          <a:bodyPr/>
          <a:lstStyle/>
          <a:p>
            <a:r>
              <a:rPr kumimoji="0" lang="zh-CN" altLang="en-US" sz="2400" b="1" dirty="0">
                <a:solidFill>
                  <a:schemeClr val="tx1"/>
                </a:solidFill>
              </a:rPr>
              <a:t>自主学习二：  二次函数图象和</a:t>
            </a:r>
            <a:r>
              <a:rPr kumimoji="0" lang="en-US" altLang="zh-CN" sz="2400" b="1" dirty="0">
                <a:solidFill>
                  <a:schemeClr val="tx1"/>
                </a:solidFill>
              </a:rPr>
              <a:t>x</a:t>
            </a:r>
            <a:r>
              <a:rPr kumimoji="0" lang="zh-CN" altLang="en-US" sz="2400" b="1" dirty="0">
                <a:solidFill>
                  <a:schemeClr val="tx1"/>
                </a:solidFill>
              </a:rPr>
              <a:t>轴交点坐标与</a:t>
            </a:r>
            <a:br>
              <a:rPr kumimoji="0" lang="zh-CN" altLang="en-US" sz="2400" b="1" dirty="0">
                <a:solidFill>
                  <a:schemeClr val="tx1"/>
                </a:solidFill>
              </a:rPr>
            </a:br>
            <a:r>
              <a:rPr kumimoji="0" lang="zh-CN" altLang="en-US" sz="2400" b="1" dirty="0">
                <a:solidFill>
                  <a:schemeClr val="tx1"/>
                </a:solidFill>
              </a:rPr>
              <a:t>                      一元二次方程的根有什么关系</a:t>
            </a:r>
            <a:r>
              <a:rPr kumimoji="0" lang="en-US" altLang="zh-CN" sz="2400" b="1" dirty="0">
                <a:solidFill>
                  <a:schemeClr val="tx1"/>
                </a:solidFill>
              </a:rPr>
              <a:t>?</a:t>
            </a:r>
            <a:br>
              <a:rPr kumimoji="0" lang="en-US" altLang="zh-CN" sz="2400" b="1" dirty="0">
                <a:solidFill>
                  <a:schemeClr val="tx1"/>
                </a:solidFill>
              </a:rPr>
            </a:br>
            <a:endParaRPr kumimoji="0" lang="en-US" altLang="zh-CN" sz="2400" b="1" dirty="0">
              <a:solidFill>
                <a:schemeClr val="tx1"/>
              </a:solidFill>
            </a:endParaRP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2268538" y="1844675"/>
            <a:ext cx="2879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000" b="1" dirty="0">
                <a:latin typeface="隶书" panose="02010509060101010101" pitchFamily="49" charset="-122"/>
              </a:rPr>
              <a:t>y=x</a:t>
            </a:r>
            <a:r>
              <a:rPr kumimoji="0" lang="en-US" altLang="zh-CN" sz="2000" b="1" baseline="30000" dirty="0">
                <a:latin typeface="隶书" panose="02010509060101010101" pitchFamily="49" charset="-122"/>
              </a:rPr>
              <a:t>2</a:t>
            </a:r>
            <a:r>
              <a:rPr kumimoji="0" lang="en-US" altLang="zh-CN" sz="2000" b="1" dirty="0">
                <a:latin typeface="隶书" panose="02010509060101010101" pitchFamily="49" charset="-122"/>
              </a:rPr>
              <a:t>+2x</a:t>
            </a:r>
            <a:r>
              <a:rPr lang="zh-CN" altLang="en-US" dirty="0"/>
              <a:t>与 </a:t>
            </a:r>
            <a:r>
              <a:rPr lang="en-US" altLang="zh-CN" dirty="0"/>
              <a:t>x</a:t>
            </a:r>
            <a:r>
              <a:rPr lang="zh-CN" altLang="en-US" dirty="0"/>
              <a:t>轴交点</a:t>
            </a:r>
          </a:p>
          <a:p>
            <a:pPr>
              <a:spcBef>
                <a:spcPct val="50000"/>
              </a:spcBef>
            </a:pPr>
            <a:endParaRPr kumimoji="0" lang="en-US" altLang="zh-CN" sz="2000" b="1" dirty="0">
              <a:solidFill>
                <a:schemeClr val="hlink"/>
              </a:solidFill>
              <a:latin typeface="隶书" panose="02010509060101010101" pitchFamily="49" charset="-122"/>
            </a:endParaRPr>
          </a:p>
        </p:txBody>
      </p: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5148263" y="3213100"/>
            <a:ext cx="21605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X</a:t>
            </a:r>
            <a:r>
              <a:rPr lang="en-US" altLang="zh-CN" sz="2000" baseline="-25000">
                <a:solidFill>
                  <a:schemeClr val="hlink"/>
                </a:solidFill>
              </a:rPr>
              <a:t>1</a:t>
            </a:r>
            <a:r>
              <a:rPr lang="en-US" altLang="zh-CN" sz="2000">
                <a:solidFill>
                  <a:schemeClr val="hlink"/>
                </a:solidFill>
              </a:rPr>
              <a:t> =-2   X</a:t>
            </a:r>
            <a:r>
              <a:rPr lang="en-US" altLang="zh-CN" sz="2000" baseline="-25000">
                <a:solidFill>
                  <a:schemeClr val="hlink"/>
                </a:solidFill>
              </a:rPr>
              <a:t>2</a:t>
            </a:r>
            <a:r>
              <a:rPr lang="en-US" altLang="zh-CN" sz="2000">
                <a:solidFill>
                  <a:schemeClr val="hlink"/>
                </a:solidFill>
              </a:rPr>
              <a:t> =0</a:t>
            </a:r>
          </a:p>
        </p:txBody>
      </p:sp>
      <p:sp>
        <p:nvSpPr>
          <p:cNvPr id="145498" name="Text Box 90"/>
          <p:cNvSpPr txBox="1">
            <a:spLocks noChangeArrowheads="1"/>
          </p:cNvSpPr>
          <p:nvPr/>
        </p:nvSpPr>
        <p:spPr bwMode="auto">
          <a:xfrm>
            <a:off x="5364163" y="1916113"/>
            <a:ext cx="223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2000" b="1">
                <a:solidFill>
                  <a:schemeClr val="hlink"/>
                </a:solidFill>
              </a:rPr>
              <a:t> (-2,0)     (0,0</a:t>
            </a:r>
            <a:r>
              <a:rPr kumimoji="0" lang="zh-CN" altLang="en-US" sz="2000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45504" name="Text Box 96"/>
          <p:cNvSpPr txBox="1">
            <a:spLocks noChangeArrowheads="1"/>
          </p:cNvSpPr>
          <p:nvPr/>
        </p:nvSpPr>
        <p:spPr bwMode="auto">
          <a:xfrm>
            <a:off x="611188" y="47974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45506" name="Text Box 98"/>
          <p:cNvSpPr txBox="1">
            <a:spLocks noChangeArrowheads="1"/>
          </p:cNvSpPr>
          <p:nvPr/>
        </p:nvSpPr>
        <p:spPr bwMode="auto">
          <a:xfrm>
            <a:off x="1908175" y="3141663"/>
            <a:ext cx="3168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000" b="1"/>
              <a:t>x</a:t>
            </a:r>
            <a:r>
              <a:rPr kumimoji="0" lang="en-US" altLang="zh-CN" sz="2000" b="1" baseline="30000"/>
              <a:t>2</a:t>
            </a:r>
            <a:r>
              <a:rPr kumimoji="0" lang="en-US" altLang="zh-CN" sz="2000" b="1"/>
              <a:t>+2x=0</a:t>
            </a:r>
            <a:r>
              <a:rPr kumimoji="0" lang="zh-CN" altLang="en-US" b="1"/>
              <a:t>方程的根是</a:t>
            </a:r>
          </a:p>
          <a:p>
            <a:pPr>
              <a:spcBef>
                <a:spcPct val="50000"/>
              </a:spcBef>
            </a:pPr>
            <a:endParaRPr kumimoji="0" lang="en-US" altLang="zh-CN" sz="2000" b="1">
              <a:solidFill>
                <a:schemeClr val="hlink"/>
              </a:solidFill>
            </a:endParaRPr>
          </a:p>
        </p:txBody>
      </p:sp>
      <p:sp>
        <p:nvSpPr>
          <p:cNvPr id="145507" name="Line 99"/>
          <p:cNvSpPr>
            <a:spLocks noChangeShapeType="1"/>
          </p:cNvSpPr>
          <p:nvPr/>
        </p:nvSpPr>
        <p:spPr bwMode="auto">
          <a:xfrm>
            <a:off x="2411413" y="2276475"/>
            <a:ext cx="0" cy="1008063"/>
          </a:xfrm>
          <a:prstGeom prst="line">
            <a:avLst/>
          </a:prstGeom>
          <a:noFill/>
          <a:ln w="57150">
            <a:solidFill>
              <a:srgbClr val="CC00CC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5508" name="Line 100"/>
          <p:cNvSpPr>
            <a:spLocks noChangeShapeType="1"/>
          </p:cNvSpPr>
          <p:nvPr/>
        </p:nvSpPr>
        <p:spPr bwMode="auto">
          <a:xfrm flipH="1">
            <a:off x="6084888" y="4724400"/>
            <a:ext cx="0" cy="1152525"/>
          </a:xfrm>
          <a:prstGeom prst="line">
            <a:avLst/>
          </a:prstGeom>
          <a:noFill/>
          <a:ln w="57150">
            <a:solidFill>
              <a:srgbClr val="CC00CC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5509" name="Line 101"/>
          <p:cNvSpPr>
            <a:spLocks noChangeShapeType="1"/>
          </p:cNvSpPr>
          <p:nvPr/>
        </p:nvSpPr>
        <p:spPr bwMode="auto">
          <a:xfrm>
            <a:off x="2339975" y="4508500"/>
            <a:ext cx="0" cy="1441450"/>
          </a:xfrm>
          <a:prstGeom prst="line">
            <a:avLst/>
          </a:prstGeom>
          <a:noFill/>
          <a:ln w="57150">
            <a:solidFill>
              <a:srgbClr val="CC00CC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5510" name="Line 102"/>
          <p:cNvSpPr>
            <a:spLocks noChangeShapeType="1"/>
          </p:cNvSpPr>
          <p:nvPr/>
        </p:nvSpPr>
        <p:spPr bwMode="auto">
          <a:xfrm>
            <a:off x="7164388" y="4652963"/>
            <a:ext cx="0" cy="1223962"/>
          </a:xfrm>
          <a:prstGeom prst="line">
            <a:avLst/>
          </a:prstGeom>
          <a:noFill/>
          <a:ln w="57150">
            <a:solidFill>
              <a:srgbClr val="CC00CC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2627313" y="2205038"/>
            <a:ext cx="10080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b="1">
                <a:solidFill>
                  <a:schemeClr val="hlink"/>
                </a:solidFill>
              </a:rPr>
              <a:t>令</a:t>
            </a:r>
          </a:p>
          <a:p>
            <a:pPr>
              <a:spcBef>
                <a:spcPct val="50000"/>
              </a:spcBef>
            </a:pPr>
            <a:r>
              <a:rPr kumimoji="0" lang="en-US" altLang="zh-CN" b="1">
                <a:solidFill>
                  <a:schemeClr val="hlink"/>
                </a:solidFill>
              </a:rPr>
              <a:t>y=0</a:t>
            </a:r>
          </a:p>
        </p:txBody>
      </p:sp>
      <p:sp>
        <p:nvSpPr>
          <p:cNvPr id="145516" name="AutoShape 108"/>
          <p:cNvSpPr/>
          <p:nvPr/>
        </p:nvSpPr>
        <p:spPr bwMode="auto">
          <a:xfrm>
            <a:off x="8027988" y="1844675"/>
            <a:ext cx="73025" cy="4608513"/>
          </a:xfrm>
          <a:prstGeom prst="rightBrace">
            <a:avLst>
              <a:gd name="adj1" fmla="val 525906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chemeClr val="folHlink"/>
              </a:solidFill>
            </a:endParaRPr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8172450" y="981075"/>
            <a:ext cx="719138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b="1">
                <a:solidFill>
                  <a:srgbClr val="CC00CC"/>
                </a:solidFill>
              </a:rPr>
              <a:t>交点的横坐标是一元二次方程的根</a:t>
            </a:r>
          </a:p>
        </p:txBody>
      </p:sp>
      <p:pic>
        <p:nvPicPr>
          <p:cNvPr id="145518" name="Picture 1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1113" y="3933825"/>
            <a:ext cx="1863726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523" name="Text Box 115"/>
          <p:cNvSpPr txBox="1">
            <a:spLocks noChangeArrowheads="1"/>
          </p:cNvSpPr>
          <p:nvPr/>
        </p:nvSpPr>
        <p:spPr bwMode="auto">
          <a:xfrm>
            <a:off x="5219700" y="4005263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chemeClr val="hlink"/>
                </a:solidFill>
              </a:rPr>
              <a:t>  </a:t>
            </a:r>
            <a:r>
              <a:rPr lang="zh-CN" altLang="en-US" b="1">
                <a:solidFill>
                  <a:schemeClr val="hlink"/>
                </a:solidFill>
              </a:rPr>
              <a:t>（</a:t>
            </a:r>
            <a:r>
              <a:rPr lang="en-US" altLang="zh-CN" b="1">
                <a:solidFill>
                  <a:schemeClr val="hlink"/>
                </a:solidFill>
              </a:rPr>
              <a:t>2, 0</a:t>
            </a:r>
            <a:r>
              <a:rPr lang="zh-CN" altLang="en-US" b="1">
                <a:solidFill>
                  <a:schemeClr val="hlink"/>
                </a:solidFill>
              </a:rPr>
              <a:t>）（</a:t>
            </a:r>
            <a:r>
              <a:rPr lang="en-US" altLang="zh-CN" b="1">
                <a:solidFill>
                  <a:schemeClr val="hlink"/>
                </a:solidFill>
              </a:rPr>
              <a:t>4,0 </a:t>
            </a:r>
            <a:r>
              <a:rPr lang="zh-CN" altLang="en-US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45524" name="Text Box 116"/>
          <p:cNvSpPr txBox="1">
            <a:spLocks noChangeArrowheads="1"/>
          </p:cNvSpPr>
          <p:nvPr/>
        </p:nvSpPr>
        <p:spPr bwMode="auto">
          <a:xfrm>
            <a:off x="5292725" y="5876925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hlink"/>
                </a:solidFill>
              </a:rPr>
              <a:t>X</a:t>
            </a:r>
            <a:r>
              <a:rPr lang="en-US" altLang="zh-CN" baseline="-25000">
                <a:solidFill>
                  <a:schemeClr val="hlink"/>
                </a:solidFill>
              </a:rPr>
              <a:t>1</a:t>
            </a:r>
            <a:r>
              <a:rPr lang="en-US" altLang="zh-CN">
                <a:solidFill>
                  <a:schemeClr val="hlink"/>
                </a:solidFill>
              </a:rPr>
              <a:t> =2   X</a:t>
            </a:r>
            <a:r>
              <a:rPr lang="en-US" altLang="zh-CN" baseline="-25000">
                <a:solidFill>
                  <a:schemeClr val="hlink"/>
                </a:solidFill>
              </a:rPr>
              <a:t>2</a:t>
            </a:r>
            <a:r>
              <a:rPr lang="en-US" altLang="zh-CN">
                <a:solidFill>
                  <a:schemeClr val="hlink"/>
                </a:solidFill>
              </a:rPr>
              <a:t> =4</a:t>
            </a:r>
          </a:p>
        </p:txBody>
      </p:sp>
      <p:sp>
        <p:nvSpPr>
          <p:cNvPr id="145525" name="Text Box 117"/>
          <p:cNvSpPr txBox="1">
            <a:spLocks noChangeArrowheads="1"/>
          </p:cNvSpPr>
          <p:nvPr/>
        </p:nvSpPr>
        <p:spPr bwMode="auto">
          <a:xfrm>
            <a:off x="2124075" y="4076700"/>
            <a:ext cx="345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000" b="1"/>
              <a:t>y=x</a:t>
            </a:r>
            <a:r>
              <a:rPr kumimoji="0" lang="en-US" altLang="zh-CN" sz="2000" b="1" baseline="30000"/>
              <a:t>2</a:t>
            </a:r>
            <a:r>
              <a:rPr kumimoji="0" lang="en-US" altLang="zh-CN" sz="2000" b="1"/>
              <a:t>-6x+8</a:t>
            </a:r>
            <a:r>
              <a:rPr kumimoji="0" lang="zh-CN" altLang="en-US" sz="2000" b="1"/>
              <a:t>与</a:t>
            </a:r>
            <a:r>
              <a:rPr lang="en-US" altLang="zh-CN"/>
              <a:t>x</a:t>
            </a:r>
            <a:r>
              <a:rPr lang="zh-CN" altLang="en-US"/>
              <a:t>轴交点是</a:t>
            </a:r>
          </a:p>
        </p:txBody>
      </p:sp>
      <p:sp>
        <p:nvSpPr>
          <p:cNvPr id="145528" name="Text Box 120"/>
          <p:cNvSpPr txBox="1">
            <a:spLocks noChangeArrowheads="1"/>
          </p:cNvSpPr>
          <p:nvPr/>
        </p:nvSpPr>
        <p:spPr bwMode="auto">
          <a:xfrm>
            <a:off x="4284663" y="4221163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1835150" y="5853113"/>
            <a:ext cx="36734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b="1"/>
              <a:t>x</a:t>
            </a:r>
            <a:r>
              <a:rPr kumimoji="0" lang="en-US" altLang="zh-CN" b="1" baseline="30000"/>
              <a:t>2</a:t>
            </a:r>
            <a:r>
              <a:rPr kumimoji="0" lang="en-US" altLang="zh-CN" b="1"/>
              <a:t>-6x+8=0</a:t>
            </a:r>
            <a:r>
              <a:rPr kumimoji="0" lang="zh-CN" altLang="en-US" b="1"/>
              <a:t>方程的根是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145532" name="Text Box 124"/>
          <p:cNvSpPr txBox="1">
            <a:spLocks noChangeArrowheads="1"/>
          </p:cNvSpPr>
          <p:nvPr/>
        </p:nvSpPr>
        <p:spPr bwMode="auto">
          <a:xfrm>
            <a:off x="2411413" y="4797425"/>
            <a:ext cx="865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b="1">
                <a:solidFill>
                  <a:schemeClr val="hlink"/>
                </a:solidFill>
              </a:rPr>
              <a:t>令</a:t>
            </a:r>
            <a:r>
              <a:rPr kumimoji="0" lang="en-US" altLang="zh-CN" b="1">
                <a:solidFill>
                  <a:schemeClr val="hlink"/>
                </a:solidFill>
              </a:rPr>
              <a:t>y=0</a:t>
            </a:r>
          </a:p>
        </p:txBody>
      </p:sp>
      <p:sp>
        <p:nvSpPr>
          <p:cNvPr id="145547" name="Line 139"/>
          <p:cNvSpPr>
            <a:spLocks noChangeShapeType="1"/>
          </p:cNvSpPr>
          <p:nvPr/>
        </p:nvSpPr>
        <p:spPr bwMode="auto">
          <a:xfrm>
            <a:off x="5867400" y="2349500"/>
            <a:ext cx="0" cy="863600"/>
          </a:xfrm>
          <a:prstGeom prst="line">
            <a:avLst/>
          </a:prstGeom>
          <a:noFill/>
          <a:ln w="28575">
            <a:solidFill>
              <a:srgbClr val="CC00CC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5548" name="Line 140"/>
          <p:cNvSpPr>
            <a:spLocks noChangeShapeType="1"/>
          </p:cNvSpPr>
          <p:nvPr/>
        </p:nvSpPr>
        <p:spPr bwMode="auto">
          <a:xfrm>
            <a:off x="6804025" y="2349500"/>
            <a:ext cx="0" cy="792163"/>
          </a:xfrm>
          <a:prstGeom prst="line">
            <a:avLst/>
          </a:prstGeom>
          <a:noFill/>
          <a:ln w="28575">
            <a:solidFill>
              <a:srgbClr val="CC00CC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4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4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4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92" grpId="0"/>
      <p:bldP spid="145498" grpId="0"/>
      <p:bldP spid="145507" grpId="0" animBg="1"/>
      <p:bldP spid="145508" grpId="0" animBg="1"/>
      <p:bldP spid="145509" grpId="0" animBg="1"/>
      <p:bldP spid="145510" grpId="0" animBg="1"/>
      <p:bldP spid="145515" grpId="0"/>
      <p:bldP spid="145516" grpId="0" animBg="1"/>
      <p:bldP spid="145517" grpId="0"/>
      <p:bldP spid="145523" grpId="0"/>
      <p:bldP spid="145524" grpId="0"/>
      <p:bldP spid="145532" grpId="1"/>
      <p:bldP spid="145547" grpId="0" animBg="1"/>
      <p:bldP spid="1455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0" y="1989138"/>
            <a:ext cx="89804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latin typeface="Tahoma" panose="020B0604030504040204" pitchFamily="34" charset="0"/>
              </a:rPr>
              <a:t>2.</a:t>
            </a:r>
            <a:r>
              <a:rPr lang="zh-CN" altLang="en-US" b="1" dirty="0">
                <a:latin typeface="Tahoma" panose="020B0604030504040204" pitchFamily="34" charset="0"/>
              </a:rPr>
              <a:t>抛物线</a:t>
            </a:r>
            <a:r>
              <a:rPr lang="en-US" altLang="zh-CN" b="1" dirty="0">
                <a:latin typeface="Tahoma" panose="020B0604030504040204" pitchFamily="34" charset="0"/>
              </a:rPr>
              <a:t>y=x</a:t>
            </a:r>
            <a:r>
              <a:rPr lang="en-US" altLang="zh-CN" b="1" baseline="30000" dirty="0">
                <a:latin typeface="Tahoma" panose="020B0604030504040204" pitchFamily="34" charset="0"/>
              </a:rPr>
              <a:t>2</a:t>
            </a:r>
            <a:r>
              <a:rPr lang="en-US" altLang="zh-CN" b="1" dirty="0">
                <a:latin typeface="Tahoma" panose="020B0604030504040204" pitchFamily="34" charset="0"/>
              </a:rPr>
              <a:t>-4x+4</a:t>
            </a:r>
            <a:r>
              <a:rPr lang="zh-CN" altLang="en-US" b="1" dirty="0">
                <a:latin typeface="Tahoma" panose="020B0604030504040204" pitchFamily="34" charset="0"/>
              </a:rPr>
              <a:t>与轴有</a:t>
            </a:r>
            <a:r>
              <a:rPr lang="zh-CN" altLang="en-US" b="1" u="sng" dirty="0">
                <a:latin typeface="Tahoma" panose="020B0604030504040204" pitchFamily="34" charset="0"/>
              </a:rPr>
              <a:t>     </a:t>
            </a:r>
            <a:r>
              <a:rPr lang="zh-CN" altLang="en-US" b="1" dirty="0">
                <a:latin typeface="Tahoma" panose="020B0604030504040204" pitchFamily="34" charset="0"/>
              </a:rPr>
              <a:t>个交点，坐标是</a:t>
            </a:r>
            <a:r>
              <a:rPr lang="zh-CN" altLang="en-US" b="1" u="sng" dirty="0">
                <a:latin typeface="Tahoma" panose="020B0604030504040204" pitchFamily="34" charset="0"/>
              </a:rPr>
              <a:t>                       </a:t>
            </a:r>
            <a:r>
              <a:rPr lang="zh-CN" altLang="en-US" b="1" dirty="0">
                <a:latin typeface="Tahoma" panose="020B0604030504040204" pitchFamily="34" charset="0"/>
              </a:rPr>
              <a:t>。</a:t>
            </a:r>
          </a:p>
          <a:p>
            <a:r>
              <a:rPr lang="en-US" altLang="zh-CN" b="1" dirty="0">
                <a:latin typeface="Tahoma" panose="020B0604030504040204" pitchFamily="34" charset="0"/>
              </a:rPr>
              <a:t>3.</a:t>
            </a:r>
            <a:r>
              <a:rPr lang="zh-CN" altLang="en-US" b="1" dirty="0">
                <a:latin typeface="Tahoma" panose="020B0604030504040204" pitchFamily="34" charset="0"/>
              </a:rPr>
              <a:t>抛物线</a:t>
            </a:r>
            <a:r>
              <a:rPr lang="en-US" altLang="zh-CN" b="1" dirty="0">
                <a:latin typeface="Tahoma" panose="020B0604030504040204" pitchFamily="34" charset="0"/>
              </a:rPr>
              <a:t>y=0.5x</a:t>
            </a:r>
            <a:r>
              <a:rPr lang="en-US" altLang="zh-CN" b="1" baseline="30000" dirty="0">
                <a:latin typeface="Tahoma" panose="020B0604030504040204" pitchFamily="34" charset="0"/>
              </a:rPr>
              <a:t>2</a:t>
            </a:r>
            <a:r>
              <a:rPr lang="en-US" altLang="zh-CN" b="1" dirty="0">
                <a:latin typeface="Tahoma" panose="020B0604030504040204" pitchFamily="34" charset="0"/>
              </a:rPr>
              <a:t>-x+3</a:t>
            </a:r>
            <a:r>
              <a:rPr lang="zh-CN" altLang="en-US" b="1" dirty="0">
                <a:latin typeface="Tahoma" panose="020B0604030504040204" pitchFamily="34" charset="0"/>
              </a:rPr>
              <a:t>与</a:t>
            </a:r>
            <a:r>
              <a:rPr lang="en-US" altLang="zh-CN" b="1" dirty="0">
                <a:latin typeface="Tahoma" panose="020B0604030504040204" pitchFamily="34" charset="0"/>
              </a:rPr>
              <a:t>x</a:t>
            </a:r>
            <a:r>
              <a:rPr lang="zh-CN" altLang="en-US" b="1" dirty="0">
                <a:latin typeface="Tahoma" panose="020B0604030504040204" pitchFamily="34" charset="0"/>
              </a:rPr>
              <a:t>轴的交点情况是（      ）</a:t>
            </a:r>
          </a:p>
          <a:p>
            <a:r>
              <a:rPr lang="zh-CN" altLang="en-US" b="1" dirty="0">
                <a:latin typeface="Tahoma" panose="020B0604030504040204" pitchFamily="34" charset="0"/>
              </a:rPr>
              <a:t>    </a:t>
            </a:r>
            <a:r>
              <a:rPr lang="en-US" altLang="zh-CN" b="1" dirty="0">
                <a:latin typeface="Tahoma" panose="020B0604030504040204" pitchFamily="34" charset="0"/>
              </a:rPr>
              <a:t>A </a:t>
            </a:r>
            <a:r>
              <a:rPr lang="zh-CN" altLang="en-US" b="1" dirty="0">
                <a:latin typeface="Tahoma" panose="020B0604030504040204" pitchFamily="34" charset="0"/>
              </a:rPr>
              <a:t>两个交点   </a:t>
            </a:r>
            <a:r>
              <a:rPr lang="en-US" altLang="zh-CN" b="1" dirty="0">
                <a:latin typeface="Tahoma" panose="020B0604030504040204" pitchFamily="34" charset="0"/>
              </a:rPr>
              <a:t>B </a:t>
            </a:r>
            <a:r>
              <a:rPr lang="zh-CN" altLang="en-US" b="1" dirty="0">
                <a:latin typeface="Tahoma" panose="020B0604030504040204" pitchFamily="34" charset="0"/>
              </a:rPr>
              <a:t>一个交点   </a:t>
            </a:r>
            <a:r>
              <a:rPr lang="en-US" altLang="zh-CN" b="1" dirty="0">
                <a:latin typeface="Tahoma" panose="020B0604030504040204" pitchFamily="34" charset="0"/>
              </a:rPr>
              <a:t>C </a:t>
            </a:r>
            <a:r>
              <a:rPr lang="zh-CN" altLang="en-US" b="1" dirty="0">
                <a:latin typeface="Tahoma" panose="020B0604030504040204" pitchFamily="34" charset="0"/>
              </a:rPr>
              <a:t>没有交点   </a:t>
            </a:r>
            <a:r>
              <a:rPr lang="en-US" altLang="zh-CN" b="1" dirty="0">
                <a:latin typeface="Tahoma" panose="020B0604030504040204" pitchFamily="34" charset="0"/>
              </a:rPr>
              <a:t>D </a:t>
            </a:r>
            <a:r>
              <a:rPr lang="zh-CN" altLang="en-US" b="1" dirty="0">
                <a:latin typeface="Tahoma" panose="020B0604030504040204" pitchFamily="34" charset="0"/>
              </a:rPr>
              <a:t>画出图象后才能说明</a:t>
            </a:r>
          </a:p>
          <a:p>
            <a:endParaRPr lang="en-US" altLang="zh-CN" b="1" dirty="0">
              <a:latin typeface="Tahoma" panose="020B0604030504040204" pitchFamily="34" charset="0"/>
            </a:endParaRP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611188" y="765175"/>
            <a:ext cx="8812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 1 </a:t>
            </a:r>
            <a:r>
              <a:rPr lang="en-US" altLang="zh-CN" b="1" dirty="0"/>
              <a:t>. </a:t>
            </a:r>
            <a:r>
              <a:rPr lang="zh-CN" altLang="en-US" b="1" dirty="0"/>
              <a:t>若方程</a:t>
            </a:r>
            <a:r>
              <a:rPr lang="en-US" altLang="zh-CN" b="1" dirty="0"/>
              <a:t>ax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+bx+c=0</a:t>
            </a:r>
            <a:r>
              <a:rPr lang="zh-CN" altLang="en-US" b="1" dirty="0"/>
              <a:t>的根为</a:t>
            </a:r>
            <a:r>
              <a:rPr lang="en-US" altLang="zh-CN" b="1" dirty="0"/>
              <a:t>x</a:t>
            </a:r>
            <a:r>
              <a:rPr lang="en-US" altLang="zh-CN" b="1" baseline="-25000" dirty="0"/>
              <a:t>1</a:t>
            </a:r>
            <a:r>
              <a:rPr lang="en-US" altLang="zh-CN" b="1" dirty="0"/>
              <a:t>=-2</a:t>
            </a:r>
            <a:r>
              <a:rPr lang="zh-CN" altLang="en-US" b="1" dirty="0"/>
              <a:t>和</a:t>
            </a:r>
            <a:r>
              <a:rPr lang="en-US" altLang="zh-CN" b="1" dirty="0"/>
              <a:t>x</a:t>
            </a:r>
            <a:r>
              <a:rPr lang="en-US" altLang="zh-CN" b="1" baseline="-25000" dirty="0"/>
              <a:t>2</a:t>
            </a:r>
            <a:r>
              <a:rPr lang="en-US" altLang="zh-CN" b="1" dirty="0"/>
              <a:t>=3</a:t>
            </a:r>
            <a:r>
              <a:rPr lang="zh-CN" altLang="en-US" b="1" dirty="0"/>
              <a:t>，则二次函数</a:t>
            </a:r>
          </a:p>
          <a:p>
            <a:r>
              <a:rPr lang="zh-CN" altLang="en-US" b="1" dirty="0"/>
              <a:t>    </a:t>
            </a:r>
            <a:r>
              <a:rPr lang="en-US" altLang="zh-CN" b="1" dirty="0"/>
              <a:t>y=ax</a:t>
            </a:r>
            <a:r>
              <a:rPr lang="en-US" altLang="zh-CN" b="1" baseline="30000" dirty="0"/>
              <a:t>2</a:t>
            </a:r>
            <a:r>
              <a:rPr lang="en-US" altLang="zh-CN" b="1" dirty="0"/>
              <a:t>+bx+c</a:t>
            </a:r>
            <a:r>
              <a:rPr lang="zh-CN" altLang="en-US" b="1" dirty="0"/>
              <a:t>的图象与</a:t>
            </a:r>
            <a:r>
              <a:rPr lang="en-US" altLang="zh-CN" b="1" dirty="0"/>
              <a:t>x</a:t>
            </a:r>
            <a:r>
              <a:rPr lang="zh-CN" altLang="en-US" b="1" dirty="0"/>
              <a:t>轴交点坐标是</a:t>
            </a:r>
            <a:r>
              <a:rPr lang="zh-CN" altLang="en-US" u="sng" dirty="0"/>
              <a:t>                             </a:t>
            </a:r>
            <a:r>
              <a:rPr lang="zh-CN" altLang="en-US" dirty="0"/>
              <a:t>。</a:t>
            </a:r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6048375" y="1125538"/>
            <a:ext cx="323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hlink"/>
                </a:solidFill>
              </a:rPr>
              <a:t>（</a:t>
            </a:r>
            <a:r>
              <a:rPr lang="en-US" altLang="zh-CN" b="1">
                <a:solidFill>
                  <a:schemeClr val="hlink"/>
                </a:solidFill>
              </a:rPr>
              <a:t>-2</a:t>
            </a:r>
            <a:r>
              <a:rPr lang="zh-CN" altLang="en-US" b="1">
                <a:solidFill>
                  <a:schemeClr val="hlink"/>
                </a:solidFill>
              </a:rPr>
              <a:t>，</a:t>
            </a:r>
            <a:r>
              <a:rPr lang="en-US" altLang="zh-CN" b="1">
                <a:solidFill>
                  <a:schemeClr val="hlink"/>
                </a:solidFill>
              </a:rPr>
              <a:t>0</a:t>
            </a:r>
            <a:r>
              <a:rPr lang="zh-CN" altLang="en-US" b="1">
                <a:solidFill>
                  <a:schemeClr val="hlink"/>
                </a:solidFill>
              </a:rPr>
              <a:t>）、（</a:t>
            </a:r>
            <a:r>
              <a:rPr lang="en-US" altLang="zh-CN" b="1">
                <a:solidFill>
                  <a:schemeClr val="hlink"/>
                </a:solidFill>
              </a:rPr>
              <a:t>3</a:t>
            </a:r>
            <a:r>
              <a:rPr lang="zh-CN" altLang="en-US" b="1">
                <a:solidFill>
                  <a:schemeClr val="hlink"/>
                </a:solidFill>
              </a:rPr>
              <a:t>，</a:t>
            </a:r>
            <a:r>
              <a:rPr lang="en-US" altLang="zh-CN" b="1">
                <a:solidFill>
                  <a:schemeClr val="hlink"/>
                </a:solidFill>
              </a:rPr>
              <a:t>0</a:t>
            </a:r>
            <a:r>
              <a:rPr lang="zh-CN" altLang="en-US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3851275" y="1844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hlink"/>
                </a:solidFill>
                <a:ea typeface="黑体" panose="02010609060101010101" pitchFamily="49" charset="-122"/>
              </a:rPr>
              <a:t>一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6732588" y="1916113"/>
            <a:ext cx="1490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hlink"/>
                </a:solidFill>
              </a:rPr>
              <a:t>（</a:t>
            </a:r>
            <a:r>
              <a:rPr lang="en-US" altLang="zh-CN" b="1">
                <a:solidFill>
                  <a:schemeClr val="hlink"/>
                </a:solidFill>
              </a:rPr>
              <a:t>2</a:t>
            </a:r>
            <a:r>
              <a:rPr lang="zh-CN" altLang="en-US" b="1">
                <a:solidFill>
                  <a:schemeClr val="hlink"/>
                </a:solidFill>
              </a:rPr>
              <a:t>，</a:t>
            </a:r>
            <a:r>
              <a:rPr lang="en-US" altLang="zh-CN" b="1">
                <a:solidFill>
                  <a:schemeClr val="hlink"/>
                </a:solidFill>
              </a:rPr>
              <a:t>0</a:t>
            </a:r>
            <a:r>
              <a:rPr lang="zh-CN" altLang="en-US" b="1">
                <a:solidFill>
                  <a:schemeClr val="hlink"/>
                </a:solidFill>
              </a:rPr>
              <a:t>）</a:t>
            </a:r>
          </a:p>
        </p:txBody>
      </p:sp>
      <p:sp>
        <p:nvSpPr>
          <p:cNvPr id="158730" name="Text Box 10"/>
          <p:cNvSpPr txBox="1">
            <a:spLocks noChangeArrowheads="1"/>
          </p:cNvSpPr>
          <p:nvPr/>
        </p:nvSpPr>
        <p:spPr bwMode="auto">
          <a:xfrm>
            <a:off x="0" y="3213100"/>
            <a:ext cx="721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4  </a:t>
            </a:r>
            <a:r>
              <a:rPr lang="zh-CN" altLang="en-US" dirty="0"/>
              <a:t>不画图象，求抛物线</a:t>
            </a:r>
            <a:r>
              <a:rPr lang="en-US" altLang="zh-CN" dirty="0"/>
              <a:t>y=x</a:t>
            </a:r>
            <a:r>
              <a:rPr lang="en-US" altLang="zh-CN" baseline="30000" dirty="0"/>
              <a:t>2</a:t>
            </a:r>
            <a:r>
              <a:rPr lang="en-US" altLang="zh-CN" dirty="0"/>
              <a:t>-3x-4</a:t>
            </a:r>
            <a:r>
              <a:rPr lang="zh-CN" altLang="en-US" dirty="0"/>
              <a:t>与</a:t>
            </a:r>
            <a:r>
              <a:rPr lang="en-US" altLang="zh-CN" dirty="0"/>
              <a:t>x</a:t>
            </a:r>
            <a:r>
              <a:rPr lang="zh-CN" altLang="en-US" dirty="0"/>
              <a:t>轴的交点坐标。</a:t>
            </a:r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250825" y="3716338"/>
            <a:ext cx="62118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hlink"/>
                </a:solidFill>
              </a:rPr>
              <a:t>解：∵解方程</a:t>
            </a:r>
            <a:r>
              <a:rPr lang="en-US" altLang="zh-CN" dirty="0">
                <a:solidFill>
                  <a:schemeClr val="hlink"/>
                </a:solidFill>
              </a:rPr>
              <a:t>x</a:t>
            </a:r>
            <a:r>
              <a:rPr lang="en-US" altLang="zh-CN" baseline="30000" dirty="0">
                <a:solidFill>
                  <a:schemeClr val="hlink"/>
                </a:solidFill>
              </a:rPr>
              <a:t>2</a:t>
            </a:r>
            <a:r>
              <a:rPr lang="en-US" altLang="zh-CN" dirty="0">
                <a:solidFill>
                  <a:schemeClr val="hlink"/>
                </a:solidFill>
              </a:rPr>
              <a:t>-3x-4=0</a:t>
            </a:r>
            <a:r>
              <a:rPr lang="zh-CN" altLang="en-US" dirty="0">
                <a:solidFill>
                  <a:schemeClr val="hlink"/>
                </a:solidFill>
              </a:rPr>
              <a:t>得： </a:t>
            </a:r>
            <a:r>
              <a:rPr lang="en-US" altLang="zh-CN" dirty="0">
                <a:solidFill>
                  <a:schemeClr val="hlink"/>
                </a:solidFill>
              </a:rPr>
              <a:t>x</a:t>
            </a:r>
            <a:r>
              <a:rPr lang="en-US" altLang="zh-CN" baseline="-25000" dirty="0">
                <a:solidFill>
                  <a:schemeClr val="hlink"/>
                </a:solidFill>
              </a:rPr>
              <a:t>1</a:t>
            </a:r>
            <a:r>
              <a:rPr lang="en-US" altLang="zh-CN" dirty="0">
                <a:solidFill>
                  <a:schemeClr val="hlink"/>
                </a:solidFill>
              </a:rPr>
              <a:t>=-1</a:t>
            </a:r>
            <a:r>
              <a:rPr lang="zh-CN" altLang="en-US" dirty="0">
                <a:solidFill>
                  <a:schemeClr val="hlink"/>
                </a:solidFill>
              </a:rPr>
              <a:t>，</a:t>
            </a:r>
            <a:r>
              <a:rPr lang="en-US" altLang="zh-CN" dirty="0">
                <a:solidFill>
                  <a:schemeClr val="hlink"/>
                </a:solidFill>
              </a:rPr>
              <a:t>x</a:t>
            </a:r>
            <a:r>
              <a:rPr lang="en-US" altLang="zh-CN" baseline="-25000" dirty="0">
                <a:solidFill>
                  <a:schemeClr val="hlink"/>
                </a:solidFill>
              </a:rPr>
              <a:t>2</a:t>
            </a:r>
            <a:r>
              <a:rPr lang="en-US" altLang="zh-CN" dirty="0">
                <a:solidFill>
                  <a:schemeClr val="hlink"/>
                </a:solidFill>
              </a:rPr>
              <a:t>=4</a:t>
            </a:r>
          </a:p>
          <a:p>
            <a:r>
              <a:rPr lang="en-US" altLang="zh-CN" dirty="0">
                <a:solidFill>
                  <a:schemeClr val="hlink"/>
                </a:solidFill>
              </a:rPr>
              <a:t>      ∴</a:t>
            </a:r>
            <a:r>
              <a:rPr lang="zh-CN" altLang="en-US" dirty="0">
                <a:solidFill>
                  <a:schemeClr val="hlink"/>
                </a:solidFill>
              </a:rPr>
              <a:t>抛物线</a:t>
            </a:r>
            <a:r>
              <a:rPr lang="en-US" altLang="zh-CN" dirty="0">
                <a:solidFill>
                  <a:schemeClr val="hlink"/>
                </a:solidFill>
              </a:rPr>
              <a:t>y=x</a:t>
            </a:r>
            <a:r>
              <a:rPr lang="en-US" altLang="zh-CN" baseline="30000" dirty="0">
                <a:solidFill>
                  <a:schemeClr val="hlink"/>
                </a:solidFill>
              </a:rPr>
              <a:t>2</a:t>
            </a:r>
            <a:r>
              <a:rPr lang="en-US" altLang="zh-CN" dirty="0">
                <a:solidFill>
                  <a:schemeClr val="hlink"/>
                </a:solidFill>
              </a:rPr>
              <a:t>-3x-4</a:t>
            </a:r>
            <a:r>
              <a:rPr lang="zh-CN" altLang="en-US" dirty="0">
                <a:solidFill>
                  <a:schemeClr val="hlink"/>
                </a:solidFill>
              </a:rPr>
              <a:t>与</a:t>
            </a:r>
            <a:r>
              <a:rPr lang="en-US" altLang="zh-CN" dirty="0">
                <a:solidFill>
                  <a:schemeClr val="hlink"/>
                </a:solidFill>
              </a:rPr>
              <a:t>x</a:t>
            </a:r>
            <a:r>
              <a:rPr lang="zh-CN" altLang="en-US" dirty="0">
                <a:solidFill>
                  <a:schemeClr val="hlink"/>
                </a:solidFill>
              </a:rPr>
              <a:t>轴的交点坐标是：</a:t>
            </a:r>
          </a:p>
          <a:p>
            <a:r>
              <a:rPr lang="zh-CN" altLang="en-US" dirty="0">
                <a:solidFill>
                  <a:schemeClr val="hlink"/>
                </a:solidFill>
              </a:rPr>
              <a:t>         </a:t>
            </a:r>
            <a:r>
              <a:rPr lang="en-US" altLang="zh-CN" dirty="0">
                <a:solidFill>
                  <a:schemeClr val="hlink"/>
                </a:solidFill>
                <a:hlinkClick r:id="rId3" action="ppaction://hlinksldjump"/>
              </a:rPr>
              <a:t>(-1</a:t>
            </a:r>
            <a:r>
              <a:rPr lang="zh-CN" altLang="en-US" dirty="0">
                <a:solidFill>
                  <a:schemeClr val="hlink"/>
                </a:solidFill>
                <a:hlinkClick r:id="rId3" action="ppaction://hlinksldjump"/>
              </a:rPr>
              <a:t>，</a:t>
            </a:r>
            <a:r>
              <a:rPr lang="en-US" altLang="zh-CN" dirty="0">
                <a:solidFill>
                  <a:schemeClr val="hlink"/>
                </a:solidFill>
                <a:hlinkClick r:id="rId3" action="ppaction://hlinksldjump"/>
              </a:rPr>
              <a:t>0)</a:t>
            </a:r>
            <a:r>
              <a:rPr lang="zh-CN" altLang="en-US" dirty="0">
                <a:solidFill>
                  <a:schemeClr val="hlink"/>
                </a:solidFill>
                <a:hlinkClick r:id="rId3" action="ppaction://hlinksldjump"/>
              </a:rPr>
              <a:t>和</a:t>
            </a:r>
            <a:r>
              <a:rPr lang="en-US" altLang="zh-CN" dirty="0">
                <a:solidFill>
                  <a:schemeClr val="hlink"/>
                </a:solidFill>
                <a:hlinkClick r:id="rId3" action="ppaction://hlinksldjump"/>
              </a:rPr>
              <a:t>(4</a:t>
            </a:r>
            <a:r>
              <a:rPr lang="zh-CN" altLang="en-US" dirty="0">
                <a:solidFill>
                  <a:schemeClr val="hlink"/>
                </a:solidFill>
                <a:hlinkClick r:id="rId3" action="ppaction://hlinksldjump"/>
              </a:rPr>
              <a:t>，</a:t>
            </a:r>
            <a:r>
              <a:rPr lang="en-US" altLang="zh-CN" dirty="0">
                <a:solidFill>
                  <a:schemeClr val="hlink"/>
                </a:solidFill>
                <a:hlinkClick r:id="rId3" action="ppaction://hlinksldjump"/>
              </a:rPr>
              <a:t>0)</a:t>
            </a:r>
            <a:endParaRPr lang="en-US" altLang="zh-CN" dirty="0">
              <a:solidFill>
                <a:schemeClr val="hlink"/>
              </a:solidFill>
            </a:endParaRPr>
          </a:p>
        </p:txBody>
      </p:sp>
      <p:sp>
        <p:nvSpPr>
          <p:cNvPr id="158732" name="Text Box 12"/>
          <p:cNvSpPr txBox="1">
            <a:spLocks noChangeArrowheads="1"/>
          </p:cNvSpPr>
          <p:nvPr/>
        </p:nvSpPr>
        <p:spPr bwMode="auto">
          <a:xfrm>
            <a:off x="0" y="0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hlink"/>
                </a:solidFill>
              </a:rPr>
              <a:t>跟踪练习一</a:t>
            </a:r>
          </a:p>
        </p:txBody>
      </p:sp>
      <p:sp>
        <p:nvSpPr>
          <p:cNvPr id="158733" name="Text Box 13"/>
          <p:cNvSpPr txBox="1">
            <a:spLocks noChangeArrowheads="1"/>
          </p:cNvSpPr>
          <p:nvPr/>
        </p:nvSpPr>
        <p:spPr bwMode="auto">
          <a:xfrm>
            <a:off x="0" y="4868863"/>
            <a:ext cx="813752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b="1"/>
              <a:t>5.</a:t>
            </a:r>
            <a:r>
              <a:rPr kumimoji="0" lang="zh-CN" altLang="en-US" b="1"/>
              <a:t>若函数                       图象与</a:t>
            </a:r>
            <a:r>
              <a:rPr kumimoji="0" lang="en-US" altLang="zh-CN" b="1" i="1"/>
              <a:t>x </a:t>
            </a:r>
            <a:r>
              <a:rPr kumimoji="0" lang="zh-CN" altLang="en-US" b="1"/>
              <a:t>轴是只有一个公共点</a:t>
            </a:r>
            <a:r>
              <a:rPr kumimoji="0" lang="en-US" altLang="zh-CN" b="1"/>
              <a:t>,</a:t>
            </a:r>
            <a:r>
              <a:rPr kumimoji="0" lang="zh-CN" altLang="en-US" b="1"/>
              <a:t>求</a:t>
            </a:r>
            <a:r>
              <a:rPr kumimoji="0" lang="en-US" altLang="zh-CN" b="1" i="1"/>
              <a:t>m</a:t>
            </a:r>
            <a:r>
              <a:rPr kumimoji="0" lang="zh-CN" altLang="en-US" b="1"/>
              <a:t>的值</a:t>
            </a:r>
            <a:r>
              <a:rPr kumimoji="0" lang="en-US" altLang="zh-CN" b="1"/>
              <a:t>.</a:t>
            </a:r>
          </a:p>
          <a:p>
            <a:r>
              <a:rPr kumimoji="0" lang="en-US" altLang="zh-CN" b="1"/>
              <a:t> </a:t>
            </a:r>
            <a:endParaRPr lang="en-US" altLang="zh-CN"/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graphicFrame>
        <p:nvGraphicFramePr>
          <p:cNvPr id="158734" name="Object 14"/>
          <p:cNvGraphicFramePr>
            <a:graphicFrameLocks noGrp="1" noChangeAspect="1"/>
          </p:cNvGraphicFramePr>
          <p:nvPr>
            <p:ph/>
          </p:nvPr>
        </p:nvGraphicFramePr>
        <p:xfrm>
          <a:off x="1403350" y="4941888"/>
          <a:ext cx="194468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4" name="公式" r:id="rId4" imgW="1333500" imgH="304800" progId="Equation.3">
                  <p:embed/>
                </p:oleObj>
              </mc:Choice>
              <mc:Fallback>
                <p:oleObj name="公式" r:id="rId4" imgW="1333500" imgH="304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941888"/>
                        <a:ext cx="194468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395288" y="5445125"/>
            <a:ext cx="835342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hlink"/>
                </a:solidFill>
              </a:rPr>
              <a:t>解：∵  </a:t>
            </a:r>
            <a:r>
              <a:rPr kumimoji="0" lang="zh-CN" altLang="en-US" b="1">
                <a:solidFill>
                  <a:schemeClr val="hlink"/>
                </a:solidFill>
              </a:rPr>
              <a:t>图象与</a:t>
            </a:r>
            <a:r>
              <a:rPr kumimoji="0" lang="en-US" altLang="zh-CN" b="1">
                <a:solidFill>
                  <a:schemeClr val="hlink"/>
                </a:solidFill>
              </a:rPr>
              <a:t>x </a:t>
            </a:r>
            <a:r>
              <a:rPr kumimoji="0" lang="zh-CN" altLang="en-US" b="1">
                <a:solidFill>
                  <a:schemeClr val="hlink"/>
                </a:solidFill>
              </a:rPr>
              <a:t>轴是只有一个公共点</a:t>
            </a:r>
          </a:p>
          <a:p>
            <a:r>
              <a:rPr kumimoji="0" lang="zh-CN" altLang="en-US" b="1">
                <a:solidFill>
                  <a:schemeClr val="hlink"/>
                </a:solidFill>
              </a:rPr>
              <a:t>             则</a:t>
            </a:r>
            <a:r>
              <a:rPr lang="zh-CN" altLang="en-US" b="1">
                <a:solidFill>
                  <a:schemeClr val="hlink"/>
                </a:solidFill>
              </a:rPr>
              <a:t>△</a:t>
            </a:r>
            <a:r>
              <a:rPr lang="en-US" altLang="zh-CN" b="1">
                <a:solidFill>
                  <a:schemeClr val="hlink"/>
                </a:solidFill>
              </a:rPr>
              <a:t>=0</a:t>
            </a:r>
          </a:p>
          <a:p>
            <a:r>
              <a:rPr lang="en-US" altLang="zh-CN" b="1">
                <a:solidFill>
                  <a:schemeClr val="hlink"/>
                </a:solidFill>
              </a:rPr>
              <a:t>         </a:t>
            </a:r>
            <a:r>
              <a:rPr lang="zh-CN" altLang="en-US" b="1">
                <a:solidFill>
                  <a:schemeClr val="hlink"/>
                </a:solidFill>
              </a:rPr>
              <a:t>即 </a:t>
            </a:r>
            <a:r>
              <a:rPr lang="en-US" altLang="zh-CN" b="1">
                <a:solidFill>
                  <a:schemeClr val="hlink"/>
                </a:solidFill>
              </a:rPr>
              <a:t>36-4m=0   ∴   m=9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6300788" y="2276475"/>
            <a:ext cx="371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chemeClr val="hlink"/>
                </a:solidFill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5" grpId="0"/>
      <p:bldP spid="158727" grpId="0"/>
      <p:bldP spid="158728" grpId="0"/>
      <p:bldP spid="158731" grpId="0"/>
      <p:bldP spid="158736" grpId="0"/>
      <p:bldP spid="1587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116261" y="2743472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解：</a:t>
            </a: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1702048" y="2768872"/>
            <a:ext cx="566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设所求的二次函数为　</a:t>
            </a:r>
            <a:r>
              <a:rPr kumimoji="0" lang="en-US" altLang="zh-CN" b="1">
                <a:latin typeface="Arial" panose="020B0604020202020204" pitchFamily="34" charset="0"/>
              </a:rPr>
              <a:t>y=a(x</a:t>
            </a:r>
            <a:r>
              <a:rPr kumimoji="0" lang="zh-CN" altLang="en-US" b="1">
                <a:latin typeface="Arial" panose="020B0604020202020204" pitchFamily="34" charset="0"/>
              </a:rPr>
              <a:t>＋</a:t>
            </a:r>
            <a:r>
              <a:rPr kumimoji="0" lang="en-US" altLang="zh-CN" b="1">
                <a:latin typeface="Arial" panose="020B0604020202020204" pitchFamily="34" charset="0"/>
              </a:rPr>
              <a:t>1)(x</a:t>
            </a:r>
            <a:r>
              <a:rPr kumimoji="0" lang="zh-CN" altLang="en-US" b="1">
                <a:latin typeface="Arial" panose="020B0604020202020204" pitchFamily="34" charset="0"/>
              </a:rPr>
              <a:t>－</a:t>
            </a:r>
            <a:r>
              <a:rPr kumimoji="0" lang="en-US" altLang="zh-CN" b="1">
                <a:latin typeface="Arial" panose="020B0604020202020204" pitchFamily="34" charset="0"/>
              </a:rPr>
              <a:t>2</a:t>
            </a:r>
            <a:r>
              <a:rPr kumimoji="0" lang="zh-CN" altLang="en-US" b="1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052886" y="3246710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因为</a:t>
            </a:r>
          </a:p>
        </p:txBody>
      </p:sp>
      <p:grpSp>
        <p:nvGrpSpPr>
          <p:cNvPr id="159749" name="Group 5"/>
          <p:cNvGrpSpPr/>
          <p:nvPr/>
        </p:nvGrpSpPr>
        <p:grpSpPr bwMode="auto">
          <a:xfrm>
            <a:off x="1632198" y="943247"/>
            <a:ext cx="7080250" cy="3578225"/>
            <a:chOff x="0" y="-46"/>
            <a:chExt cx="4460" cy="2254"/>
          </a:xfrm>
        </p:grpSpPr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0" y="-46"/>
              <a:ext cx="428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：已知抛物线与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X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轴交于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（－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1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，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0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），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B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（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2,0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）</a:t>
              </a:r>
            </a:p>
            <a:p>
              <a:pPr eaLnBrk="0" hangingPunct="0"/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      并经过点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M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（</a:t>
              </a:r>
              <a:r>
                <a:rPr kumimoji="0" lang="en-US" altLang="zh-CN" b="1">
                  <a:solidFill>
                    <a:srgbClr val="0000FF"/>
                  </a:solidFill>
                  <a:latin typeface="Arial" panose="020B0604020202020204" pitchFamily="34" charset="0"/>
                </a:rPr>
                <a:t>0,2</a:t>
              </a:r>
              <a:r>
                <a:rPr kumimoji="0" lang="zh-C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），求抛物线的解析式？</a:t>
              </a:r>
            </a:p>
          </p:txBody>
        </p:sp>
        <p:grpSp>
          <p:nvGrpSpPr>
            <p:cNvPr id="159751" name="Group 7"/>
            <p:cNvGrpSpPr/>
            <p:nvPr/>
          </p:nvGrpSpPr>
          <p:grpSpPr bwMode="auto">
            <a:xfrm>
              <a:off x="3312" y="816"/>
              <a:ext cx="1148" cy="1392"/>
              <a:chOff x="0" y="0"/>
              <a:chExt cx="1148" cy="1392"/>
            </a:xfrm>
          </p:grpSpPr>
          <p:sp>
            <p:nvSpPr>
              <p:cNvPr id="159752" name="Line 8"/>
              <p:cNvSpPr>
                <a:spLocks noChangeShapeType="1"/>
              </p:cNvSpPr>
              <p:nvPr/>
            </p:nvSpPr>
            <p:spPr bwMode="auto">
              <a:xfrm>
                <a:off x="0" y="672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9753" name="Text Box 9"/>
              <p:cNvSpPr txBox="1">
                <a:spLocks noChangeArrowheads="1"/>
              </p:cNvSpPr>
              <p:nvPr/>
            </p:nvSpPr>
            <p:spPr bwMode="auto">
              <a:xfrm>
                <a:off x="288" y="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1800"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59754" name="Line 10"/>
              <p:cNvSpPr>
                <a:spLocks noChangeShapeType="1"/>
              </p:cNvSpPr>
              <p:nvPr/>
            </p:nvSpPr>
            <p:spPr bwMode="auto">
              <a:xfrm flipV="1">
                <a:off x="470" y="0"/>
                <a:ext cx="0" cy="1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59755" name="Text Box 11"/>
              <p:cNvSpPr txBox="1">
                <a:spLocks noChangeArrowheads="1"/>
              </p:cNvSpPr>
              <p:nvPr/>
            </p:nvSpPr>
            <p:spPr bwMode="auto">
              <a:xfrm>
                <a:off x="432" y="60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1800">
                    <a:latin typeface="Arial" panose="020B0604020202020204" pitchFamily="34" charset="0"/>
                  </a:rPr>
                  <a:t>o</a:t>
                </a:r>
              </a:p>
            </p:txBody>
          </p:sp>
          <p:sp>
            <p:nvSpPr>
              <p:cNvPr id="159756" name="Text Box 12"/>
              <p:cNvSpPr txBox="1">
                <a:spLocks noChangeArrowheads="1"/>
              </p:cNvSpPr>
              <p:nvPr/>
            </p:nvSpPr>
            <p:spPr bwMode="auto">
              <a:xfrm>
                <a:off x="960" y="41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kumimoji="0" lang="en-US" altLang="zh-CN" sz="1800"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159757" name="Freeform 13"/>
              <p:cNvSpPr/>
              <p:nvPr/>
            </p:nvSpPr>
            <p:spPr bwMode="auto">
              <a:xfrm>
                <a:off x="48" y="280"/>
                <a:ext cx="768" cy="824"/>
              </a:xfrm>
              <a:custGeom>
                <a:avLst/>
                <a:gdLst>
                  <a:gd name="T0" fmla="*/ 0 w 768"/>
                  <a:gd name="T1" fmla="*/ 824 h 824"/>
                  <a:gd name="T2" fmla="*/ 432 w 768"/>
                  <a:gd name="T3" fmla="*/ 8 h 824"/>
                  <a:gd name="T4" fmla="*/ 768 w 768"/>
                  <a:gd name="T5" fmla="*/ 77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8" h="824">
                    <a:moveTo>
                      <a:pt x="0" y="824"/>
                    </a:moveTo>
                    <a:cubicBezTo>
                      <a:pt x="152" y="420"/>
                      <a:pt x="304" y="16"/>
                      <a:pt x="432" y="8"/>
                    </a:cubicBezTo>
                    <a:cubicBezTo>
                      <a:pt x="560" y="0"/>
                      <a:pt x="664" y="388"/>
                      <a:pt x="768" y="776"/>
                    </a:cubicBezTo>
                  </a:path>
                </a:pathLst>
              </a:custGeom>
              <a:noFill/>
              <a:ln w="9525" cmpd="sng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sp>
        <p:nvSpPr>
          <p:cNvPr id="159758" name="Text Box 14"/>
          <p:cNvSpPr txBox="1">
            <a:spLocks noChangeArrowheads="1"/>
          </p:cNvSpPr>
          <p:nvPr/>
        </p:nvSpPr>
        <p:spPr bwMode="auto">
          <a:xfrm>
            <a:off x="2997448" y="3302272"/>
            <a:ext cx="3071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点</a:t>
            </a:r>
            <a:r>
              <a:rPr kumimoji="0" lang="en-US" altLang="zh-CN" b="1">
                <a:latin typeface="Arial" panose="020B0604020202020204" pitchFamily="34" charset="0"/>
              </a:rPr>
              <a:t>M( 0,2 )</a:t>
            </a:r>
            <a:r>
              <a:rPr kumimoji="0" lang="zh-CN" altLang="en-US" b="1">
                <a:latin typeface="Arial" panose="020B0604020202020204" pitchFamily="34" charset="0"/>
              </a:rPr>
              <a:t>在抛物线上</a:t>
            </a:r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2130673" y="3835672"/>
            <a:ext cx="3305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所以：</a:t>
            </a:r>
            <a:r>
              <a:rPr kumimoji="0" lang="en-US" altLang="zh-CN" sz="2800" b="1">
                <a:latin typeface="Arial" panose="020B0604020202020204" pitchFamily="34" charset="0"/>
              </a:rPr>
              <a:t>a(0+1)(0-2)=2</a:t>
            </a:r>
          </a:p>
        </p:txBody>
      </p:sp>
      <p:sp>
        <p:nvSpPr>
          <p:cNvPr id="159760" name="Text Box 16"/>
          <p:cNvSpPr txBox="1">
            <a:spLocks noChangeArrowheads="1"/>
          </p:cNvSpPr>
          <p:nvPr/>
        </p:nvSpPr>
        <p:spPr bwMode="auto">
          <a:xfrm>
            <a:off x="2140198" y="4292872"/>
            <a:ext cx="1871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得   ：</a:t>
            </a:r>
            <a:r>
              <a:rPr kumimoji="0" lang="zh-CN" altLang="en-US" sz="2800" b="1">
                <a:latin typeface="Arial" panose="020B0604020202020204" pitchFamily="34" charset="0"/>
              </a:rPr>
              <a:t> </a:t>
            </a:r>
            <a:r>
              <a:rPr kumimoji="0" lang="en-US" altLang="zh-CN" sz="2800" b="1">
                <a:latin typeface="Arial" panose="020B0604020202020204" pitchFamily="34" charset="0"/>
              </a:rPr>
              <a:t>a=-1</a:t>
            </a:r>
          </a:p>
        </p:txBody>
      </p:sp>
      <p:sp>
        <p:nvSpPr>
          <p:cNvPr id="159761" name="Text Box 17"/>
          <p:cNvSpPr txBox="1">
            <a:spLocks noChangeArrowheads="1"/>
          </p:cNvSpPr>
          <p:nvPr/>
        </p:nvSpPr>
        <p:spPr bwMode="auto">
          <a:xfrm>
            <a:off x="1549648" y="4750072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故所求的抛物线为  </a:t>
            </a:r>
            <a:r>
              <a:rPr kumimoji="0" lang="en-US" altLang="zh-CN" b="1">
                <a:latin typeface="Arial" panose="020B0604020202020204" pitchFamily="34" charset="0"/>
              </a:rPr>
              <a:t>y=- (x</a:t>
            </a:r>
            <a:r>
              <a:rPr kumimoji="0" lang="zh-CN" altLang="en-US" b="1">
                <a:latin typeface="Arial" panose="020B0604020202020204" pitchFamily="34" charset="0"/>
              </a:rPr>
              <a:t>＋</a:t>
            </a:r>
            <a:r>
              <a:rPr kumimoji="0" lang="en-US" altLang="zh-CN" b="1">
                <a:latin typeface="Arial" panose="020B0604020202020204" pitchFamily="34" charset="0"/>
              </a:rPr>
              <a:t>1)(x-2)</a:t>
            </a:r>
          </a:p>
        </p:txBody>
      </p:sp>
      <p:sp>
        <p:nvSpPr>
          <p:cNvPr id="159762" name="Text Box 18"/>
          <p:cNvSpPr txBox="1">
            <a:spLocks noChangeArrowheads="1"/>
          </p:cNvSpPr>
          <p:nvPr/>
        </p:nvSpPr>
        <p:spPr bwMode="auto">
          <a:xfrm>
            <a:off x="1549648" y="5207272"/>
            <a:ext cx="3292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b="1">
                <a:latin typeface="Arial" panose="020B0604020202020204" pitchFamily="34" charset="0"/>
              </a:rPr>
              <a:t>即：</a:t>
            </a:r>
            <a:r>
              <a:rPr kumimoji="0" lang="en-US" altLang="zh-CN" b="1">
                <a:latin typeface="Arial" panose="020B0604020202020204" pitchFamily="34" charset="0"/>
              </a:rPr>
              <a:t>y=</a:t>
            </a:r>
            <a:r>
              <a:rPr kumimoji="0" lang="zh-CN" altLang="en-US" b="1">
                <a:latin typeface="Arial" panose="020B0604020202020204" pitchFamily="34" charset="0"/>
              </a:rPr>
              <a:t>－</a:t>
            </a:r>
            <a:r>
              <a:rPr kumimoji="0" lang="en-US" altLang="zh-CN" b="1">
                <a:latin typeface="Arial" panose="020B0604020202020204" pitchFamily="34" charset="0"/>
              </a:rPr>
              <a:t>x</a:t>
            </a:r>
            <a:r>
              <a:rPr kumimoji="0" lang="en-US" altLang="zh-CN" b="1" baseline="30000">
                <a:latin typeface="Arial" panose="020B0604020202020204" pitchFamily="34" charset="0"/>
              </a:rPr>
              <a:t>2</a:t>
            </a:r>
            <a:r>
              <a:rPr kumimoji="0" lang="en-US" altLang="zh-CN" b="1">
                <a:latin typeface="Arial" panose="020B0604020202020204" pitchFamily="34" charset="0"/>
              </a:rPr>
              <a:t>+x+2</a:t>
            </a:r>
          </a:p>
          <a:p>
            <a:pPr eaLnBrk="0" hangingPunct="0"/>
            <a:endParaRPr kumimoji="0" lang="en-US" altLang="zh-CN" b="1">
              <a:latin typeface="Arial" panose="020B0604020202020204" pitchFamily="34" charset="0"/>
            </a:endParaRPr>
          </a:p>
        </p:txBody>
      </p:sp>
      <p:sp>
        <p:nvSpPr>
          <p:cNvPr id="159766" name="Text Box 22"/>
          <p:cNvSpPr txBox="1">
            <a:spLocks noChangeArrowheads="1"/>
          </p:cNvSpPr>
          <p:nvPr/>
        </p:nvSpPr>
        <p:spPr bwMode="auto">
          <a:xfrm>
            <a:off x="684461" y="2022747"/>
            <a:ext cx="7127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kumimoji="0" lang="zh-CN" altLang="en-US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思考： 你能用什么方法做呢</a:t>
            </a:r>
            <a:r>
              <a:rPr kumimoji="0" lang="en-US" altLang="zh-CN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 </a:t>
            </a:r>
            <a:r>
              <a:rPr kumimoji="0" lang="zh-CN" altLang="en-US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哪个方法更好</a:t>
            </a:r>
            <a:r>
              <a:rPr kumimoji="0" lang="en-US" altLang="zh-CN" b="1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  <a:p>
            <a:pPr eaLnBrk="0" hangingPunct="0"/>
            <a:r>
              <a:rPr kumimoji="0" lang="en-US" altLang="zh-CN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kumimoji="0" lang="en-US" altLang="zh-CN" sz="2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59768" name="Text Box 24"/>
          <p:cNvSpPr txBox="1">
            <a:spLocks noChangeArrowheads="1"/>
          </p:cNvSpPr>
          <p:nvPr/>
        </p:nvSpPr>
        <p:spPr bwMode="auto">
          <a:xfrm>
            <a:off x="755898" y="943247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</a:rPr>
              <a:t>例</a:t>
            </a:r>
            <a:r>
              <a:rPr lang="en-US" altLang="zh-CN" sz="2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59769" name="AutoShape 25"/>
          <p:cNvSpPr>
            <a:spLocks noChangeArrowheads="1"/>
          </p:cNvSpPr>
          <p:nvPr/>
        </p:nvSpPr>
        <p:spPr bwMode="auto">
          <a:xfrm>
            <a:off x="6877298" y="4543697"/>
            <a:ext cx="1201738" cy="1223963"/>
          </a:xfrm>
          <a:prstGeom prst="wedgeRectCallout">
            <a:avLst>
              <a:gd name="adj1" fmla="val -271398"/>
              <a:gd name="adj2" fmla="val 26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6445498" y="6212160"/>
            <a:ext cx="27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 </a:t>
            </a:r>
          </a:p>
        </p:txBody>
      </p:sp>
      <p:sp>
        <p:nvSpPr>
          <p:cNvPr id="159771" name="Text Box 27"/>
          <p:cNvSpPr txBox="1">
            <a:spLocks noChangeArrowheads="1"/>
          </p:cNvSpPr>
          <p:nvPr/>
        </p:nvSpPr>
        <p:spPr bwMode="auto">
          <a:xfrm>
            <a:off x="6948736" y="4615135"/>
            <a:ext cx="1439862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hlink"/>
                </a:solidFill>
              </a:rPr>
              <a:t>要化成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chemeClr val="hlink"/>
                </a:solidFill>
              </a:rPr>
              <a:t>一般式</a:t>
            </a:r>
          </a:p>
        </p:txBody>
      </p:sp>
      <p:sp>
        <p:nvSpPr>
          <p:cNvPr id="159772" name="Text Box 28"/>
          <p:cNvSpPr txBox="1">
            <a:spLocks noChangeArrowheads="1"/>
          </p:cNvSpPr>
          <p:nvPr/>
        </p:nvSpPr>
        <p:spPr bwMode="auto">
          <a:xfrm>
            <a:off x="395536" y="178072"/>
            <a:ext cx="504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用交点式求二次函数的解析式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9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9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9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7" grpId="0"/>
      <p:bldP spid="159748" grpId="0"/>
      <p:bldP spid="159758" grpId="0"/>
      <p:bldP spid="159759" grpId="0"/>
      <p:bldP spid="159760" grpId="0"/>
      <p:bldP spid="159761" grpId="0"/>
      <p:bldP spid="159762" grpId="0"/>
      <p:bldP spid="159766" grpId="0"/>
      <p:bldP spid="159769" grpId="0" animBg="1"/>
      <p:bldP spid="1597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3" name="Picture 3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084" name="Picture 4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547664" y="404664"/>
            <a:ext cx="2755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chemeClr val="tx2"/>
                </a:solidFill>
              </a:rPr>
              <a:t>课堂小结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900113" y="2060575"/>
            <a:ext cx="72723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0" lang="en-US" altLang="zh-CN" b="1" dirty="0">
                <a:solidFill>
                  <a:schemeClr val="hlink"/>
                </a:solidFill>
              </a:rPr>
              <a:t>2. </a:t>
            </a:r>
            <a:r>
              <a:rPr kumimoji="0" lang="zh-CN" altLang="en-US" b="1" dirty="0">
                <a:solidFill>
                  <a:schemeClr val="hlink"/>
                </a:solidFill>
              </a:rPr>
              <a:t>二次函数与一元二次方程的关系</a:t>
            </a:r>
          </a:p>
          <a:p>
            <a:pPr>
              <a:spcBef>
                <a:spcPct val="50000"/>
              </a:spcBef>
            </a:pPr>
            <a:endParaRPr lang="en-US" altLang="zh-CN" dirty="0">
              <a:solidFill>
                <a:schemeClr val="hlink"/>
              </a:solidFill>
            </a:endParaRP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331913" y="2781300"/>
            <a:ext cx="2141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>
                <a:solidFill>
                  <a:srgbClr val="CC00CC"/>
                </a:solidFill>
              </a:rPr>
              <a:t>y</a:t>
            </a:r>
            <a:r>
              <a:rPr kumimoji="0" lang="en-US" altLang="zh-CN" b="1">
                <a:solidFill>
                  <a:srgbClr val="000000"/>
                </a:solidFill>
              </a:rPr>
              <a:t>=ax</a:t>
            </a:r>
            <a:r>
              <a:rPr kumimoji="0" lang="en-US" altLang="zh-CN" b="1" baseline="30000">
                <a:solidFill>
                  <a:srgbClr val="000000"/>
                </a:solidFill>
              </a:rPr>
              <a:t>2</a:t>
            </a:r>
            <a:r>
              <a:rPr kumimoji="0" lang="en-US" altLang="zh-CN" b="1">
                <a:solidFill>
                  <a:srgbClr val="000000"/>
                </a:solidFill>
              </a:rPr>
              <a:t>+bx+c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5364163" y="2781300"/>
            <a:ext cx="211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>
                <a:solidFill>
                  <a:srgbClr val="000000"/>
                </a:solidFill>
              </a:rPr>
              <a:t>ax</a:t>
            </a:r>
            <a:r>
              <a:rPr kumimoji="0" lang="en-US" altLang="zh-CN" b="1" baseline="30000">
                <a:solidFill>
                  <a:srgbClr val="000000"/>
                </a:solidFill>
              </a:rPr>
              <a:t>2</a:t>
            </a:r>
            <a:r>
              <a:rPr kumimoji="0" lang="en-US" altLang="zh-CN" b="1">
                <a:solidFill>
                  <a:srgbClr val="000000"/>
                </a:solidFill>
              </a:rPr>
              <a:t>+bx+c=</a:t>
            </a:r>
            <a:r>
              <a:rPr kumimoji="0" lang="en-US" altLang="zh-CN">
                <a:solidFill>
                  <a:srgbClr val="CC00CC"/>
                </a:solidFill>
              </a:rPr>
              <a:t>k</a:t>
            </a:r>
          </a:p>
        </p:txBody>
      </p:sp>
      <p:sp>
        <p:nvSpPr>
          <p:cNvPr id="174090" name="Line 10"/>
          <p:cNvSpPr>
            <a:spLocks noChangeShapeType="1"/>
          </p:cNvSpPr>
          <p:nvPr/>
        </p:nvSpPr>
        <p:spPr bwMode="auto">
          <a:xfrm>
            <a:off x="3635375" y="3068638"/>
            <a:ext cx="1657350" cy="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3708400" y="3357563"/>
            <a:ext cx="146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b="1">
                <a:solidFill>
                  <a:srgbClr val="CC00CC"/>
                </a:solidFill>
              </a:rPr>
              <a:t>y</a:t>
            </a:r>
            <a:r>
              <a:rPr kumimoji="0" lang="zh-CN" altLang="en-US" b="1">
                <a:solidFill>
                  <a:srgbClr val="000000"/>
                </a:solidFill>
              </a:rPr>
              <a:t>取定值</a:t>
            </a:r>
            <a:r>
              <a:rPr kumimoji="0" lang="en-US" altLang="zh-CN" b="1">
                <a:solidFill>
                  <a:srgbClr val="CC00CC"/>
                </a:solidFill>
              </a:rPr>
              <a:t>k</a:t>
            </a:r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6372225" y="3500438"/>
            <a:ext cx="0" cy="720725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094" name="Line 14"/>
          <p:cNvSpPr>
            <a:spLocks noChangeShapeType="1"/>
          </p:cNvSpPr>
          <p:nvPr/>
        </p:nvSpPr>
        <p:spPr bwMode="auto">
          <a:xfrm>
            <a:off x="2268538" y="3213100"/>
            <a:ext cx="0" cy="1081088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5435600" y="4508500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方程的根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1331913" y="45085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交点的横坐标</a:t>
            </a: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1403350" y="3357563"/>
            <a:ext cx="1296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/>
              <a:t>与直线</a:t>
            </a:r>
            <a:r>
              <a:rPr kumimoji="0" lang="en-US" altLang="zh-CN" sz="2000" b="1">
                <a:solidFill>
                  <a:srgbClr val="CC00CC"/>
                </a:solidFill>
              </a:rPr>
              <a:t>y=k</a:t>
            </a:r>
          </a:p>
        </p:txBody>
      </p:sp>
      <p:sp>
        <p:nvSpPr>
          <p:cNvPr id="174098" name="Line 18"/>
          <p:cNvSpPr>
            <a:spLocks noChangeShapeType="1"/>
          </p:cNvSpPr>
          <p:nvPr/>
        </p:nvSpPr>
        <p:spPr bwMode="auto">
          <a:xfrm>
            <a:off x="3563938" y="4724400"/>
            <a:ext cx="1728787" cy="0"/>
          </a:xfrm>
          <a:prstGeom prst="line">
            <a:avLst/>
          </a:prstGeom>
          <a:noFill/>
          <a:ln w="28575">
            <a:solidFill>
              <a:srgbClr val="CC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099" name="Line 19"/>
          <p:cNvSpPr>
            <a:spLocks noChangeShapeType="1"/>
          </p:cNvSpPr>
          <p:nvPr/>
        </p:nvSpPr>
        <p:spPr bwMode="auto">
          <a:xfrm>
            <a:off x="3563938" y="4797425"/>
            <a:ext cx="1728787" cy="0"/>
          </a:xfrm>
          <a:prstGeom prst="line">
            <a:avLst/>
          </a:prstGeom>
          <a:noFill/>
          <a:ln w="28575">
            <a:solidFill>
              <a:srgbClr val="CC00CC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827584" y="1196975"/>
            <a:ext cx="7056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</a:rPr>
              <a:t>1.</a:t>
            </a:r>
            <a:r>
              <a:rPr lang="zh-CN" altLang="en-US" b="1" dirty="0">
                <a:solidFill>
                  <a:schemeClr val="hlink"/>
                </a:solidFill>
              </a:rPr>
              <a:t>二次函数</a:t>
            </a:r>
            <a:r>
              <a:rPr kumimoji="0" lang="en-US" altLang="zh-CN" b="1" dirty="0">
                <a:solidFill>
                  <a:schemeClr val="hlink"/>
                </a:solidFill>
              </a:rPr>
              <a:t>y=ax</a:t>
            </a:r>
            <a:r>
              <a:rPr kumimoji="0" lang="en-US" altLang="zh-CN" b="1" baseline="30000" dirty="0">
                <a:solidFill>
                  <a:schemeClr val="hlink"/>
                </a:solidFill>
              </a:rPr>
              <a:t>2</a:t>
            </a:r>
            <a:r>
              <a:rPr kumimoji="0" lang="en-US" altLang="zh-CN" b="1" dirty="0">
                <a:solidFill>
                  <a:schemeClr val="hlink"/>
                </a:solidFill>
              </a:rPr>
              <a:t>+bx+c</a:t>
            </a:r>
            <a:r>
              <a:rPr kumimoji="0" lang="zh-CN" altLang="en-US" b="1" dirty="0">
                <a:solidFill>
                  <a:schemeClr val="hlink"/>
                </a:solidFill>
              </a:rPr>
              <a:t>与</a:t>
            </a:r>
            <a:r>
              <a:rPr kumimoji="0" lang="en-US" altLang="zh-CN" b="1" dirty="0">
                <a:solidFill>
                  <a:schemeClr val="hlink"/>
                </a:solidFill>
              </a:rPr>
              <a:t>X</a:t>
            </a:r>
            <a:r>
              <a:rPr kumimoji="0" lang="zh-CN" altLang="en-US" b="1" dirty="0">
                <a:solidFill>
                  <a:schemeClr val="hlink"/>
                </a:solidFill>
              </a:rPr>
              <a:t>轴交点个数的确定</a:t>
            </a: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971550" y="515778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chemeClr val="hlink"/>
                </a:solidFill>
              </a:rPr>
              <a:t>3.</a:t>
            </a:r>
            <a:r>
              <a:rPr lang="zh-CN" altLang="en-US" b="1" dirty="0">
                <a:solidFill>
                  <a:schemeClr val="hlink"/>
                </a:solidFill>
              </a:rPr>
              <a:t>用交点式求二次函数表达式</a:t>
            </a:r>
          </a:p>
        </p:txBody>
      </p:sp>
      <p:sp>
        <p:nvSpPr>
          <p:cNvPr id="174103" name="Text Box 23"/>
          <p:cNvSpPr txBox="1">
            <a:spLocks noChangeArrowheads="1"/>
          </p:cNvSpPr>
          <p:nvPr/>
        </p:nvSpPr>
        <p:spPr bwMode="auto">
          <a:xfrm>
            <a:off x="6156325" y="206057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74104" name="Text Box 24"/>
          <p:cNvSpPr txBox="1">
            <a:spLocks noChangeArrowheads="1"/>
          </p:cNvSpPr>
          <p:nvPr/>
        </p:nvSpPr>
        <p:spPr bwMode="auto">
          <a:xfrm>
            <a:off x="7956550" y="2276475"/>
            <a:ext cx="719138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</a:rPr>
              <a:t>数形结合的思想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7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/>
      <p:bldP spid="174089" grpId="0"/>
      <p:bldP spid="174090" grpId="0" animBg="1"/>
      <p:bldP spid="174092" grpId="0"/>
      <p:bldP spid="174093" grpId="0" animBg="1"/>
      <p:bldP spid="174094" grpId="0" animBg="1"/>
      <p:bldP spid="174095" grpId="0"/>
      <p:bldP spid="174096" grpId="0"/>
      <p:bldP spid="174097" grpId="0"/>
      <p:bldP spid="174098" grpId="0" animBg="1"/>
      <p:bldP spid="174099" grpId="0" animBg="1"/>
      <p:bldP spid="174100" grpId="0"/>
      <p:bldP spid="174101" grpId="0"/>
      <p:bldP spid="174104" grpId="0"/>
    </p:bldLst>
  </p:timing>
</p:sld>
</file>

<file path=ppt/theme/theme1.xml><?xml version="1.0" encoding="utf-8"?>
<a:theme xmlns:a="http://schemas.openxmlformats.org/drawingml/2006/main" name="WWW.2PPT.COM&#10;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808</Words>
  <Application>Microsoft Office PowerPoint</Application>
  <PresentationFormat>全屏显示(4:3)</PresentationFormat>
  <Paragraphs>128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BatangChe</vt:lpstr>
      <vt:lpstr>汉仪大宋简</vt:lpstr>
      <vt:lpstr>黑体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公式</vt:lpstr>
      <vt:lpstr>Clip</vt:lpstr>
      <vt:lpstr>剪辑</vt:lpstr>
      <vt:lpstr>九年级数学(上)第30章 二次函数</vt:lpstr>
      <vt:lpstr>PowerPoint 演示文稿</vt:lpstr>
      <vt:lpstr>PowerPoint 演示文稿</vt:lpstr>
      <vt:lpstr>PowerPoint 演示文稿</vt:lpstr>
      <vt:lpstr>PowerPoint 演示文稿</vt:lpstr>
      <vt:lpstr>自主学习二：  二次函数图象和x轴交点坐标与                       一元二次方程的根有什么关系?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2004-04-15T07:18:00Z</dcterms:created>
  <dcterms:modified xsi:type="dcterms:W3CDTF">2023-01-16T17:08:58Z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E0CE3C9727094FD49C8639A974ECCCD7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