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86">
          <p15:clr>
            <a:srgbClr val="A4A3A4"/>
          </p15:clr>
        </p15:guide>
        <p15:guide id="4" orient="horz" pos="663">
          <p15:clr>
            <a:srgbClr val="A4A3A4"/>
          </p15:clr>
        </p15:guide>
        <p15:guide id="5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86"/>
        <p:guide orient="horz" pos="663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2EA437-B6AA-41E9-B7F6-6348D0BA3E12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4EB2CB0-8294-4AB9-A844-D9FA6B17003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CC2BD3-980C-4720-AC7A-96CE15A7A7EF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CC2BD3-980C-4720-AC7A-96CE15A7A7EF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CC2BD3-980C-4720-AC7A-96CE15A7A7EF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CC2BD3-980C-4720-AC7A-96CE15A7A7EF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CC2BD3-980C-4720-AC7A-96CE15A7A7EF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CC2BD3-980C-4720-AC7A-96CE15A7A7EF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CC2BD3-980C-4720-AC7A-96CE15A7A7EF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B4BF8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B4BF8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43230" y="2132330"/>
            <a:ext cx="7335520" cy="2824480"/>
            <a:chOff x="6147269" y="2844265"/>
            <a:chExt cx="5309554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309554" cy="1589115"/>
              <a:chOff x="-4714868" y="2110674"/>
              <a:chExt cx="5309554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0A05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309554" cy="1036393"/>
                <a:chOff x="-4714868" y="2110674"/>
                <a:chExt cx="5309554" cy="1036393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5303442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4400" b="1" dirty="0">
                      <a:solidFill>
                        <a:srgbClr val="90A056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3</a:t>
                  </a:r>
                  <a:r>
                    <a:rPr kumimoji="0" lang="en-US" altLang="zh-CN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0A056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.4</a:t>
                  </a:r>
                  <a:r>
                    <a:rPr kumimoji="0" lang="zh-CN" alt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0A056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用量角器画角</a:t>
                  </a:r>
                  <a:endParaRPr lang="zh-CN" altLang="en-US" sz="4400" b="1" dirty="0">
                    <a:solidFill>
                      <a:srgbClr val="90A056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 角的度量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0A056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25" t="343" r="13089" b="54637"/>
          <a:stretch>
            <a:fillRect/>
          </a:stretch>
        </p:blipFill>
        <p:spPr>
          <a:xfrm>
            <a:off x="9682146" y="-11575"/>
            <a:ext cx="2694241" cy="3125318"/>
          </a:xfrm>
          <a:custGeom>
            <a:avLst/>
            <a:gdLst>
              <a:gd name="connsiteX0" fmla="*/ 0 w 2265031"/>
              <a:gd name="connsiteY0" fmla="*/ 0 h 2627435"/>
              <a:gd name="connsiteX1" fmla="*/ 2265031 w 2265031"/>
              <a:gd name="connsiteY1" fmla="*/ 1313717 h 2627435"/>
              <a:gd name="connsiteX2" fmla="*/ 0 w 2265031"/>
              <a:gd name="connsiteY2" fmla="*/ 2627435 h 2627435"/>
              <a:gd name="connsiteX3" fmla="*/ 0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0" y="0"/>
                </a:moveTo>
                <a:lnTo>
                  <a:pt x="2265031" y="1313717"/>
                </a:lnTo>
                <a:lnTo>
                  <a:pt x="0" y="262743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2" t="1039" r="41772" b="53941"/>
          <a:stretch>
            <a:fillRect/>
          </a:stretch>
        </p:blipFill>
        <p:spPr>
          <a:xfrm>
            <a:off x="6927658" y="11575"/>
            <a:ext cx="2694241" cy="3125318"/>
          </a:xfrm>
          <a:custGeom>
            <a:avLst/>
            <a:gdLst>
              <a:gd name="connsiteX0" fmla="*/ 2265031 w 2265031"/>
              <a:gd name="connsiteY0" fmla="*/ 0 h 2627435"/>
              <a:gd name="connsiteX1" fmla="*/ 2265031 w 2265031"/>
              <a:gd name="connsiteY1" fmla="*/ 2627435 h 2627435"/>
              <a:gd name="connsiteX2" fmla="*/ 0 w 2265031"/>
              <a:gd name="connsiteY2" fmla="*/ 1313717 h 2627435"/>
              <a:gd name="connsiteX3" fmla="*/ 2265031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2265031" y="0"/>
                </a:moveTo>
                <a:lnTo>
                  <a:pt x="2265031" y="2627435"/>
                </a:lnTo>
                <a:lnTo>
                  <a:pt x="0" y="1313717"/>
                </a:lnTo>
                <a:lnTo>
                  <a:pt x="2265031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50" t="24420" r="12964" b="30560"/>
          <a:stretch>
            <a:fillRect/>
          </a:stretch>
        </p:blipFill>
        <p:spPr>
          <a:xfrm>
            <a:off x="9692593" y="1609810"/>
            <a:ext cx="2694241" cy="3125318"/>
          </a:xfrm>
          <a:custGeom>
            <a:avLst/>
            <a:gdLst>
              <a:gd name="connsiteX0" fmla="*/ 2265031 w 2265031"/>
              <a:gd name="connsiteY0" fmla="*/ 0 h 2627435"/>
              <a:gd name="connsiteX1" fmla="*/ 2265031 w 2265031"/>
              <a:gd name="connsiteY1" fmla="*/ 2627435 h 2627435"/>
              <a:gd name="connsiteX2" fmla="*/ 0 w 2265031"/>
              <a:gd name="connsiteY2" fmla="*/ 1313717 h 2627435"/>
              <a:gd name="connsiteX3" fmla="*/ 2265031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2265031" y="0"/>
                </a:moveTo>
                <a:lnTo>
                  <a:pt x="2265031" y="2627435"/>
                </a:lnTo>
                <a:lnTo>
                  <a:pt x="0" y="1313717"/>
                </a:lnTo>
                <a:lnTo>
                  <a:pt x="2265031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13" t="31684" r="33501" b="23296"/>
          <a:stretch>
            <a:fillRect/>
          </a:stretch>
        </p:blipFill>
        <p:spPr>
          <a:xfrm>
            <a:off x="7743645" y="2133218"/>
            <a:ext cx="2694241" cy="3125318"/>
          </a:xfrm>
          <a:custGeom>
            <a:avLst/>
            <a:gdLst>
              <a:gd name="connsiteX0" fmla="*/ 0 w 2265031"/>
              <a:gd name="connsiteY0" fmla="*/ 0 h 2627435"/>
              <a:gd name="connsiteX1" fmla="*/ 2265031 w 2265031"/>
              <a:gd name="connsiteY1" fmla="*/ 1313717 h 2627435"/>
              <a:gd name="connsiteX2" fmla="*/ 0 w 2265031"/>
              <a:gd name="connsiteY2" fmla="*/ 2627435 h 2627435"/>
              <a:gd name="connsiteX3" fmla="*/ 0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0" y="0"/>
                </a:moveTo>
                <a:lnTo>
                  <a:pt x="2265031" y="1313717"/>
                </a:lnTo>
                <a:lnTo>
                  <a:pt x="0" y="262743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5" t="55234" r="32700"/>
          <a:stretch>
            <a:fillRect/>
          </a:stretch>
        </p:blipFill>
        <p:spPr>
          <a:xfrm>
            <a:off x="7802764" y="3747860"/>
            <a:ext cx="2710708" cy="3107731"/>
          </a:xfrm>
          <a:custGeom>
            <a:avLst/>
            <a:gdLst>
              <a:gd name="connsiteX0" fmla="*/ 2278875 w 2278875"/>
              <a:gd name="connsiteY0" fmla="*/ 0 h 2612650"/>
              <a:gd name="connsiteX1" fmla="*/ 2266813 w 2278875"/>
              <a:gd name="connsiteY1" fmla="*/ 2612650 h 2612650"/>
              <a:gd name="connsiteX2" fmla="*/ 2256823 w 2278875"/>
              <a:gd name="connsiteY2" fmla="*/ 2612650 h 2612650"/>
              <a:gd name="connsiteX3" fmla="*/ 0 w 2278875"/>
              <a:gd name="connsiteY3" fmla="*/ 1307725 h 2612650"/>
              <a:gd name="connsiteX4" fmla="*/ 2278875 w 2278875"/>
              <a:gd name="connsiteY4" fmla="*/ 0 h 261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875" h="2612650">
                <a:moveTo>
                  <a:pt x="2278875" y="0"/>
                </a:moveTo>
                <a:lnTo>
                  <a:pt x="2266813" y="2612650"/>
                </a:lnTo>
                <a:lnTo>
                  <a:pt x="2256823" y="2612650"/>
                </a:lnTo>
                <a:lnTo>
                  <a:pt x="0" y="1307725"/>
                </a:lnTo>
                <a:lnTo>
                  <a:pt x="2278875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26" t="55323" r="4188"/>
          <a:stretch>
            <a:fillRect/>
          </a:stretch>
        </p:blipFill>
        <p:spPr>
          <a:xfrm>
            <a:off x="10586230" y="3772561"/>
            <a:ext cx="2694240" cy="3101497"/>
          </a:xfrm>
          <a:custGeom>
            <a:avLst/>
            <a:gdLst>
              <a:gd name="connsiteX0" fmla="*/ 0 w 2265031"/>
              <a:gd name="connsiteY0" fmla="*/ 0 h 2607409"/>
              <a:gd name="connsiteX1" fmla="*/ 2265031 w 2265031"/>
              <a:gd name="connsiteY1" fmla="*/ 1313717 h 2607409"/>
              <a:gd name="connsiteX2" fmla="*/ 34528 w 2265031"/>
              <a:gd name="connsiteY2" fmla="*/ 2607409 h 2607409"/>
              <a:gd name="connsiteX3" fmla="*/ 0 w 2265031"/>
              <a:gd name="connsiteY3" fmla="*/ 2607409 h 2607409"/>
              <a:gd name="connsiteX4" fmla="*/ 0 w 2265031"/>
              <a:gd name="connsiteY4" fmla="*/ 0 h 260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031" h="2607409">
                <a:moveTo>
                  <a:pt x="0" y="0"/>
                </a:moveTo>
                <a:lnTo>
                  <a:pt x="2265031" y="1313717"/>
                </a:lnTo>
                <a:lnTo>
                  <a:pt x="34528" y="2607409"/>
                </a:lnTo>
                <a:lnTo>
                  <a:pt x="0" y="260740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0" t="100000" r="32847" b="-99"/>
          <a:stretch>
            <a:fillRect/>
          </a:stretch>
        </p:blipFill>
        <p:spPr>
          <a:xfrm>
            <a:off x="10571347" y="6010883"/>
            <a:ext cx="9990" cy="5761"/>
          </a:xfrm>
          <a:custGeom>
            <a:avLst/>
            <a:gdLst>
              <a:gd name="connsiteX0" fmla="*/ 0 w 9990"/>
              <a:gd name="connsiteY0" fmla="*/ 0 h 5761"/>
              <a:gd name="connsiteX1" fmla="*/ 9990 w 9990"/>
              <a:gd name="connsiteY1" fmla="*/ 0 h 5761"/>
              <a:gd name="connsiteX2" fmla="*/ 9963 w 9990"/>
              <a:gd name="connsiteY2" fmla="*/ 5761 h 5761"/>
              <a:gd name="connsiteX3" fmla="*/ 0 w 9990"/>
              <a:gd name="connsiteY3" fmla="*/ 0 h 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" h="5761">
                <a:moveTo>
                  <a:pt x="0" y="0"/>
                </a:moveTo>
                <a:lnTo>
                  <a:pt x="9990" y="0"/>
                </a:lnTo>
                <a:lnTo>
                  <a:pt x="9963" y="576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26" t="100000" r="31550" b="-343"/>
          <a:stretch>
            <a:fillRect/>
          </a:stretch>
        </p:blipFill>
        <p:spPr>
          <a:xfrm>
            <a:off x="10652574" y="6010882"/>
            <a:ext cx="34528" cy="20026"/>
          </a:xfrm>
          <a:custGeom>
            <a:avLst/>
            <a:gdLst>
              <a:gd name="connsiteX0" fmla="*/ 0 w 34528"/>
              <a:gd name="connsiteY0" fmla="*/ 0 h 20026"/>
              <a:gd name="connsiteX1" fmla="*/ 34528 w 34528"/>
              <a:gd name="connsiteY1" fmla="*/ 0 h 20026"/>
              <a:gd name="connsiteX2" fmla="*/ 0 w 34528"/>
              <a:gd name="connsiteY2" fmla="*/ 20026 h 20026"/>
              <a:gd name="connsiteX3" fmla="*/ 0 w 34528"/>
              <a:gd name="connsiteY3" fmla="*/ 0 h 2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28" h="20026">
                <a:moveTo>
                  <a:pt x="0" y="0"/>
                </a:moveTo>
                <a:lnTo>
                  <a:pt x="34528" y="0"/>
                </a:lnTo>
                <a:lnTo>
                  <a:pt x="0" y="20026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2" name="直角三角形 21"/>
          <p:cNvSpPr/>
          <p:nvPr/>
        </p:nvSpPr>
        <p:spPr>
          <a:xfrm>
            <a:off x="0" y="5296274"/>
            <a:ext cx="1570892" cy="1570892"/>
          </a:xfrm>
          <a:prstGeom prst="rtTriangle">
            <a:avLst/>
          </a:pr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20"/>
          <p:cNvSpPr/>
          <p:nvPr/>
        </p:nvSpPr>
        <p:spPr>
          <a:xfrm rot="10280671">
            <a:off x="9974666" y="-190315"/>
            <a:ext cx="2313458" cy="1687784"/>
          </a:xfrm>
          <a:custGeom>
            <a:avLst/>
            <a:gdLst>
              <a:gd name="connsiteX0" fmla="*/ 0 w 1570892"/>
              <a:gd name="connsiteY0" fmla="*/ 1570892 h 1570892"/>
              <a:gd name="connsiteX1" fmla="*/ 0 w 1570892"/>
              <a:gd name="connsiteY1" fmla="*/ 0 h 1570892"/>
              <a:gd name="connsiteX2" fmla="*/ 1570892 w 1570892"/>
              <a:gd name="connsiteY2" fmla="*/ 1570892 h 1570892"/>
              <a:gd name="connsiteX3" fmla="*/ 0 w 1570892"/>
              <a:gd name="connsiteY3" fmla="*/ 1570892 h 1570892"/>
              <a:gd name="connsiteX0-1" fmla="*/ 0 w 2313458"/>
              <a:gd name="connsiteY0-2" fmla="*/ 1570892 h 1918247"/>
              <a:gd name="connsiteX1-3" fmla="*/ 0 w 2313458"/>
              <a:gd name="connsiteY1-4" fmla="*/ 0 h 1918247"/>
              <a:gd name="connsiteX2-5" fmla="*/ 2313458 w 2313458"/>
              <a:gd name="connsiteY2-6" fmla="*/ 1918247 h 1918247"/>
              <a:gd name="connsiteX3-7" fmla="*/ 0 w 2313458"/>
              <a:gd name="connsiteY3-8" fmla="*/ 1570892 h 1918247"/>
              <a:gd name="connsiteX0-9" fmla="*/ 0 w 2313458"/>
              <a:gd name="connsiteY0-10" fmla="*/ 1339511 h 1686866"/>
              <a:gd name="connsiteX1-11" fmla="*/ 223761 w 2313458"/>
              <a:gd name="connsiteY1-12" fmla="*/ 0 h 1686866"/>
              <a:gd name="connsiteX2-13" fmla="*/ 2313458 w 2313458"/>
              <a:gd name="connsiteY2-14" fmla="*/ 1686866 h 1686866"/>
              <a:gd name="connsiteX3-15" fmla="*/ 0 w 2313458"/>
              <a:gd name="connsiteY3-16" fmla="*/ 1339511 h 1686866"/>
              <a:gd name="connsiteX0-17" fmla="*/ 0 w 2313458"/>
              <a:gd name="connsiteY0-18" fmla="*/ 1340429 h 1687784"/>
              <a:gd name="connsiteX1-19" fmla="*/ 217735 w 2313458"/>
              <a:gd name="connsiteY1-20" fmla="*/ 0 h 1687784"/>
              <a:gd name="connsiteX2-21" fmla="*/ 2313458 w 2313458"/>
              <a:gd name="connsiteY2-22" fmla="*/ 1687784 h 1687784"/>
              <a:gd name="connsiteX3-23" fmla="*/ 0 w 2313458"/>
              <a:gd name="connsiteY3-24" fmla="*/ 1340429 h 16877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13458" h="1687784">
                <a:moveTo>
                  <a:pt x="0" y="1340429"/>
                </a:moveTo>
                <a:lnTo>
                  <a:pt x="217735" y="0"/>
                </a:lnTo>
                <a:lnTo>
                  <a:pt x="2313458" y="1687784"/>
                </a:lnTo>
                <a:lnTo>
                  <a:pt x="0" y="1340429"/>
                </a:lnTo>
                <a:close/>
              </a:path>
            </a:pathLst>
          </a:cu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>
            <a:off x="7778370" y="5369245"/>
            <a:ext cx="2513566" cy="1486346"/>
          </a:xfrm>
          <a:custGeom>
            <a:avLst/>
            <a:gdLst>
              <a:gd name="connsiteX0" fmla="*/ 0 w 1570892"/>
              <a:gd name="connsiteY0" fmla="*/ 1570892 h 1570892"/>
              <a:gd name="connsiteX1" fmla="*/ 0 w 1570892"/>
              <a:gd name="connsiteY1" fmla="*/ 0 h 1570892"/>
              <a:gd name="connsiteX2" fmla="*/ 1570892 w 1570892"/>
              <a:gd name="connsiteY2" fmla="*/ 1570892 h 1570892"/>
              <a:gd name="connsiteX3" fmla="*/ 0 w 1570892"/>
              <a:gd name="connsiteY3" fmla="*/ 1570892 h 1570892"/>
              <a:gd name="connsiteX0-1" fmla="*/ 762000 w 2332892"/>
              <a:gd name="connsiteY0-2" fmla="*/ 1418492 h 1418492"/>
              <a:gd name="connsiteX1-3" fmla="*/ 0 w 2332892"/>
              <a:gd name="connsiteY1-4" fmla="*/ 0 h 1418492"/>
              <a:gd name="connsiteX2-5" fmla="*/ 2332892 w 2332892"/>
              <a:gd name="connsiteY2-6" fmla="*/ 1418492 h 1418492"/>
              <a:gd name="connsiteX3-7" fmla="*/ 762000 w 2332892"/>
              <a:gd name="connsiteY3-8" fmla="*/ 1418492 h 14184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32892" h="1418492">
                <a:moveTo>
                  <a:pt x="762000" y="1418492"/>
                </a:moveTo>
                <a:lnTo>
                  <a:pt x="0" y="0"/>
                </a:lnTo>
                <a:lnTo>
                  <a:pt x="2332892" y="1418492"/>
                </a:lnTo>
                <a:lnTo>
                  <a:pt x="762000" y="1418492"/>
                </a:lnTo>
                <a:close/>
              </a:path>
            </a:pathLst>
          </a:cu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660400" y="1731799"/>
            <a:ext cx="88346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同学们，如何用量角器画一个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60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°的角呢？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导学质疑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/>
          <p:nvPr/>
        </p:nvSpPr>
        <p:spPr>
          <a:xfrm>
            <a:off x="6453817" y="1535113"/>
            <a:ext cx="2749824" cy="4001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画一条射线</a:t>
            </a:r>
            <a:endParaRPr kumimoji="0" lang="en-US" altLang="zh-CN" sz="2000" b="0" i="0" u="none" strike="noStrike" kern="0" cap="none" spc="0" normalizeH="0" baseline="0" noProof="0" dirty="0">
              <a:ln>
                <a:solidFill>
                  <a:srgbClr val="7030A0"/>
                </a:solidFill>
              </a:ln>
              <a:solidFill>
                <a:sysClr val="windowText" lastClr="000000"/>
              </a:solidFill>
              <a:effectLst>
                <a:reflection blurRad="6350" stA="53000" endA="300" endPos="35500" dir="5400000" sy="-90000" algn="bl" rotWithShape="0"/>
              </a:effectLst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468104" y="1882408"/>
            <a:ext cx="3974714" cy="14271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使量角器的中心和射线的</a:t>
            </a:r>
            <a:r>
              <a:rPr kumimoji="0" lang="zh-CN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端点重合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°刻度线和</a:t>
            </a:r>
            <a:r>
              <a:rPr kumimoji="0" lang="zh-CN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射线重合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，在量角器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°刻度线的地方点一个点</a:t>
            </a:r>
            <a:endParaRPr kumimoji="0" lang="en-US" altLang="zh-CN" sz="2000" b="0" i="0" u="none" strike="noStrike" kern="0" cap="none" spc="0" normalizeH="0" baseline="0" noProof="0" dirty="0">
              <a:ln w="12700" cmpd="sng">
                <a:solidFill>
                  <a:srgbClr val="7030A0"/>
                </a:solidFill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482391" y="3230635"/>
            <a:ext cx="3974714" cy="188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这里要注意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°刻度线是内圈刻度线所以看内圈刻度线的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°，以</a:t>
            </a:r>
            <a:r>
              <a:rPr kumimoji="0" lang="zh-CN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射线的端点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为端点，经过刚画的点再画一条射线</a:t>
            </a:r>
            <a:endParaRPr kumimoji="0" lang="en-US" altLang="zh-CN" sz="2000" b="0" i="0" u="none" strike="noStrike" kern="0" cap="none" spc="0" normalizeH="0" baseline="0" noProof="0" dirty="0">
              <a:ln w="12700" cmpd="sng">
                <a:solidFill>
                  <a:srgbClr val="7030A0"/>
                </a:solidFill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475572" y="5119485"/>
            <a:ext cx="343421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最后标上角的符号和度数。</a:t>
            </a:r>
            <a:endParaRPr kumimoji="0" lang="en-US" altLang="zh-CN" sz="2000" b="0" i="0" u="none" strike="noStrike" kern="0" cap="none" spc="0" normalizeH="0" baseline="0" noProof="0" dirty="0">
              <a:ln w="12700" cmpd="sng">
                <a:solidFill>
                  <a:srgbClr val="7030A0"/>
                </a:solidFill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案例一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961851" y="1482298"/>
            <a:ext cx="4386262" cy="4525963"/>
            <a:chOff x="1597251" y="1577214"/>
            <a:chExt cx="4386262" cy="4525963"/>
          </a:xfrm>
        </p:grpSpPr>
        <p:pic>
          <p:nvPicPr>
            <p:cNvPr id="36" name="Picture 6" descr="量角器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E7F0F7"/>
                </a:clrFrom>
                <a:clrTo>
                  <a:srgbClr val="E7F0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597251" y="3788602"/>
              <a:ext cx="4371975" cy="231457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7" name="Picture 13" descr="量角器3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E7F0F7"/>
                </a:clrFrom>
                <a:clrTo>
                  <a:srgbClr val="E7F0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1538" y="1577214"/>
              <a:ext cx="4371975" cy="231457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9" name="Oval 18"/>
          <p:cNvSpPr/>
          <p:nvPr/>
        </p:nvSpPr>
        <p:spPr>
          <a:xfrm>
            <a:off x="3627263" y="2425273"/>
            <a:ext cx="320675" cy="3048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 lang="zh-CN" altLang="en-US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grpSp>
        <p:nvGrpSpPr>
          <p:cNvPr id="40" name="Group 23"/>
          <p:cNvGrpSpPr/>
          <p:nvPr/>
        </p:nvGrpSpPr>
        <p:grpSpPr>
          <a:xfrm>
            <a:off x="3369510" y="3125194"/>
            <a:ext cx="1123950" cy="541337"/>
            <a:chOff x="0" y="0"/>
            <a:chExt cx="708" cy="341"/>
          </a:xfrm>
        </p:grpSpPr>
        <p:sp>
          <p:nvSpPr>
            <p:cNvPr id="41" name="Arc 24"/>
            <p:cNvSpPr/>
            <p:nvPr/>
          </p:nvSpPr>
          <p:spPr>
            <a:xfrm>
              <a:off x="0" y="131"/>
              <a:ext cx="146" cy="210"/>
            </a:xfrm>
            <a:custGeom>
              <a:avLst/>
              <a:gdLst>
                <a:gd name="txL" fmla="*/ 0 w 26402"/>
                <a:gd name="txT" fmla="*/ 0 h 37008"/>
                <a:gd name="txR" fmla="*/ 26402 w 26402"/>
                <a:gd name="txB" fmla="*/ 37008 h 3700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6402" h="37008" fill="none">
                  <a:moveTo>
                    <a:pt x="-1" y="540"/>
                  </a:moveTo>
                  <a:cubicBezTo>
                    <a:pt x="1575" y="181"/>
                    <a:pt x="3186" y="-1"/>
                    <a:pt x="4802" y="0"/>
                  </a:cubicBezTo>
                  <a:cubicBezTo>
                    <a:pt x="16731" y="0"/>
                    <a:pt x="26402" y="9670"/>
                    <a:pt x="26402" y="21600"/>
                  </a:cubicBezTo>
                  <a:cubicBezTo>
                    <a:pt x="26402" y="27394"/>
                    <a:pt x="24073" y="32946"/>
                    <a:pt x="19939" y="37007"/>
                  </a:cubicBezTo>
                </a:path>
                <a:path w="26402" h="37008" stroke="0">
                  <a:moveTo>
                    <a:pt x="-1" y="540"/>
                  </a:moveTo>
                  <a:cubicBezTo>
                    <a:pt x="1575" y="181"/>
                    <a:pt x="3186" y="-1"/>
                    <a:pt x="4802" y="0"/>
                  </a:cubicBezTo>
                  <a:cubicBezTo>
                    <a:pt x="16731" y="0"/>
                    <a:pt x="26402" y="9670"/>
                    <a:pt x="26402" y="21600"/>
                  </a:cubicBezTo>
                  <a:cubicBezTo>
                    <a:pt x="26402" y="27394"/>
                    <a:pt x="24073" y="32946"/>
                    <a:pt x="19939" y="37007"/>
                  </a:cubicBezTo>
                  <a:lnTo>
                    <a:pt x="4802" y="21600"/>
                  </a:lnTo>
                  <a:lnTo>
                    <a:pt x="-1" y="540"/>
                  </a:lnTo>
                  <a:close/>
                </a:path>
              </a:pathLst>
            </a:custGeom>
            <a:noFill/>
            <a:ln w="3810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42" name="Text Box 25"/>
            <p:cNvSpPr txBox="1"/>
            <p:nvPr/>
          </p:nvSpPr>
          <p:spPr>
            <a:xfrm>
              <a:off x="132" y="0"/>
              <a:ext cx="576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000" dirty="0">
                  <a:solidFill>
                    <a:srgbClr val="0000FF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60°</a:t>
              </a:r>
            </a:p>
          </p:txBody>
        </p:sp>
      </p:grpSp>
      <p:sp>
        <p:nvSpPr>
          <p:cNvPr id="43" name="Line 15"/>
          <p:cNvSpPr/>
          <p:nvPr/>
        </p:nvSpPr>
        <p:spPr>
          <a:xfrm>
            <a:off x="3128868" y="3688198"/>
            <a:ext cx="24384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" name="Line 21"/>
          <p:cNvSpPr/>
          <p:nvPr/>
        </p:nvSpPr>
        <p:spPr>
          <a:xfrm flipV="1">
            <a:off x="3136012" y="1121556"/>
            <a:ext cx="1481137" cy="258445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" name="Oval 19"/>
          <p:cNvSpPr/>
          <p:nvPr/>
        </p:nvSpPr>
        <p:spPr>
          <a:xfrm>
            <a:off x="4572699" y="1072131"/>
            <a:ext cx="88900" cy="889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 lang="zh-CN" altLang="en-US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46" name="Oval 19"/>
          <p:cNvSpPr/>
          <p:nvPr/>
        </p:nvSpPr>
        <p:spPr>
          <a:xfrm>
            <a:off x="3103388" y="3622081"/>
            <a:ext cx="88900" cy="889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 lang="zh-CN" altLang="en-US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/>
      <p:bldP spid="34" grpId="0"/>
      <p:bldP spid="39" grpId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660400" y="1687669"/>
            <a:ext cx="6403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下面我们利用量角器画一个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120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°的钝角吧！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案例二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31"/>
          <p:cNvSpPr txBox="1"/>
          <p:nvPr/>
        </p:nvSpPr>
        <p:spPr>
          <a:xfrm>
            <a:off x="6922608" y="1407639"/>
            <a:ext cx="2672801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画一条射线</a:t>
            </a:r>
            <a:endParaRPr kumimoji="0" lang="en-US" altLang="zh-CN" sz="2000" b="0" i="0" u="none" strike="noStrike" kern="0" cap="none" spc="0" normalizeH="0" baseline="0" noProof="0" dirty="0">
              <a:ln>
                <a:solidFill>
                  <a:srgbClr val="7030A0"/>
                </a:solidFill>
              </a:ln>
              <a:solidFill>
                <a:sysClr val="windowText" lastClr="000000"/>
              </a:solidFill>
              <a:effectLst>
                <a:reflection blurRad="6350" stA="53000" endA="300" endPos="35500" dir="5400000" sy="-90000" algn="bl" rotWithShape="0"/>
              </a:effectLst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922608" y="1779009"/>
            <a:ext cx="4010132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使量角器的中心和射线的</a:t>
            </a:r>
            <a:r>
              <a:rPr kumimoji="0" lang="zh-CN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端点重合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°刻度线和</a:t>
            </a:r>
            <a:r>
              <a:rPr kumimoji="0" lang="zh-CN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射线重合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，在量角器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°刻度线的地方点一个点</a:t>
            </a:r>
            <a:endParaRPr kumimoji="0" lang="en-US" altLang="zh-CN" sz="2000" b="0" i="0" u="none" strike="noStrike" kern="0" cap="none" spc="0" normalizeH="0" baseline="0" noProof="0" dirty="0">
              <a:ln w="12700" cmpd="sng">
                <a:solidFill>
                  <a:srgbClr val="7030A0"/>
                </a:solidFill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964725" y="3122092"/>
            <a:ext cx="3863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这里要注意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°刻度线是内圈刻度线所以看内圈刻度线的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°，以</a:t>
            </a:r>
            <a:r>
              <a:rPr kumimoji="0" lang="zh-CN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射线的端点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为端点，经过刚画的点再画一条射线</a:t>
            </a:r>
            <a:endParaRPr kumimoji="0" lang="en-US" altLang="zh-CN" sz="2000" b="0" i="0" u="none" strike="noStrike" kern="0" cap="none" spc="0" normalizeH="0" baseline="0" noProof="0" dirty="0">
              <a:ln w="12700" cmpd="sng">
                <a:solidFill>
                  <a:srgbClr val="7030A0"/>
                </a:solidFill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950438" y="5061084"/>
            <a:ext cx="3338019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最后标上角的符号和度数。</a:t>
            </a:r>
            <a:endParaRPr kumimoji="0" lang="en-US" altLang="zh-CN" sz="2000" b="0" i="0" u="none" strike="noStrike" kern="0" cap="none" spc="0" normalizeH="0" baseline="0" noProof="0" dirty="0">
              <a:ln w="12700" cmpd="sng">
                <a:solidFill>
                  <a:srgbClr val="7030A0"/>
                </a:solidFill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案例二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1273349" y="1498075"/>
            <a:ext cx="4386262" cy="4525963"/>
            <a:chOff x="1597251" y="1577214"/>
            <a:chExt cx="4386262" cy="4525963"/>
          </a:xfrm>
        </p:grpSpPr>
        <p:pic>
          <p:nvPicPr>
            <p:cNvPr id="38" name="Picture 6" descr="量角器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E7F0F7"/>
                </a:clrFrom>
                <a:clrTo>
                  <a:srgbClr val="E7F0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597251" y="3788602"/>
              <a:ext cx="4371975" cy="231457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9" name="Picture 13" descr="量角器3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E7F0F7"/>
                </a:clrFrom>
                <a:clrTo>
                  <a:srgbClr val="E7F0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1538" y="1577214"/>
              <a:ext cx="4371975" cy="231457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0" name="Oval 18"/>
          <p:cNvSpPr/>
          <p:nvPr/>
        </p:nvSpPr>
        <p:spPr>
          <a:xfrm>
            <a:off x="2674008" y="2451682"/>
            <a:ext cx="320675" cy="3048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 lang="zh-CN" altLang="en-US" b="1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grpSp>
        <p:nvGrpSpPr>
          <p:cNvPr id="41" name="Group 23"/>
          <p:cNvGrpSpPr/>
          <p:nvPr/>
        </p:nvGrpSpPr>
        <p:grpSpPr>
          <a:xfrm rot="20787375">
            <a:off x="3358845" y="3128769"/>
            <a:ext cx="1135132" cy="506412"/>
            <a:chOff x="0" y="22"/>
            <a:chExt cx="664" cy="319"/>
          </a:xfrm>
        </p:grpSpPr>
        <p:sp>
          <p:nvSpPr>
            <p:cNvPr id="42" name="Arc 24"/>
            <p:cNvSpPr/>
            <p:nvPr/>
          </p:nvSpPr>
          <p:spPr>
            <a:xfrm>
              <a:off x="0" y="131"/>
              <a:ext cx="146" cy="210"/>
            </a:xfrm>
            <a:custGeom>
              <a:avLst/>
              <a:gdLst>
                <a:gd name="txL" fmla="*/ 0 w 26402"/>
                <a:gd name="txT" fmla="*/ 0 h 37008"/>
                <a:gd name="txR" fmla="*/ 26402 w 26402"/>
                <a:gd name="txB" fmla="*/ 37008 h 3700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6402" h="37008" fill="none">
                  <a:moveTo>
                    <a:pt x="-1" y="540"/>
                  </a:moveTo>
                  <a:cubicBezTo>
                    <a:pt x="1575" y="181"/>
                    <a:pt x="3186" y="-1"/>
                    <a:pt x="4802" y="0"/>
                  </a:cubicBezTo>
                  <a:cubicBezTo>
                    <a:pt x="16731" y="0"/>
                    <a:pt x="26402" y="9670"/>
                    <a:pt x="26402" y="21600"/>
                  </a:cubicBezTo>
                  <a:cubicBezTo>
                    <a:pt x="26402" y="27394"/>
                    <a:pt x="24073" y="32946"/>
                    <a:pt x="19939" y="37007"/>
                  </a:cubicBezTo>
                </a:path>
                <a:path w="26402" h="37008" stroke="0">
                  <a:moveTo>
                    <a:pt x="-1" y="540"/>
                  </a:moveTo>
                  <a:cubicBezTo>
                    <a:pt x="1575" y="181"/>
                    <a:pt x="3186" y="-1"/>
                    <a:pt x="4802" y="0"/>
                  </a:cubicBezTo>
                  <a:cubicBezTo>
                    <a:pt x="16731" y="0"/>
                    <a:pt x="26402" y="9670"/>
                    <a:pt x="26402" y="21600"/>
                  </a:cubicBezTo>
                  <a:cubicBezTo>
                    <a:pt x="26402" y="27394"/>
                    <a:pt x="24073" y="32946"/>
                    <a:pt x="19939" y="37007"/>
                  </a:cubicBezTo>
                  <a:lnTo>
                    <a:pt x="4802" y="21600"/>
                  </a:lnTo>
                  <a:lnTo>
                    <a:pt x="-1" y="540"/>
                  </a:lnTo>
                  <a:close/>
                </a:path>
              </a:pathLst>
            </a:custGeom>
            <a:noFill/>
            <a:ln w="3810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b="1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43" name="Text Box 25"/>
            <p:cNvSpPr txBox="1"/>
            <p:nvPr/>
          </p:nvSpPr>
          <p:spPr>
            <a:xfrm rot="812625">
              <a:off x="88" y="22"/>
              <a:ext cx="576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000" b="1" dirty="0">
                  <a:solidFill>
                    <a:srgbClr val="0000FF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120°</a:t>
              </a:r>
            </a:p>
          </p:txBody>
        </p:sp>
      </p:grpSp>
      <p:sp>
        <p:nvSpPr>
          <p:cNvPr id="44" name="Line 15"/>
          <p:cNvSpPr/>
          <p:nvPr/>
        </p:nvSpPr>
        <p:spPr>
          <a:xfrm>
            <a:off x="3440366" y="3703975"/>
            <a:ext cx="24384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" name="Line 21"/>
          <p:cNvSpPr/>
          <p:nvPr/>
        </p:nvSpPr>
        <p:spPr>
          <a:xfrm flipH="1" flipV="1">
            <a:off x="2238543" y="1550266"/>
            <a:ext cx="1249036" cy="2175285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" name="Oval 19"/>
          <p:cNvSpPr/>
          <p:nvPr/>
        </p:nvSpPr>
        <p:spPr>
          <a:xfrm>
            <a:off x="2186950" y="1491757"/>
            <a:ext cx="88900" cy="889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 lang="zh-CN" altLang="en-US" b="1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47" name="Oval 19"/>
          <p:cNvSpPr/>
          <p:nvPr/>
        </p:nvSpPr>
        <p:spPr>
          <a:xfrm>
            <a:off x="3414886" y="3665697"/>
            <a:ext cx="88900" cy="889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 lang="zh-CN" altLang="en-US" b="1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40" grpId="0" animBg="1"/>
      <p:bldP spid="46" grpId="0" bldLvl="0" animBg="1"/>
      <p:bldP spid="4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660400" y="1804565"/>
            <a:ext cx="4303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尝试着用三角尺画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°角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吧！</a:t>
            </a:r>
          </a:p>
        </p:txBody>
      </p: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案例三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三角板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7241246" y="2405829"/>
            <a:ext cx="2430363" cy="400338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6" name="Picture 11" descr="三角板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198312">
            <a:off x="7926411" y="1324184"/>
            <a:ext cx="2430363" cy="400338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" name="Text Box 12"/>
          <p:cNvSpPr txBox="1"/>
          <p:nvPr/>
        </p:nvSpPr>
        <p:spPr>
          <a:xfrm>
            <a:off x="593360" y="1471286"/>
            <a:ext cx="5509227" cy="396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先画一条射线。</a:t>
            </a:r>
          </a:p>
        </p:txBody>
      </p:sp>
      <p:grpSp>
        <p:nvGrpSpPr>
          <p:cNvPr id="38" name="Group 13"/>
          <p:cNvGrpSpPr/>
          <p:nvPr/>
        </p:nvGrpSpPr>
        <p:grpSpPr>
          <a:xfrm>
            <a:off x="6915400" y="3221172"/>
            <a:ext cx="2844800" cy="88900"/>
            <a:chOff x="0" y="0"/>
            <a:chExt cx="1792" cy="56"/>
          </a:xfrm>
        </p:grpSpPr>
        <p:sp>
          <p:nvSpPr>
            <p:cNvPr id="39" name="Line 14"/>
            <p:cNvSpPr/>
            <p:nvPr/>
          </p:nvSpPr>
          <p:spPr>
            <a:xfrm>
              <a:off x="18" y="36"/>
              <a:ext cx="1774" cy="0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Oval 15"/>
            <p:cNvSpPr/>
            <p:nvPr/>
          </p:nvSpPr>
          <p:spPr>
            <a:xfrm>
              <a:off x="0" y="0"/>
              <a:ext cx="56" cy="56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2" name="Text Box 17"/>
          <p:cNvSpPr txBox="1"/>
          <p:nvPr/>
        </p:nvSpPr>
        <p:spPr>
          <a:xfrm>
            <a:off x="593361" y="1868161"/>
            <a:ext cx="5509227" cy="9655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用三角板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60°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角的一条边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对齐射线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，顶点对齐射线的端点。</a:t>
            </a:r>
          </a:p>
        </p:txBody>
      </p:sp>
      <p:sp>
        <p:nvSpPr>
          <p:cNvPr id="43" name="Text Box 18"/>
          <p:cNvSpPr txBox="1"/>
          <p:nvPr/>
        </p:nvSpPr>
        <p:spPr>
          <a:xfrm>
            <a:off x="593361" y="2938191"/>
            <a:ext cx="5509227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从刚才的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顶点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出发，沿另一条边再画一条射线。</a:t>
            </a:r>
          </a:p>
        </p:txBody>
      </p:sp>
      <p:sp>
        <p:nvSpPr>
          <p:cNvPr id="44" name="Text Box 19"/>
          <p:cNvSpPr txBox="1"/>
          <p:nvPr/>
        </p:nvSpPr>
        <p:spPr>
          <a:xfrm>
            <a:off x="593360" y="3442810"/>
            <a:ext cx="5509227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这样一个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60°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的角就画成了。</a:t>
            </a:r>
          </a:p>
        </p:txBody>
      </p:sp>
      <p:sp>
        <p:nvSpPr>
          <p:cNvPr id="45" name="Line 20"/>
          <p:cNvSpPr/>
          <p:nvPr/>
        </p:nvSpPr>
        <p:spPr>
          <a:xfrm flipV="1">
            <a:off x="6958074" y="1310478"/>
            <a:ext cx="1120707" cy="1936092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7" name="未知"/>
          <p:cNvSpPr/>
          <p:nvPr/>
        </p:nvSpPr>
        <p:spPr>
          <a:xfrm>
            <a:off x="6941111" y="1296556"/>
            <a:ext cx="3254151" cy="1977466"/>
          </a:xfrm>
          <a:custGeom>
            <a:avLst/>
            <a:gdLst>
              <a:gd name="txL" fmla="*/ 0 w 1746"/>
              <a:gd name="txT" fmla="*/ 0 h 1061"/>
              <a:gd name="txR" fmla="*/ 1746 w 1746"/>
              <a:gd name="txB" fmla="*/ 1061 h 1061"/>
            </a:gdLst>
            <a:ahLst/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</a:cxnLst>
            <a:rect l="txL" t="txT" r="txR" b="txB"/>
            <a:pathLst>
              <a:path w="1746" h="1061">
                <a:moveTo>
                  <a:pt x="612" y="0"/>
                </a:moveTo>
                <a:lnTo>
                  <a:pt x="0" y="1061"/>
                </a:lnTo>
                <a:lnTo>
                  <a:pt x="1746" y="1061"/>
                </a:lnTo>
              </a:path>
            </a:pathLst>
          </a:custGeom>
          <a:noFill/>
          <a:ln w="38100" cap="flat" cmpd="sng">
            <a:solidFill>
              <a:srgbClr val="FF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8" name="Group 23"/>
          <p:cNvGrpSpPr/>
          <p:nvPr/>
        </p:nvGrpSpPr>
        <p:grpSpPr>
          <a:xfrm>
            <a:off x="7185139" y="2640596"/>
            <a:ext cx="1319554" cy="635546"/>
            <a:chOff x="0" y="0"/>
            <a:chExt cx="708" cy="341"/>
          </a:xfrm>
        </p:grpSpPr>
        <p:sp>
          <p:nvSpPr>
            <p:cNvPr id="49" name="Arc 24"/>
            <p:cNvSpPr/>
            <p:nvPr/>
          </p:nvSpPr>
          <p:spPr>
            <a:xfrm>
              <a:off x="0" y="131"/>
              <a:ext cx="146" cy="210"/>
            </a:xfrm>
            <a:custGeom>
              <a:avLst/>
              <a:gdLst>
                <a:gd name="txL" fmla="*/ 0 w 26402"/>
                <a:gd name="txT" fmla="*/ 0 h 37008"/>
                <a:gd name="txR" fmla="*/ 26402 w 26402"/>
                <a:gd name="txB" fmla="*/ 37008 h 3700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6402" h="37008" fill="none">
                  <a:moveTo>
                    <a:pt x="-1" y="540"/>
                  </a:moveTo>
                  <a:cubicBezTo>
                    <a:pt x="1575" y="181"/>
                    <a:pt x="3186" y="-1"/>
                    <a:pt x="4802" y="0"/>
                  </a:cubicBezTo>
                  <a:cubicBezTo>
                    <a:pt x="16731" y="0"/>
                    <a:pt x="26402" y="9670"/>
                    <a:pt x="26402" y="21600"/>
                  </a:cubicBezTo>
                  <a:cubicBezTo>
                    <a:pt x="26402" y="27394"/>
                    <a:pt x="24073" y="32946"/>
                    <a:pt x="19939" y="37007"/>
                  </a:cubicBezTo>
                </a:path>
                <a:path w="26402" h="37008" stroke="0">
                  <a:moveTo>
                    <a:pt x="-1" y="540"/>
                  </a:moveTo>
                  <a:cubicBezTo>
                    <a:pt x="1575" y="181"/>
                    <a:pt x="3186" y="-1"/>
                    <a:pt x="4802" y="0"/>
                  </a:cubicBezTo>
                  <a:cubicBezTo>
                    <a:pt x="16731" y="0"/>
                    <a:pt x="26402" y="9670"/>
                    <a:pt x="26402" y="21600"/>
                  </a:cubicBezTo>
                  <a:cubicBezTo>
                    <a:pt x="26402" y="27394"/>
                    <a:pt x="24073" y="32946"/>
                    <a:pt x="19939" y="37007"/>
                  </a:cubicBezTo>
                  <a:lnTo>
                    <a:pt x="4802" y="21600"/>
                  </a:lnTo>
                  <a:lnTo>
                    <a:pt x="-1" y="540"/>
                  </a:lnTo>
                  <a:close/>
                </a:path>
              </a:pathLst>
            </a:custGeom>
            <a:noFill/>
            <a:ln w="3810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Text Box 25"/>
            <p:cNvSpPr txBox="1"/>
            <p:nvPr/>
          </p:nvSpPr>
          <p:spPr>
            <a:xfrm>
              <a:off x="132" y="0"/>
              <a:ext cx="576" cy="21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60°</a:t>
              </a:r>
            </a:p>
          </p:txBody>
        </p:sp>
      </p:grp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案例三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2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8" descr="量角器3"/>
          <p:cNvPicPr>
            <a:picLocks noChangeAspect="1"/>
          </p:cNvPicPr>
          <p:nvPr/>
        </p:nvPicPr>
        <p:blipFill>
          <a:blip r:embed="rId4">
            <a:clrChange>
              <a:clrFrom>
                <a:srgbClr val="E7F0F7"/>
              </a:clrFrom>
              <a:clrTo>
                <a:srgbClr val="E7F0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36452" y="1160544"/>
            <a:ext cx="4429598" cy="234519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" name="文本框 31"/>
          <p:cNvSpPr txBox="1"/>
          <p:nvPr/>
        </p:nvSpPr>
        <p:spPr>
          <a:xfrm>
            <a:off x="1397270" y="3700630"/>
            <a:ext cx="3007897" cy="506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一画线（画一条射线）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670278" y="3714441"/>
            <a:ext cx="4848622" cy="50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二重合（中心点对齐，</a:t>
            </a: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刻度线对齐）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670278" y="4386724"/>
            <a:ext cx="3866565" cy="506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四连线（连接两个端点）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397270" y="4418964"/>
            <a:ext cx="4641944" cy="506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三找点（找到所画度数，点上点）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3" name="Group 9"/>
          <p:cNvGrpSpPr/>
          <p:nvPr/>
        </p:nvGrpSpPr>
        <p:grpSpPr>
          <a:xfrm>
            <a:off x="6012760" y="3353115"/>
            <a:ext cx="2221902" cy="79950"/>
            <a:chOff x="0" y="0"/>
            <a:chExt cx="2139" cy="64"/>
          </a:xfrm>
        </p:grpSpPr>
        <p:sp>
          <p:nvSpPr>
            <p:cNvPr id="24" name="Line 10"/>
            <p:cNvSpPr/>
            <p:nvPr/>
          </p:nvSpPr>
          <p:spPr>
            <a:xfrm>
              <a:off x="27" y="28"/>
              <a:ext cx="2112" cy="0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Oval 11"/>
            <p:cNvSpPr/>
            <p:nvPr/>
          </p:nvSpPr>
          <p:spPr>
            <a:xfrm>
              <a:off x="0" y="0"/>
              <a:ext cx="64" cy="64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" name="Line 13"/>
          <p:cNvSpPr/>
          <p:nvPr/>
        </p:nvSpPr>
        <p:spPr>
          <a:xfrm flipV="1">
            <a:off x="6039214" y="1688209"/>
            <a:ext cx="1988207" cy="1699884"/>
          </a:xfrm>
          <a:prstGeom prst="line">
            <a:avLst/>
          </a:prstGeom>
          <a:ln w="38100" cap="flat" cmpd="sng">
            <a:solidFill>
              <a:srgbClr val="00008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Arc 14"/>
          <p:cNvSpPr/>
          <p:nvPr/>
        </p:nvSpPr>
        <p:spPr>
          <a:xfrm>
            <a:off x="6516688" y="2943828"/>
            <a:ext cx="188912" cy="449262"/>
          </a:xfrm>
          <a:custGeom>
            <a:avLst/>
            <a:gdLst>
              <a:gd name="txL" fmla="*/ 0 w 21600"/>
              <a:gd name="txT" fmla="*/ 0 h 30174"/>
              <a:gd name="txR" fmla="*/ 21600 w 21600"/>
              <a:gd name="txB" fmla="*/ 30174 h 30174"/>
            </a:gdLst>
            <a:ahLst/>
            <a:cxnLst>
              <a:cxn ang="0">
                <a:pos x="1948614354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txL" t="txT" r="txR" b="txB"/>
            <a:pathLst>
              <a:path w="21600" h="30174" fill="none">
                <a:moveTo>
                  <a:pt x="4353" y="0"/>
                </a:moveTo>
                <a:cubicBezTo>
                  <a:pt x="14394" y="2066"/>
                  <a:pt x="21600" y="10905"/>
                  <a:pt x="21600" y="21157"/>
                </a:cubicBezTo>
                <a:cubicBezTo>
                  <a:pt x="21600" y="24269"/>
                  <a:pt x="20927" y="27345"/>
                  <a:pt x="19627" y="30173"/>
                </a:cubicBezTo>
              </a:path>
              <a:path w="21600" h="30174" stroke="0">
                <a:moveTo>
                  <a:pt x="4353" y="0"/>
                </a:moveTo>
                <a:cubicBezTo>
                  <a:pt x="14394" y="2066"/>
                  <a:pt x="21600" y="10905"/>
                  <a:pt x="21600" y="21157"/>
                </a:cubicBezTo>
                <a:cubicBezTo>
                  <a:pt x="21600" y="24269"/>
                  <a:pt x="20927" y="27345"/>
                  <a:pt x="19627" y="30173"/>
                </a:cubicBezTo>
                <a:lnTo>
                  <a:pt x="0" y="21157"/>
                </a:lnTo>
                <a:lnTo>
                  <a:pt x="4353" y="0"/>
                </a:lnTo>
                <a:close/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Box 15"/>
          <p:cNvSpPr txBox="1"/>
          <p:nvPr/>
        </p:nvSpPr>
        <p:spPr>
          <a:xfrm>
            <a:off x="6732054" y="2868147"/>
            <a:ext cx="920400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40°</a:t>
            </a:r>
          </a:p>
        </p:txBody>
      </p:sp>
      <p:sp>
        <p:nvSpPr>
          <p:cNvPr id="33" name="Oval 12"/>
          <p:cNvSpPr/>
          <p:nvPr/>
        </p:nvSpPr>
        <p:spPr>
          <a:xfrm>
            <a:off x="7633673" y="1904932"/>
            <a:ext cx="100669" cy="106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 Box 16"/>
          <p:cNvSpPr txBox="1"/>
          <p:nvPr/>
        </p:nvSpPr>
        <p:spPr>
          <a:xfrm>
            <a:off x="4041673" y="5191315"/>
            <a:ext cx="59832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一定要注意：从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刻度开始哟！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9" grpId="0"/>
      <p:bldP spid="31" grpId="0"/>
      <p:bldP spid="30" grpId="0"/>
      <p:bldP spid="28" grpId="0"/>
      <p:bldP spid="33" grpId="0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6085" y="2132330"/>
            <a:ext cx="7084695" cy="2824480"/>
            <a:chOff x="6147269" y="2844265"/>
            <a:chExt cx="5112385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0A05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033250" cy="1036393"/>
                <a:chOff x="-4714868" y="2110674"/>
                <a:chExt cx="5033250" cy="1036393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0A056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 角的度量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0A056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25" t="343" r="13089" b="54637"/>
          <a:stretch>
            <a:fillRect/>
          </a:stretch>
        </p:blipFill>
        <p:spPr>
          <a:xfrm>
            <a:off x="9682146" y="-11575"/>
            <a:ext cx="2694241" cy="3125318"/>
          </a:xfrm>
          <a:custGeom>
            <a:avLst/>
            <a:gdLst>
              <a:gd name="connsiteX0" fmla="*/ 0 w 2265031"/>
              <a:gd name="connsiteY0" fmla="*/ 0 h 2627435"/>
              <a:gd name="connsiteX1" fmla="*/ 2265031 w 2265031"/>
              <a:gd name="connsiteY1" fmla="*/ 1313717 h 2627435"/>
              <a:gd name="connsiteX2" fmla="*/ 0 w 2265031"/>
              <a:gd name="connsiteY2" fmla="*/ 2627435 h 2627435"/>
              <a:gd name="connsiteX3" fmla="*/ 0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0" y="0"/>
                </a:moveTo>
                <a:lnTo>
                  <a:pt x="2265031" y="1313717"/>
                </a:lnTo>
                <a:lnTo>
                  <a:pt x="0" y="262743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2" t="1039" r="41772" b="53941"/>
          <a:stretch>
            <a:fillRect/>
          </a:stretch>
        </p:blipFill>
        <p:spPr>
          <a:xfrm>
            <a:off x="6927658" y="11575"/>
            <a:ext cx="2694241" cy="3125318"/>
          </a:xfrm>
          <a:custGeom>
            <a:avLst/>
            <a:gdLst>
              <a:gd name="connsiteX0" fmla="*/ 2265031 w 2265031"/>
              <a:gd name="connsiteY0" fmla="*/ 0 h 2627435"/>
              <a:gd name="connsiteX1" fmla="*/ 2265031 w 2265031"/>
              <a:gd name="connsiteY1" fmla="*/ 2627435 h 2627435"/>
              <a:gd name="connsiteX2" fmla="*/ 0 w 2265031"/>
              <a:gd name="connsiteY2" fmla="*/ 1313717 h 2627435"/>
              <a:gd name="connsiteX3" fmla="*/ 2265031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2265031" y="0"/>
                </a:moveTo>
                <a:lnTo>
                  <a:pt x="2265031" y="2627435"/>
                </a:lnTo>
                <a:lnTo>
                  <a:pt x="0" y="1313717"/>
                </a:lnTo>
                <a:lnTo>
                  <a:pt x="2265031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50" t="24420" r="12964" b="30560"/>
          <a:stretch>
            <a:fillRect/>
          </a:stretch>
        </p:blipFill>
        <p:spPr>
          <a:xfrm>
            <a:off x="9692593" y="1609810"/>
            <a:ext cx="2694241" cy="3125318"/>
          </a:xfrm>
          <a:custGeom>
            <a:avLst/>
            <a:gdLst>
              <a:gd name="connsiteX0" fmla="*/ 2265031 w 2265031"/>
              <a:gd name="connsiteY0" fmla="*/ 0 h 2627435"/>
              <a:gd name="connsiteX1" fmla="*/ 2265031 w 2265031"/>
              <a:gd name="connsiteY1" fmla="*/ 2627435 h 2627435"/>
              <a:gd name="connsiteX2" fmla="*/ 0 w 2265031"/>
              <a:gd name="connsiteY2" fmla="*/ 1313717 h 2627435"/>
              <a:gd name="connsiteX3" fmla="*/ 2265031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2265031" y="0"/>
                </a:moveTo>
                <a:lnTo>
                  <a:pt x="2265031" y="2627435"/>
                </a:lnTo>
                <a:lnTo>
                  <a:pt x="0" y="1313717"/>
                </a:lnTo>
                <a:lnTo>
                  <a:pt x="2265031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13" t="31684" r="33501" b="23296"/>
          <a:stretch>
            <a:fillRect/>
          </a:stretch>
        </p:blipFill>
        <p:spPr>
          <a:xfrm>
            <a:off x="7743645" y="2133218"/>
            <a:ext cx="2694241" cy="3125318"/>
          </a:xfrm>
          <a:custGeom>
            <a:avLst/>
            <a:gdLst>
              <a:gd name="connsiteX0" fmla="*/ 0 w 2265031"/>
              <a:gd name="connsiteY0" fmla="*/ 0 h 2627435"/>
              <a:gd name="connsiteX1" fmla="*/ 2265031 w 2265031"/>
              <a:gd name="connsiteY1" fmla="*/ 1313717 h 2627435"/>
              <a:gd name="connsiteX2" fmla="*/ 0 w 2265031"/>
              <a:gd name="connsiteY2" fmla="*/ 2627435 h 2627435"/>
              <a:gd name="connsiteX3" fmla="*/ 0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0" y="0"/>
                </a:moveTo>
                <a:lnTo>
                  <a:pt x="2265031" y="1313717"/>
                </a:lnTo>
                <a:lnTo>
                  <a:pt x="0" y="262743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5" t="55234" r="32700"/>
          <a:stretch>
            <a:fillRect/>
          </a:stretch>
        </p:blipFill>
        <p:spPr>
          <a:xfrm>
            <a:off x="7802764" y="3747860"/>
            <a:ext cx="2710708" cy="3107731"/>
          </a:xfrm>
          <a:custGeom>
            <a:avLst/>
            <a:gdLst>
              <a:gd name="connsiteX0" fmla="*/ 2278875 w 2278875"/>
              <a:gd name="connsiteY0" fmla="*/ 0 h 2612650"/>
              <a:gd name="connsiteX1" fmla="*/ 2266813 w 2278875"/>
              <a:gd name="connsiteY1" fmla="*/ 2612650 h 2612650"/>
              <a:gd name="connsiteX2" fmla="*/ 2256823 w 2278875"/>
              <a:gd name="connsiteY2" fmla="*/ 2612650 h 2612650"/>
              <a:gd name="connsiteX3" fmla="*/ 0 w 2278875"/>
              <a:gd name="connsiteY3" fmla="*/ 1307725 h 2612650"/>
              <a:gd name="connsiteX4" fmla="*/ 2278875 w 2278875"/>
              <a:gd name="connsiteY4" fmla="*/ 0 h 261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875" h="2612650">
                <a:moveTo>
                  <a:pt x="2278875" y="0"/>
                </a:moveTo>
                <a:lnTo>
                  <a:pt x="2266813" y="2612650"/>
                </a:lnTo>
                <a:lnTo>
                  <a:pt x="2256823" y="2612650"/>
                </a:lnTo>
                <a:lnTo>
                  <a:pt x="0" y="1307725"/>
                </a:lnTo>
                <a:lnTo>
                  <a:pt x="2278875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26" t="55323" r="4188"/>
          <a:stretch>
            <a:fillRect/>
          </a:stretch>
        </p:blipFill>
        <p:spPr>
          <a:xfrm>
            <a:off x="10586230" y="3772561"/>
            <a:ext cx="2694240" cy="3101497"/>
          </a:xfrm>
          <a:custGeom>
            <a:avLst/>
            <a:gdLst>
              <a:gd name="connsiteX0" fmla="*/ 0 w 2265031"/>
              <a:gd name="connsiteY0" fmla="*/ 0 h 2607409"/>
              <a:gd name="connsiteX1" fmla="*/ 2265031 w 2265031"/>
              <a:gd name="connsiteY1" fmla="*/ 1313717 h 2607409"/>
              <a:gd name="connsiteX2" fmla="*/ 34528 w 2265031"/>
              <a:gd name="connsiteY2" fmla="*/ 2607409 h 2607409"/>
              <a:gd name="connsiteX3" fmla="*/ 0 w 2265031"/>
              <a:gd name="connsiteY3" fmla="*/ 2607409 h 2607409"/>
              <a:gd name="connsiteX4" fmla="*/ 0 w 2265031"/>
              <a:gd name="connsiteY4" fmla="*/ 0 h 260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031" h="2607409">
                <a:moveTo>
                  <a:pt x="0" y="0"/>
                </a:moveTo>
                <a:lnTo>
                  <a:pt x="2265031" y="1313717"/>
                </a:lnTo>
                <a:lnTo>
                  <a:pt x="34528" y="2607409"/>
                </a:lnTo>
                <a:lnTo>
                  <a:pt x="0" y="260740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0" t="100000" r="32847" b="-99"/>
          <a:stretch>
            <a:fillRect/>
          </a:stretch>
        </p:blipFill>
        <p:spPr>
          <a:xfrm>
            <a:off x="10571347" y="6010883"/>
            <a:ext cx="9990" cy="5761"/>
          </a:xfrm>
          <a:custGeom>
            <a:avLst/>
            <a:gdLst>
              <a:gd name="connsiteX0" fmla="*/ 0 w 9990"/>
              <a:gd name="connsiteY0" fmla="*/ 0 h 5761"/>
              <a:gd name="connsiteX1" fmla="*/ 9990 w 9990"/>
              <a:gd name="connsiteY1" fmla="*/ 0 h 5761"/>
              <a:gd name="connsiteX2" fmla="*/ 9963 w 9990"/>
              <a:gd name="connsiteY2" fmla="*/ 5761 h 5761"/>
              <a:gd name="connsiteX3" fmla="*/ 0 w 9990"/>
              <a:gd name="connsiteY3" fmla="*/ 0 h 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" h="5761">
                <a:moveTo>
                  <a:pt x="0" y="0"/>
                </a:moveTo>
                <a:lnTo>
                  <a:pt x="9990" y="0"/>
                </a:lnTo>
                <a:lnTo>
                  <a:pt x="9963" y="576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26" t="100000" r="31550" b="-343"/>
          <a:stretch>
            <a:fillRect/>
          </a:stretch>
        </p:blipFill>
        <p:spPr>
          <a:xfrm>
            <a:off x="10652574" y="6010882"/>
            <a:ext cx="34528" cy="20026"/>
          </a:xfrm>
          <a:custGeom>
            <a:avLst/>
            <a:gdLst>
              <a:gd name="connsiteX0" fmla="*/ 0 w 34528"/>
              <a:gd name="connsiteY0" fmla="*/ 0 h 20026"/>
              <a:gd name="connsiteX1" fmla="*/ 34528 w 34528"/>
              <a:gd name="connsiteY1" fmla="*/ 0 h 20026"/>
              <a:gd name="connsiteX2" fmla="*/ 0 w 34528"/>
              <a:gd name="connsiteY2" fmla="*/ 20026 h 20026"/>
              <a:gd name="connsiteX3" fmla="*/ 0 w 34528"/>
              <a:gd name="connsiteY3" fmla="*/ 0 h 2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28" h="20026">
                <a:moveTo>
                  <a:pt x="0" y="0"/>
                </a:moveTo>
                <a:lnTo>
                  <a:pt x="34528" y="0"/>
                </a:lnTo>
                <a:lnTo>
                  <a:pt x="0" y="20026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2" name="直角三角形 21"/>
          <p:cNvSpPr/>
          <p:nvPr/>
        </p:nvSpPr>
        <p:spPr>
          <a:xfrm>
            <a:off x="0" y="5296274"/>
            <a:ext cx="1570892" cy="1570892"/>
          </a:xfrm>
          <a:prstGeom prst="rtTriangle">
            <a:avLst/>
          </a:pr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20"/>
          <p:cNvSpPr/>
          <p:nvPr/>
        </p:nvSpPr>
        <p:spPr>
          <a:xfrm rot="10280671">
            <a:off x="9974666" y="-190315"/>
            <a:ext cx="2313458" cy="1687784"/>
          </a:xfrm>
          <a:custGeom>
            <a:avLst/>
            <a:gdLst>
              <a:gd name="connsiteX0" fmla="*/ 0 w 1570892"/>
              <a:gd name="connsiteY0" fmla="*/ 1570892 h 1570892"/>
              <a:gd name="connsiteX1" fmla="*/ 0 w 1570892"/>
              <a:gd name="connsiteY1" fmla="*/ 0 h 1570892"/>
              <a:gd name="connsiteX2" fmla="*/ 1570892 w 1570892"/>
              <a:gd name="connsiteY2" fmla="*/ 1570892 h 1570892"/>
              <a:gd name="connsiteX3" fmla="*/ 0 w 1570892"/>
              <a:gd name="connsiteY3" fmla="*/ 1570892 h 1570892"/>
              <a:gd name="connsiteX0-1" fmla="*/ 0 w 2313458"/>
              <a:gd name="connsiteY0-2" fmla="*/ 1570892 h 1918247"/>
              <a:gd name="connsiteX1-3" fmla="*/ 0 w 2313458"/>
              <a:gd name="connsiteY1-4" fmla="*/ 0 h 1918247"/>
              <a:gd name="connsiteX2-5" fmla="*/ 2313458 w 2313458"/>
              <a:gd name="connsiteY2-6" fmla="*/ 1918247 h 1918247"/>
              <a:gd name="connsiteX3-7" fmla="*/ 0 w 2313458"/>
              <a:gd name="connsiteY3-8" fmla="*/ 1570892 h 1918247"/>
              <a:gd name="connsiteX0-9" fmla="*/ 0 w 2313458"/>
              <a:gd name="connsiteY0-10" fmla="*/ 1339511 h 1686866"/>
              <a:gd name="connsiteX1-11" fmla="*/ 223761 w 2313458"/>
              <a:gd name="connsiteY1-12" fmla="*/ 0 h 1686866"/>
              <a:gd name="connsiteX2-13" fmla="*/ 2313458 w 2313458"/>
              <a:gd name="connsiteY2-14" fmla="*/ 1686866 h 1686866"/>
              <a:gd name="connsiteX3-15" fmla="*/ 0 w 2313458"/>
              <a:gd name="connsiteY3-16" fmla="*/ 1339511 h 1686866"/>
              <a:gd name="connsiteX0-17" fmla="*/ 0 w 2313458"/>
              <a:gd name="connsiteY0-18" fmla="*/ 1340429 h 1687784"/>
              <a:gd name="connsiteX1-19" fmla="*/ 217735 w 2313458"/>
              <a:gd name="connsiteY1-20" fmla="*/ 0 h 1687784"/>
              <a:gd name="connsiteX2-21" fmla="*/ 2313458 w 2313458"/>
              <a:gd name="connsiteY2-22" fmla="*/ 1687784 h 1687784"/>
              <a:gd name="connsiteX3-23" fmla="*/ 0 w 2313458"/>
              <a:gd name="connsiteY3-24" fmla="*/ 1340429 h 16877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13458" h="1687784">
                <a:moveTo>
                  <a:pt x="0" y="1340429"/>
                </a:moveTo>
                <a:lnTo>
                  <a:pt x="217735" y="0"/>
                </a:lnTo>
                <a:lnTo>
                  <a:pt x="2313458" y="1687784"/>
                </a:lnTo>
                <a:lnTo>
                  <a:pt x="0" y="1340429"/>
                </a:lnTo>
                <a:close/>
              </a:path>
            </a:pathLst>
          </a:cu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>
            <a:off x="7778370" y="5369245"/>
            <a:ext cx="2513566" cy="1486346"/>
          </a:xfrm>
          <a:custGeom>
            <a:avLst/>
            <a:gdLst>
              <a:gd name="connsiteX0" fmla="*/ 0 w 1570892"/>
              <a:gd name="connsiteY0" fmla="*/ 1570892 h 1570892"/>
              <a:gd name="connsiteX1" fmla="*/ 0 w 1570892"/>
              <a:gd name="connsiteY1" fmla="*/ 0 h 1570892"/>
              <a:gd name="connsiteX2" fmla="*/ 1570892 w 1570892"/>
              <a:gd name="connsiteY2" fmla="*/ 1570892 h 1570892"/>
              <a:gd name="connsiteX3" fmla="*/ 0 w 1570892"/>
              <a:gd name="connsiteY3" fmla="*/ 1570892 h 1570892"/>
              <a:gd name="connsiteX0-1" fmla="*/ 762000 w 2332892"/>
              <a:gd name="connsiteY0-2" fmla="*/ 1418492 h 1418492"/>
              <a:gd name="connsiteX1-3" fmla="*/ 0 w 2332892"/>
              <a:gd name="connsiteY1-4" fmla="*/ 0 h 1418492"/>
              <a:gd name="connsiteX2-5" fmla="*/ 2332892 w 2332892"/>
              <a:gd name="connsiteY2-6" fmla="*/ 1418492 h 1418492"/>
              <a:gd name="connsiteX3-7" fmla="*/ 762000 w 2332892"/>
              <a:gd name="connsiteY3-8" fmla="*/ 1418492 h 14184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32892" h="1418492">
                <a:moveTo>
                  <a:pt x="762000" y="1418492"/>
                </a:moveTo>
                <a:lnTo>
                  <a:pt x="0" y="0"/>
                </a:lnTo>
                <a:lnTo>
                  <a:pt x="2332892" y="1418492"/>
                </a:lnTo>
                <a:lnTo>
                  <a:pt x="762000" y="1418492"/>
                </a:lnTo>
                <a:close/>
              </a:path>
            </a:pathLst>
          </a:cu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宽屏</PresentationFormat>
  <Paragraphs>50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FandolFang R</vt:lpstr>
      <vt:lpstr>黑体</vt:lpstr>
      <vt:lpstr>思源黑体 CN Medium</vt:lpstr>
      <vt:lpstr>思源黑体 CN Regular</vt:lpstr>
      <vt:lpstr>宋体</vt:lpstr>
      <vt:lpstr>Arial</vt:lpstr>
      <vt:lpstr>Calibri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2020-07-02T02:26:00Z</dcterms:created>
  <dcterms:modified xsi:type="dcterms:W3CDTF">2023-01-16T17:09:07Z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F1CC4A6C9BFD42C0AA83D87B40B53B0A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