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</p:sldIdLst>
  <p:sldSz cx="9144000" cy="5143500" type="screen16x9"/>
  <p:notesSz cx="6858000" cy="9144000"/>
  <p:embeddedFontLst>
    <p:embeddedFont>
      <p:font typeface="华文琥珀" panose="02010800040101010101" pitchFamily="2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黑体" panose="02010609060101010101" pitchFamily="49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华文新魏" panose="02010800040101010101" pitchFamily="2" charset="-122"/>
      <p:regular r:id="rId4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36E1DCDB-70B3-4A47-951E-C4FCE7C466F2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A52839C-64F9-4678-88A1-81E062EA2E57}" type="slidenum">
              <a:rPr lang="zh-CN" altLang="en-US">
                <a:latin typeface="Arial" panose="020B0604020202020204" pitchFamily="34" charset="0"/>
              </a:rPr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AF04834-1E5F-411A-8359-03CEDFE312B5}" type="slidenum">
              <a:rPr lang="zh-CN" altLang="en-US">
                <a:latin typeface="Arial" panose="020B0604020202020204" pitchFamily="34" charset="0"/>
              </a:rPr>
              <a:t>18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00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80CFF38-1C03-49D9-B3B1-3F211BA8FC2F}" type="slidenum">
              <a:rPr lang="zh-CN" altLang="en-US">
                <a:latin typeface="Arial" panose="020B0604020202020204" pitchFamily="34" charset="0"/>
              </a:rPr>
              <a:t>31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3384B-65C4-43C4-BD9E-6B1DBE096A2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275E-E25B-4EA3-AEF9-8419E1AA79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BCA9B-E77A-4226-9762-72E4F51B5CD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B1A4-5232-49EA-AEB9-90CBB70CA8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D8627-9887-4E50-8ED2-C35A9E02C01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ED19-5F50-4CB3-8F75-C79393DE0F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19691-0E9C-48A7-BF15-60CAC8D7C7F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DFEE-345F-4F53-87DD-E24B79128A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5A764-55B2-44C6-899D-1A566078889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0200-0250-4875-9856-56D1556223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41D10-80C6-4F67-927D-0F6CF76A222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9BA7-5CE5-4A83-8D8C-8E7A0B7D97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5A998-847F-4EE1-8555-E6DC937ACCE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FE22-D7C2-4ECF-A767-AEA5BFBD61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BBB17-CA7E-482A-B397-BEF88CACE9A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3B3F-3465-46C5-B75D-405ACD30DBF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81F36-F779-4704-B0E5-6BBD93412B0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691F-74D4-46F1-9C9B-4086F9B8FE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033FB-542C-4E3A-9BE3-76E27F8F3A9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CE99D-68ED-4C92-AC18-96B38BC3BD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34A92A1-DFEF-40D6-A774-9448C84985A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6CF50AF-9DF2-4C67-95F7-3E6F3B9A207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t's%20take%20a%20trip.Wm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03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46364" y="2489880"/>
            <a:ext cx="7531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1376589" y="2556919"/>
            <a:ext cx="6400800" cy="665162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820964" y="996860"/>
            <a:ext cx="75120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3</a:t>
            </a:r>
          </a:p>
          <a:p>
            <a:pPr algn="ctr" eaLnBrk="1" hangingPunct="1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How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 you get to school?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30219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0586" y="3355276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258763"/>
            <a:ext cx="6846888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and repeat. Then write the correct number next to the word.</a:t>
            </a:r>
          </a:p>
        </p:txBody>
      </p:sp>
      <p:grpSp>
        <p:nvGrpSpPr>
          <p:cNvPr id="105475" name="组合 4"/>
          <p:cNvGrpSpPr/>
          <p:nvPr/>
        </p:nvGrpSpPr>
        <p:grpSpPr bwMode="auto">
          <a:xfrm>
            <a:off x="520700" y="557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54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822325" y="1536700"/>
            <a:ext cx="1241425" cy="29670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EEAFF"/>
                    </a:gs>
                    <a:gs pos="35001">
                      <a:srgbClr val="BBEFFF"/>
                    </a:gs>
                    <a:gs pos="100000">
                      <a:srgbClr val="E4F9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6AAC5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84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105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99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200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72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61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17738" y="1592263"/>
            <a:ext cx="6769508" cy="279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48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sixty-one ______     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seventy-two _______  </a:t>
            </a:r>
          </a:p>
          <a:p>
            <a:pPr eaLnBrk="1" hangingPunct="1">
              <a:lnSpc>
                <a:spcPts val="48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eighty-four ______ 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ninety-nine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 </a:t>
            </a:r>
          </a:p>
          <a:p>
            <a:pPr eaLnBrk="1" hangingPunct="1">
              <a:lnSpc>
                <a:spcPts val="48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hundred and five _______</a:t>
            </a:r>
          </a:p>
          <a:p>
            <a:pPr eaLnBrk="1" hangingPunct="1">
              <a:lnSpc>
                <a:spcPts val="48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hundred _______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51700" y="2408238"/>
            <a:ext cx="614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99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21538" y="1738313"/>
            <a:ext cx="660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72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14800" y="2425700"/>
            <a:ext cx="614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84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08413" y="1738313"/>
            <a:ext cx="6127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61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2125" y="3132138"/>
            <a:ext cx="803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105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03713" y="3819525"/>
            <a:ext cx="849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0863" y="460375"/>
            <a:ext cx="7162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Can you read these numbers? Have a try.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983411" y="1133180"/>
            <a:ext cx="1268084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45      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32      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120        198     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88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220</a:t>
            </a: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2570163" y="1193800"/>
            <a:ext cx="5011737" cy="534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forty-five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2570163" y="1806575"/>
            <a:ext cx="5011737" cy="534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thirty-two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2570163" y="2409825"/>
            <a:ext cx="5011737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one hundred and twenty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2570163" y="3052763"/>
            <a:ext cx="5011737" cy="534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one hundred and ninety-four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2570163" y="3684588"/>
            <a:ext cx="5011737" cy="534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eighty-eight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2570163" y="4306888"/>
            <a:ext cx="5011737" cy="5349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two hundred and twenty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组合 32"/>
          <p:cNvGrpSpPr/>
          <p:nvPr/>
        </p:nvGrpSpPr>
        <p:grpSpPr bwMode="auto">
          <a:xfrm>
            <a:off x="582613" y="1387475"/>
            <a:ext cx="7918450" cy="2986088"/>
            <a:chOff x="573404" y="1542688"/>
            <a:chExt cx="7919050" cy="2986179"/>
          </a:xfrm>
        </p:grpSpPr>
        <p:sp>
          <p:nvSpPr>
            <p:cNvPr id="6" name="对角圆角矩形 5"/>
            <p:cNvSpPr/>
            <p:nvPr/>
          </p:nvSpPr>
          <p:spPr>
            <a:xfrm>
              <a:off x="573404" y="1576027"/>
              <a:ext cx="7919050" cy="2952840"/>
            </a:xfrm>
            <a:prstGeom prst="round2DiagRect">
              <a:avLst/>
            </a:prstGeom>
            <a:solidFill>
              <a:srgbClr val="ABE9F7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40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500574" y="1569677"/>
              <a:ext cx="0" cy="295919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25" name="TextBox 9"/>
            <p:cNvSpPr txBox="1">
              <a:spLocks noChangeArrowheads="1"/>
            </p:cNvSpPr>
            <p:nvPr/>
          </p:nvSpPr>
          <p:spPr bwMode="auto">
            <a:xfrm>
              <a:off x="638358" y="2734560"/>
              <a:ext cx="674146" cy="46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</a:rPr>
                <a:t>Tom</a:t>
              </a:r>
            </a:p>
          </p:txBody>
        </p:sp>
        <p:sp>
          <p:nvSpPr>
            <p:cNvPr id="107526" name="TextBox 10"/>
            <p:cNvSpPr txBox="1">
              <a:spLocks noChangeArrowheads="1"/>
            </p:cNvSpPr>
            <p:nvPr/>
          </p:nvSpPr>
          <p:spPr bwMode="auto">
            <a:xfrm>
              <a:off x="616397" y="3654714"/>
              <a:ext cx="697680" cy="46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</a:rPr>
                <a:t>Jane</a:t>
              </a:r>
            </a:p>
          </p:txBody>
        </p:sp>
        <p:sp>
          <p:nvSpPr>
            <p:cNvPr id="107527" name="TextBox 11"/>
            <p:cNvSpPr txBox="1">
              <a:spLocks noChangeArrowheads="1"/>
            </p:cNvSpPr>
            <p:nvPr/>
          </p:nvSpPr>
          <p:spPr bwMode="auto">
            <a:xfrm>
              <a:off x="2120975" y="1781948"/>
              <a:ext cx="825930" cy="46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</a:rPr>
                <a:t>How?</a:t>
              </a:r>
            </a:p>
          </p:txBody>
        </p:sp>
        <p:sp>
          <p:nvSpPr>
            <p:cNvPr id="107528" name="TextBox 14"/>
            <p:cNvSpPr txBox="1">
              <a:spLocks noChangeArrowheads="1"/>
            </p:cNvSpPr>
            <p:nvPr/>
          </p:nvSpPr>
          <p:spPr bwMode="auto">
            <a:xfrm>
              <a:off x="4281421" y="1588695"/>
              <a:ext cx="1359771" cy="83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charset="-122"/>
                </a:rPr>
                <a:t>How long?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charset="-122"/>
                </a:rPr>
                <a:t>(minutes)</a:t>
              </a:r>
            </a:p>
          </p:txBody>
        </p:sp>
        <p:sp>
          <p:nvSpPr>
            <p:cNvPr id="107529" name="TextBox 15"/>
            <p:cNvSpPr txBox="1">
              <a:spLocks noChangeArrowheads="1"/>
            </p:cNvSpPr>
            <p:nvPr/>
          </p:nvSpPr>
          <p:spPr bwMode="auto">
            <a:xfrm>
              <a:off x="6561111" y="1597321"/>
              <a:ext cx="1505654" cy="83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</a:rPr>
                <a:t>How far?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黑体" panose="02010609060101010101" charset="-122"/>
                </a:rPr>
                <a:t>(kilometers)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079271" y="1542688"/>
              <a:ext cx="0" cy="298617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753407" y="1569677"/>
              <a:ext cx="0" cy="295919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73404" y="2623809"/>
              <a:ext cx="7919050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3404" y="3414408"/>
              <a:ext cx="7919050" cy="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304924" y="533400"/>
            <a:ext cx="6167029" cy="65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and complete the chart.</a:t>
            </a:r>
          </a:p>
        </p:txBody>
      </p:sp>
      <p:grpSp>
        <p:nvGrpSpPr>
          <p:cNvPr id="107535" name="组合 4"/>
          <p:cNvGrpSpPr/>
          <p:nvPr/>
        </p:nvGrpSpPr>
        <p:grpSpPr bwMode="auto">
          <a:xfrm>
            <a:off x="520700" y="557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753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001838" y="2616200"/>
            <a:ext cx="1025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琥珀" panose="02010800040101010101" pitchFamily="2" charset="-122"/>
              </a:rPr>
              <a:t>walks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95438" y="3705225"/>
            <a:ext cx="2155825" cy="2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takes the bus</a:t>
            </a:r>
            <a:endParaRPr lang="en-US" altLang="zh-CN" sz="2000" b="1" dirty="0" smtClean="0">
              <a:solidFill>
                <a:srgbClr val="FF0066"/>
              </a:solidFill>
              <a:latin typeface="+mj-lt"/>
              <a:ea typeface="华文新魏" panose="02010800040101010101" pitchFamily="2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048125" y="2606675"/>
            <a:ext cx="1843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 minutes</a:t>
            </a:r>
            <a:endParaRPr lang="en-US" altLang="zh-CN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49988" y="3524250"/>
            <a:ext cx="2144712" cy="3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60 kilometers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291263" y="2625725"/>
            <a:ext cx="2055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琥珀" panose="02010800040101010101" pitchFamily="2" charset="-122"/>
              </a:rPr>
              <a:t>2 kilometers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741738" y="3533775"/>
            <a:ext cx="2374900" cy="5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one hour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and 30 minutes</a:t>
            </a:r>
            <a:endParaRPr lang="en-US" altLang="zh-CN" sz="2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bldLvl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533400"/>
            <a:ext cx="6907213" cy="652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again. Check your answers in 2b.</a:t>
            </a:r>
          </a:p>
        </p:txBody>
      </p:sp>
      <p:grpSp>
        <p:nvGrpSpPr>
          <p:cNvPr id="108547" name="组合 4"/>
          <p:cNvGrpSpPr/>
          <p:nvPr/>
        </p:nvGrpSpPr>
        <p:grpSpPr bwMode="auto">
          <a:xfrm>
            <a:off x="520700" y="557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854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9113" y="1384300"/>
            <a:ext cx="820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Tom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3863" y="2052638"/>
            <a:ext cx="16652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6850" y="2222500"/>
            <a:ext cx="2132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/>
          <p:cNvCxnSpPr>
            <a:endCxn id="7" idx="1"/>
          </p:cNvCxnSpPr>
          <p:nvPr/>
        </p:nvCxnSpPr>
        <p:spPr>
          <a:xfrm>
            <a:off x="3703638" y="2886075"/>
            <a:ext cx="307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71975" y="2398713"/>
            <a:ext cx="1714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long?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65638" y="2886075"/>
            <a:ext cx="15271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far?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113" y="1917700"/>
            <a:ext cx="8683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3175" y="1976438"/>
            <a:ext cx="2787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About 20 minutes.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00475" y="3254375"/>
            <a:ext cx="29908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About 2 kilometers.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22488" y="1411288"/>
            <a:ext cx="1074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school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37400" y="1447800"/>
            <a:ext cx="9620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home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1813" y="3819525"/>
            <a:ext cx="869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walk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" name="左大括号 16"/>
          <p:cNvSpPr/>
          <p:nvPr/>
        </p:nvSpPr>
        <p:spPr bwMode="auto">
          <a:xfrm rot="-5400000">
            <a:off x="4751387" y="1000126"/>
            <a:ext cx="269875" cy="5924550"/>
          </a:xfrm>
          <a:prstGeom prst="leftBrace">
            <a:avLst>
              <a:gd name="adj1" fmla="val 833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vert="eaVert"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76738" y="4097338"/>
            <a:ext cx="10191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6" grpId="0"/>
      <p:bldP spid="19" grpId="0"/>
      <p:bldP spid="20" grpId="0"/>
      <p:bldP spid="21" grpId="0"/>
      <p:bldP spid="2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1004888"/>
            <a:ext cx="8509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Jane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24663" y="1673225"/>
            <a:ext cx="16652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4338" y="1903413"/>
            <a:ext cx="193833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>
            <a:endCxn id="4" idx="1"/>
          </p:cNvCxnSpPr>
          <p:nvPr/>
        </p:nvCxnSpPr>
        <p:spPr>
          <a:xfrm>
            <a:off x="3754438" y="2506663"/>
            <a:ext cx="307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4363" y="2019300"/>
            <a:ext cx="1714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long?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18025" y="2506663"/>
            <a:ext cx="15271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far?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14775" y="1416050"/>
            <a:ext cx="26860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charset="-122"/>
              </a:rPr>
              <a:t>About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one hour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and 30 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minutes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2863" y="2874963"/>
            <a:ext cx="31559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About 60 kilometers.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74875" y="1031875"/>
            <a:ext cx="1073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school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89788" y="1066800"/>
            <a:ext cx="9620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home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2613" y="3440113"/>
            <a:ext cx="6873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bus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左大括号 14"/>
          <p:cNvSpPr/>
          <p:nvPr/>
        </p:nvSpPr>
        <p:spPr bwMode="auto">
          <a:xfrm rot="-5400000">
            <a:off x="4802188" y="619125"/>
            <a:ext cx="271462" cy="5926138"/>
          </a:xfrm>
          <a:prstGeom prst="leftBrace">
            <a:avLst>
              <a:gd name="adj1" fmla="val 828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vert="eaVert"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29125" y="3717925"/>
            <a:ext cx="101758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7" name="Picture 8" descr="bus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4150" y="2001838"/>
            <a:ext cx="14351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652822"/>
            <a:ext cx="6907213" cy="10025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Student A is Jane and Student B is Tom. Use the information in 2b to make conversations. </a:t>
            </a:r>
          </a:p>
        </p:txBody>
      </p:sp>
      <p:grpSp>
        <p:nvGrpSpPr>
          <p:cNvPr id="111619" name="组合 4"/>
          <p:cNvGrpSpPr/>
          <p:nvPr/>
        </p:nvGrpSpPr>
        <p:grpSpPr bwMode="auto">
          <a:xfrm>
            <a:off x="520700" y="8620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162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0588" y="1949450"/>
            <a:ext cx="712152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A:How do you get to school?    B:I…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A:How long does it take…     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B:It takes…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A:How far is it from…to…    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B:It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about…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1958975"/>
            <a:ext cx="43322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819150" y="727075"/>
            <a:ext cx="2735263" cy="1035050"/>
          </a:xfrm>
          <a:prstGeom prst="wedgeRoundRectCallout">
            <a:avLst>
              <a:gd name="adj1" fmla="val 30778"/>
              <a:gd name="adj2" fmla="val 7347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940300" y="1208088"/>
            <a:ext cx="3228975" cy="588962"/>
          </a:xfrm>
          <a:prstGeom prst="wedgeRoundRectCallout">
            <a:avLst>
              <a:gd name="adj1" fmla="val 4597"/>
              <a:gd name="adj2" fmla="val 9263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 take the subway.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325438" y="2228850"/>
            <a:ext cx="2068512" cy="1035050"/>
          </a:xfrm>
          <a:prstGeom prst="wedgeRoundRectCallout">
            <a:avLst>
              <a:gd name="adj1" fmla="val 59551"/>
              <a:gd name="adj2" fmla="val 1430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long does it take?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688138" y="2530475"/>
            <a:ext cx="2257425" cy="903288"/>
          </a:xfrm>
          <a:prstGeom prst="wedgeRoundRectCallout">
            <a:avLst>
              <a:gd name="adj1" fmla="val -58463"/>
              <a:gd name="adj2" fmla="val 21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 takes about 15 minutes.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77838" y="3890963"/>
            <a:ext cx="3360737" cy="1035050"/>
          </a:xfrm>
          <a:prstGeom prst="wedgeRoundRectCallout">
            <a:avLst>
              <a:gd name="adj1" fmla="val 24486"/>
              <a:gd name="adj2" fmla="val -6569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far is it from your home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426075" y="3956050"/>
            <a:ext cx="2257425" cy="903288"/>
          </a:xfrm>
          <a:prstGeom prst="wedgeRoundRectCallout">
            <a:avLst>
              <a:gd name="adj1" fmla="val -34000"/>
              <a:gd name="adj2" fmla="val -6975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It’s about 45 kilometers.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1958975"/>
            <a:ext cx="43322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819150" y="727075"/>
            <a:ext cx="2735263" cy="1035050"/>
          </a:xfrm>
          <a:prstGeom prst="wedgeRoundRectCallout">
            <a:avLst>
              <a:gd name="adj1" fmla="val 30778"/>
              <a:gd name="adj2" fmla="val 7347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940300" y="1208088"/>
            <a:ext cx="3228975" cy="588962"/>
          </a:xfrm>
          <a:prstGeom prst="wedgeRoundRectCallout">
            <a:avLst>
              <a:gd name="adj1" fmla="val 4597"/>
              <a:gd name="adj2" fmla="val 9263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 ride my bike.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325438" y="2228850"/>
            <a:ext cx="2068512" cy="1035050"/>
          </a:xfrm>
          <a:prstGeom prst="wedgeRoundRectCallout">
            <a:avLst>
              <a:gd name="adj1" fmla="val 59551"/>
              <a:gd name="adj2" fmla="val 1430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long does it take?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688138" y="2530475"/>
            <a:ext cx="2257425" cy="903288"/>
          </a:xfrm>
          <a:prstGeom prst="wedgeRoundRectCallout">
            <a:avLst>
              <a:gd name="adj1" fmla="val -58463"/>
              <a:gd name="adj2" fmla="val 21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 takes about 15 minutes.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77838" y="3890963"/>
            <a:ext cx="3360737" cy="1035050"/>
          </a:xfrm>
          <a:prstGeom prst="wedgeRoundRectCallout">
            <a:avLst>
              <a:gd name="adj1" fmla="val 24486"/>
              <a:gd name="adj2" fmla="val -6569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far is it from your home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426075" y="3956050"/>
            <a:ext cx="2257425" cy="903288"/>
          </a:xfrm>
          <a:prstGeom prst="wedgeRoundRectCallout">
            <a:avLst>
              <a:gd name="adj1" fmla="val -34000"/>
              <a:gd name="adj2" fmla="val -6975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It’s about 3 kilometers.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20688"/>
            <a:ext cx="5043488" cy="65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Role-play the conversation.</a:t>
            </a:r>
          </a:p>
        </p:txBody>
      </p:sp>
      <p:grpSp>
        <p:nvGrpSpPr>
          <p:cNvPr id="114691" name="组合 4"/>
          <p:cNvGrpSpPr/>
          <p:nvPr/>
        </p:nvGrpSpPr>
        <p:grpSpPr bwMode="auto">
          <a:xfrm>
            <a:off x="573088" y="42068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469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2e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0638" y="1027113"/>
            <a:ext cx="4256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Listen and fill in the blanks.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27063" y="1757363"/>
          <a:ext cx="7800975" cy="2717800"/>
        </p:xfrm>
        <a:graphic>
          <a:graphicData uri="http://schemas.openxmlformats.org/drawingml/2006/table">
            <a:tbl>
              <a:tblPr/>
              <a:tblGrid>
                <a:gridCol w="150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long</a:t>
                      </a: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far</a:t>
                      </a: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Lisa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Jane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24100" y="2860675"/>
            <a:ext cx="2074863" cy="3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take the bus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71713" y="3760788"/>
            <a:ext cx="2076450" cy="3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新魏" panose="02010800040101010101" pitchFamily="2" charset="-122"/>
              </a:rPr>
              <a:t>ride the bike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94213" y="2835275"/>
            <a:ext cx="1855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 minutes</a:t>
            </a:r>
            <a:endParaRPr lang="en-US" altLang="zh-CN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91038" y="3752850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15 minutes</a:t>
            </a:r>
            <a:endParaRPr lang="en-US" altLang="zh-CN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21425" y="2836863"/>
            <a:ext cx="220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ea typeface="华文琥珀" panose="02010800040101010101" pitchFamily="2" charset="-122"/>
              </a:rPr>
              <a:t>10 kilometers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utoUpdateAnimBg="0"/>
      <p:bldP spid="11" grpId="0" autoUpdateAnimBg="0"/>
      <p:bldP spid="12" grpId="0" autoUpdateAnimBg="0"/>
      <p:bldP spid="13" grpId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604838" y="646113"/>
            <a:ext cx="7926387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Lisa: Hey, Jane. Is this your new bike?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Jane: Yes. I ride it to school every day. How do you get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to school?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Lisa: I usually take the bus.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Jane: How far is it from your home to school?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Lisa: I’m not sure … about 10 kilometers? The bus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ride takes about 20 minutes. How long does it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take you to get to school?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97284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93913" y="860425"/>
            <a:ext cx="5014912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4" descr="点击画面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63913" y="4460875"/>
            <a:ext cx="2474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1054100" y="1638300"/>
            <a:ext cx="740886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Jane: About 15 minutes by bike. It’s good exercise.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Lisa: Yeah. Well, have a good day at school.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Jane: You,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46188" y="1812925"/>
            <a:ext cx="6146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take(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动词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乘；坐；搭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飞机、车、船等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9800" y="1216025"/>
            <a:ext cx="369728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take the train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乘火车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8563" y="2430463"/>
            <a:ext cx="64293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乘坐某种交通工具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take + the/a +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交通工具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0788" y="3033713"/>
            <a:ext cx="60579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例：我们每天乘公共汽车去上学。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We take the bus to school every day.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1038" y="542925"/>
            <a:ext cx="2889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take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的其他用法：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5325" y="1035050"/>
            <a:ext cx="573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I will take the book. How much is it?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5325" y="1912938"/>
            <a:ext cx="57340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I want to take some books to school.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863" y="3195638"/>
            <a:ext cx="69675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How long does it take to do your homework?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1175" y="1539875"/>
            <a:ext cx="85248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买下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889125" y="1517650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54088" y="2390775"/>
            <a:ext cx="7526337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拿走；带走（它强调将某人或某物从说话地点带到其他地方去。）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449513" y="2365375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58850" y="3768725"/>
            <a:ext cx="7339013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花费。常用搭配：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It takes (sb.) time to do </a:t>
            </a:r>
            <a:r>
              <a:rPr lang="en-US" altLang="zh-CN" sz="2600" b="1" dirty="0" err="1">
                <a:solidFill>
                  <a:srgbClr val="FF0000"/>
                </a:solidFill>
                <a:latin typeface="+mj-lt"/>
                <a:ea typeface="+mj-ea"/>
              </a:rPr>
              <a:t>sth</a:t>
            </a:r>
            <a:r>
              <a:rPr lang="en-US" altLang="zh-CN" sz="2600" b="1" dirty="0">
                <a:solidFill>
                  <a:srgbClr val="FF0000"/>
                </a:solidFill>
                <a:latin typeface="+mj-lt"/>
                <a:ea typeface="+mj-ea"/>
              </a:rPr>
              <a:t>.</a:t>
            </a:r>
            <a:r>
              <a:rPr lang="en-US" altLang="zh-CN" sz="2600" b="1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600" b="1" dirty="0">
                <a:solidFill>
                  <a:srgbClr val="FF0000"/>
                </a:solidFill>
                <a:latin typeface="+mj-ea"/>
                <a:ea typeface="+mj-ea"/>
              </a:rPr>
              <a:t>花费（某人）多长时间做某事”。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525838" y="3665538"/>
            <a:ext cx="646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603250" y="727075"/>
            <a:ext cx="66595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How do you get to school?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你怎样到学校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1276350"/>
            <a:ext cx="56896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(1) get to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到达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;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抵达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(= arrive in / at)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例：你将什么时候到伦敦？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When will you get to London?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= When will you arrive in London?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79475" y="3440113"/>
            <a:ext cx="7488238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后接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home, here, there, downstairs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等地点副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词时，要去掉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to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1950" y="635000"/>
            <a:ext cx="810101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(2)how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疑问副词，意为“如何；怎样；以何种方式；用什么手段”。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本句为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引导的特殊疑问句，用以询问交通方式。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96888" y="2532063"/>
            <a:ext cx="633412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回答方式</a:t>
            </a:r>
          </a:p>
        </p:txBody>
      </p:sp>
      <p:sp>
        <p:nvSpPr>
          <p:cNvPr id="8" name="左大括号 7"/>
          <p:cNvSpPr/>
          <p:nvPr/>
        </p:nvSpPr>
        <p:spPr bwMode="auto">
          <a:xfrm>
            <a:off x="1017588" y="2454275"/>
            <a:ext cx="211137" cy="1660525"/>
          </a:xfrm>
          <a:prstGeom prst="leftBrace">
            <a:avLst>
              <a:gd name="adj1" fmla="val 833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65225" y="2174875"/>
            <a:ext cx="51228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take + a/the+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表示交通工具的名词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28725" y="3800475"/>
            <a:ext cx="5345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on/in+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限定词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表示交通工具的名词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65838" y="2152650"/>
            <a:ext cx="2416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在句中作谓语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559550" y="3140075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作方式状语， 乘（交通工具）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200150" y="2986088"/>
            <a:ext cx="441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by+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表示交通工具的单数名词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右大括号 18"/>
          <p:cNvSpPr/>
          <p:nvPr/>
        </p:nvSpPr>
        <p:spPr bwMode="auto">
          <a:xfrm>
            <a:off x="6503988" y="3192463"/>
            <a:ext cx="131762" cy="914400"/>
          </a:xfrm>
          <a:prstGeom prst="rightBrace">
            <a:avLst>
              <a:gd name="adj1" fmla="val 832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" y="811213"/>
            <a:ext cx="7900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on foot, by bike, by bus, by subway, by train, by car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等词组的名词前不能加任何冠词或其他修饰词。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" y="2089150"/>
            <a:ext cx="46482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例：我骑自行车到学校。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I ride my bike to school.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I get to school by bike.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I get to school on my bike.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681038" y="655638"/>
            <a:ext cx="75517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I ride it to school every day.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我每天骑它去上学。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1038" y="1303338"/>
            <a:ext cx="766921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(1)ride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此处作及物动词，意为“骑”，后面可接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bike, horse, motorbike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等。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038" y="2501900"/>
            <a:ext cx="4492625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例：他骑自行车去学校。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He rides a bike to school.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= He goes to school by bike.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4813" y="658813"/>
            <a:ext cx="828198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(2)every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形容词，意为“每一；每个”，其后接单数可数名词。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every day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意为“每天”，是一般现在时的时间状语。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875" y="2105025"/>
            <a:ext cx="44481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every day 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everyday</a:t>
            </a:r>
            <a:endParaRPr lang="zh-CN" altLang="en-US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338" y="2630488"/>
            <a:ext cx="8264525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every day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表示某事发生的频率，意为“每天；天天”，在句中作状语。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488" y="3603625"/>
            <a:ext cx="8264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everyday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是形容词，意为“日常的，普通的”，在句中作定语。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Box 2"/>
          <p:cNvSpPr txBox="1">
            <a:spLocks noChangeArrowheads="1"/>
          </p:cNvSpPr>
          <p:nvPr/>
        </p:nvSpPr>
        <p:spPr bwMode="auto">
          <a:xfrm>
            <a:off x="690563" y="638175"/>
            <a:ext cx="754697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How far is it from your home to school?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从你家到学校有多远？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7588" y="1846263"/>
            <a:ext cx="68405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how far: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多远，用来询问距离或路程的远近。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3575" y="2354263"/>
            <a:ext cx="77231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常用句型：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How far is it from A to B? / How far is B from A?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638" y="3370263"/>
            <a:ext cx="54737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答语：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It’s 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数词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表示距离的名词。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4338" y="630238"/>
            <a:ext cx="82550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在回答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far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的提问时，通常有两种情形：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(1)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有具体的数字时，应与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away from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连用，表示具体距离的计量，口语中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away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可省略。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(2)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没有具体数字时，应用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far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或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near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作答。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338" y="2614613"/>
            <a:ext cx="84534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例：你家离学校有多远？   我家离学校有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20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千米。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很远。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— How far is your home from your school?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— It’s twenty kilometers away from my school.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/It’s very far.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Box 1"/>
          <p:cNvSpPr txBox="1">
            <a:spLocks noChangeArrowheads="1"/>
          </p:cNvSpPr>
          <p:nvPr/>
        </p:nvSpPr>
        <p:spPr bwMode="auto">
          <a:xfrm>
            <a:off x="638175" y="673100"/>
            <a:ext cx="795337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5. I’m not sure … about 10 kilometers?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我不很肯定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大约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10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千米？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38175" y="1622425"/>
            <a:ext cx="7850188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sure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在此句中意为“确信的，确定的，肯定的，有把握的”。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984250" y="2943225"/>
            <a:ext cx="80343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(1)be sure to do sth.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意为“一定要，务必（做某事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)”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55638" y="2501900"/>
            <a:ext cx="2547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sure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相关句型：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620713" y="3511550"/>
            <a:ext cx="63595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务必代我向你的家人问好。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Be sure to give your family my regards.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68350" y="630238"/>
            <a:ext cx="68897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(2)be sure of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意为“有把握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；确信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……”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2062163"/>
            <a:ext cx="7953375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(3)make/be sure + that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从句，意为“确信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……”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当从句主语与主句主语一致时，可与“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be sure to do sth.”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替换。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8350" y="1155700"/>
            <a:ext cx="51879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我确信能赢得这场比赛。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I’m sure of winning the game.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" y="3502025"/>
            <a:ext cx="286543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例：我肯定帮你。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7325" y="3997325"/>
            <a:ext cx="3282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I’m sure I’ll help you.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89463" y="4000500"/>
            <a:ext cx="3324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=I’m sure to help you.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4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2889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387"/>
          <p:cNvSpPr>
            <a:spLocks noChangeArrowheads="1"/>
          </p:cNvSpPr>
          <p:nvPr/>
        </p:nvSpPr>
        <p:spPr bwMode="auto">
          <a:xfrm>
            <a:off x="1019175" y="495300"/>
            <a:ext cx="19192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1041400"/>
            <a:ext cx="7145338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latin typeface="+mj-ea"/>
                <a:ea typeface="+mj-ea"/>
              </a:rPr>
              <a:t>一</a:t>
            </a:r>
            <a:r>
              <a:rPr lang="en-US" altLang="zh-CN" sz="2600" b="1" dirty="0" smtClean="0">
                <a:latin typeface="+mj-ea"/>
                <a:ea typeface="+mj-ea"/>
              </a:rPr>
              <a:t>. </a:t>
            </a:r>
            <a:r>
              <a:rPr lang="zh-CN" altLang="en-US" sz="2600" b="1" dirty="0" smtClean="0">
                <a:latin typeface="+mj-ea"/>
                <a:ea typeface="+mj-ea"/>
              </a:rPr>
              <a:t>单项选择。</a:t>
            </a:r>
            <a:endParaRPr lang="en-US" altLang="zh-CN" sz="2600" b="1" dirty="0" smtClean="0">
              <a:latin typeface="+mj-ea"/>
              <a:ea typeface="+mj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1. — How does your sister get to school?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— ______.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A. Once a day                 B. Two miles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C. Take a bus                 D. Twenty minutes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2. My sister _____ the bus to school every day.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</a:rPr>
              <a:t>    A. on          B. by           C. takes        D. ride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05025" y="2024063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52763" y="3433763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矩形 2"/>
          <p:cNvSpPr>
            <a:spLocks noChangeArrowheads="1"/>
          </p:cNvSpPr>
          <p:nvPr/>
        </p:nvSpPr>
        <p:spPr bwMode="auto">
          <a:xfrm>
            <a:off x="811213" y="711200"/>
            <a:ext cx="73755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My brother _____ to school every morning.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A. takes       B. takes a bus            C. on foot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—When does the train _______ Beijing?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—At 5:30.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A. get            B. go     C. get to       D. arrive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We aren’t free. We are busy _______. 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A. every day                       B. everyday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C. every day’s                     D.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everyday’s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30550" y="750888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125" y="1679575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4325" y="3108325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/>
          <p:cNvSpPr txBox="1">
            <a:spLocks noChangeArrowheads="1"/>
          </p:cNvSpPr>
          <p:nvPr/>
        </p:nvSpPr>
        <p:spPr bwMode="auto">
          <a:xfrm>
            <a:off x="655638" y="776288"/>
            <a:ext cx="7704137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6. ______ is it from Zunyi to Guiyang? Hope we can 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arrive in 2 hours.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—About 150 kilometers.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A. How soon       B. How long       C. How far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7. More and more people in Shanghai choose to go to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work ______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subway.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A.in            B. with          C. by              D. for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22388" y="803275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8213" y="3173413"/>
            <a:ext cx="43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5475" y="520700"/>
            <a:ext cx="8270331" cy="437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latin typeface="+mj-ea"/>
                <a:ea typeface="+mj-ea"/>
              </a:rPr>
              <a:t>二</a:t>
            </a:r>
            <a:r>
              <a:rPr lang="en-US" altLang="zh-CN" sz="2600" b="1" dirty="0" smtClean="0">
                <a:latin typeface="+mj-ea"/>
                <a:ea typeface="+mj-ea"/>
              </a:rPr>
              <a:t>.</a:t>
            </a:r>
            <a:r>
              <a:rPr lang="zh-CN" altLang="en-US" sz="2600" b="1" dirty="0" smtClean="0">
                <a:latin typeface="+mj-ea"/>
                <a:ea typeface="+mj-ea"/>
              </a:rPr>
              <a:t>用所给词的适当形式填空。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altLang="zh-CN" sz="2600" b="1" dirty="0" smtClean="0">
                <a:latin typeface="+mj-lt"/>
              </a:rPr>
              <a:t>— How ______ Bob _______(get) to school?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+mj-lt"/>
              </a:rPr>
              <a:t>    — He takes the bus.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+mj-lt"/>
              </a:rPr>
              <a:t>2. The early bus _______(take) _______(he) to school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+mj-lt"/>
              </a:rPr>
              <a:t>    at 8:00.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+mj-lt"/>
              </a:rPr>
              <a:t>3. Tom usually __________(ride) his bike to school.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4"/>
              <a:defRPr/>
            </a:pPr>
            <a:r>
              <a:rPr lang="en-US" altLang="zh-CN" sz="2600" b="1" dirty="0" smtClean="0">
                <a:latin typeface="+mj-lt"/>
              </a:rPr>
              <a:t>— How did she_______ (get) to that city?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latin typeface="+mj-lt"/>
              </a:rPr>
              <a:t>    — She_______ (take) the train to the city.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1238" y="944563"/>
            <a:ext cx="10810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does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03700" y="914400"/>
            <a:ext cx="10810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get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59125" y="2008188"/>
            <a:ext cx="1295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takes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76850" y="2000250"/>
            <a:ext cx="1152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him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6913" y="3246528"/>
            <a:ext cx="1368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rides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7262" y="3738653"/>
            <a:ext cx="10810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get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38362" y="4313237"/>
            <a:ext cx="12239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258763"/>
            <a:ext cx="6018213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Match the words with the pictures.</a:t>
            </a:r>
          </a:p>
        </p:txBody>
      </p:sp>
      <p:grpSp>
        <p:nvGrpSpPr>
          <p:cNvPr id="99331" name="组合 4"/>
          <p:cNvGrpSpPr/>
          <p:nvPr/>
        </p:nvGrpSpPr>
        <p:grpSpPr bwMode="auto">
          <a:xfrm>
            <a:off x="466725" y="2524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933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Picture 2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065" y="982662"/>
            <a:ext cx="4037012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组合 2"/>
          <p:cNvGrpSpPr/>
          <p:nvPr/>
        </p:nvGrpSpPr>
        <p:grpSpPr bwMode="auto">
          <a:xfrm>
            <a:off x="4759325" y="1322388"/>
            <a:ext cx="4280172" cy="3286125"/>
            <a:chOff x="5008983" y="1139583"/>
            <a:chExt cx="4280386" cy="3284999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008983" y="1139583"/>
              <a:ext cx="3892745" cy="49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93700" indent="-393700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latin typeface="+mj-lt"/>
                  <a:cs typeface="Times New Roman" panose="02020603050405020304" pitchFamily="18" charset="0"/>
                </a:rPr>
                <a:t>1. take the train ______</a:t>
              </a:r>
            </a:p>
          </p:txBody>
        </p: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5016921" y="1782300"/>
              <a:ext cx="3884807" cy="55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93700" indent="-393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  <a:cs typeface="Times New Roman" panose="02020603050405020304" pitchFamily="18" charset="0"/>
                </a:rPr>
                <a:t>2. take the bus______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5016920" y="2469452"/>
              <a:ext cx="4272449" cy="57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93700" indent="-393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  <a:cs typeface="Times New Roman" panose="02020603050405020304" pitchFamily="18" charset="0"/>
                </a:rPr>
                <a:t>3. take the subway______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5015333" y="3164539"/>
              <a:ext cx="3535540" cy="57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93700" indent="-393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  <a:cs typeface="Times New Roman" panose="02020603050405020304" pitchFamily="18" charset="0"/>
                </a:rPr>
                <a:t>4. ride a bike______</a:t>
              </a:r>
            </a:p>
          </p:txBody>
        </p:sp>
        <p:sp>
          <p:nvSpPr>
            <p:cNvPr id="11" name="TextBox 27"/>
            <p:cNvSpPr txBox="1">
              <a:spLocks noChangeArrowheads="1"/>
            </p:cNvSpPr>
            <p:nvPr/>
          </p:nvSpPr>
          <p:spPr bwMode="auto">
            <a:xfrm>
              <a:off x="5050260" y="3891365"/>
              <a:ext cx="2808429" cy="53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93700" indent="-393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  <a:cs typeface="Times New Roman" panose="02020603050405020304" pitchFamily="18" charset="0"/>
                </a:rPr>
                <a:t>5. walk _____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437438" y="1233488"/>
            <a:ext cx="381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134225" y="1895475"/>
            <a:ext cx="503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696200" y="2574925"/>
            <a:ext cx="38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4675" y="3262313"/>
            <a:ext cx="381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24575" y="3965575"/>
            <a:ext cx="38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0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6513" y="190500"/>
            <a:ext cx="7295378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and write the numbers next to the 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correct students in the picture.</a:t>
            </a:r>
          </a:p>
        </p:txBody>
      </p:sp>
      <p:grpSp>
        <p:nvGrpSpPr>
          <p:cNvPr id="100355" name="组合 4"/>
          <p:cNvGrpSpPr/>
          <p:nvPr/>
        </p:nvGrpSpPr>
        <p:grpSpPr bwMode="auto">
          <a:xfrm>
            <a:off x="520700" y="3746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035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00358" name="组合 11"/>
          <p:cNvGrpSpPr/>
          <p:nvPr/>
        </p:nvGrpSpPr>
        <p:grpSpPr bwMode="auto">
          <a:xfrm>
            <a:off x="1306513" y="1501775"/>
            <a:ext cx="1825625" cy="2959100"/>
            <a:chOff x="1030412" y="1497691"/>
            <a:chExt cx="1826126" cy="2958580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066934" y="1497691"/>
              <a:ext cx="1094088" cy="49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smtClean="0">
                  <a:latin typeface="+mj-lt"/>
                </a:rPr>
                <a:t>1. Bob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054231" y="1989730"/>
              <a:ext cx="1313223" cy="49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</a:rPr>
                <a:t>2. Mary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058995" y="2483356"/>
              <a:ext cx="1222710" cy="49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</a:rPr>
                <a:t>3.John 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47879" y="2954760"/>
              <a:ext cx="1167133" cy="49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</a:rPr>
                <a:t>4.Paul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39940" y="3480131"/>
              <a:ext cx="1816598" cy="49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smtClean="0">
                  <a:latin typeface="+mj-lt"/>
                </a:rPr>
                <a:t>5.Yang Lan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30412" y="3964232"/>
              <a:ext cx="1054389" cy="49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600" b="1" dirty="0" smtClean="0">
                  <a:latin typeface="+mj-lt"/>
                </a:rPr>
                <a:t>6.Jim </a:t>
              </a:r>
            </a:p>
          </p:txBody>
        </p:sp>
      </p:grpSp>
      <p:pic>
        <p:nvPicPr>
          <p:cNvPr id="13" name="Picture 2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06775" y="1144588"/>
            <a:ext cx="45704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7016750" y="2995613"/>
            <a:ext cx="4397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5386388" y="3405188"/>
            <a:ext cx="4397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5211763" y="4032250"/>
            <a:ext cx="438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4351338" y="3438525"/>
            <a:ext cx="438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矩形 20"/>
          <p:cNvSpPr>
            <a:spLocks noChangeArrowheads="1"/>
          </p:cNvSpPr>
          <p:nvPr/>
        </p:nvSpPr>
        <p:spPr bwMode="auto">
          <a:xfrm>
            <a:off x="3276600" y="3438525"/>
            <a:ext cx="4397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6513" y="336550"/>
            <a:ext cx="71739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Look at the picture in 1a. How do the students get to school? make conversation with your partner. </a:t>
            </a:r>
          </a:p>
        </p:txBody>
      </p:sp>
      <p:grpSp>
        <p:nvGrpSpPr>
          <p:cNvPr id="101379" name="组合 4"/>
          <p:cNvGrpSpPr/>
          <p:nvPr/>
        </p:nvGrpSpPr>
        <p:grpSpPr bwMode="auto">
          <a:xfrm>
            <a:off x="520700" y="6445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13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Picture 8" descr="bus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2350" y="1535113"/>
            <a:ext cx="279558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3171825"/>
            <a:ext cx="30305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762500" y="3709988"/>
            <a:ext cx="2776538" cy="1035050"/>
          </a:xfrm>
          <a:prstGeom prst="wedgeRoundRectCallout">
            <a:avLst>
              <a:gd name="adj1" fmla="val -60315"/>
              <a:gd name="adj2" fmla="val -37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John get to school?</a:t>
            </a:r>
            <a:r>
              <a:rPr lang="en-US" altLang="zh-CN" sz="2600" b="1" dirty="0">
                <a:solidFill>
                  <a:schemeClr val="lt1"/>
                </a:solidFill>
                <a:latin typeface="+mj-lt"/>
                <a:ea typeface="+mn-ea"/>
              </a:rPr>
              <a:t>?</a:t>
            </a:r>
            <a:endParaRPr lang="zh-CN" altLang="en-US" sz="2600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890588" y="2251075"/>
            <a:ext cx="2687637" cy="622300"/>
          </a:xfrm>
          <a:prstGeom prst="wedgeRoundRectCallout">
            <a:avLst>
              <a:gd name="adj1" fmla="val -7139"/>
              <a:gd name="adj2" fmla="val 9086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takes the bus. 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07222153584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288" y="979488"/>
            <a:ext cx="3278187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500" y="2949575"/>
            <a:ext cx="30305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887913" y="1390650"/>
            <a:ext cx="2778125" cy="1035050"/>
          </a:xfrm>
          <a:prstGeom prst="wedgeRoundRectCallout">
            <a:avLst>
              <a:gd name="adj1" fmla="val 35958"/>
              <a:gd name="adj2" fmla="val 7916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Bob get to school?</a:t>
            </a:r>
            <a:r>
              <a:rPr lang="en-US" altLang="zh-CN" sz="2600" b="1" dirty="0">
                <a:solidFill>
                  <a:schemeClr val="lt1"/>
                </a:solidFill>
                <a:latin typeface="+mj-lt"/>
                <a:ea typeface="+mn-ea"/>
              </a:rPr>
              <a:t>?</a:t>
            </a:r>
            <a:endParaRPr lang="zh-CN" altLang="en-US" sz="2600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898525" y="3173413"/>
            <a:ext cx="3430588" cy="698500"/>
          </a:xfrm>
          <a:prstGeom prst="wedgeRoundRectCallout">
            <a:avLst>
              <a:gd name="adj1" fmla="val 68630"/>
              <a:gd name="adj2" fmla="val -1036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takes the train.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1077913" y="1022350"/>
            <a:ext cx="2776537" cy="1035050"/>
          </a:xfrm>
          <a:prstGeom prst="wedgeRoundRectCallout">
            <a:avLst>
              <a:gd name="adj1" fmla="val -15593"/>
              <a:gd name="adj2" fmla="val 8666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Mary get to school?</a:t>
            </a:r>
            <a:r>
              <a:rPr lang="en-US" altLang="zh-CN" sz="2600" b="1" dirty="0">
                <a:solidFill>
                  <a:schemeClr val="lt1"/>
                </a:solidFill>
                <a:latin typeface="+mj-lt"/>
                <a:ea typeface="+mn-ea"/>
              </a:rPr>
              <a:t>?</a:t>
            </a:r>
            <a:endParaRPr lang="zh-CN" altLang="en-US" sz="2600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575175" y="3448050"/>
            <a:ext cx="3430588" cy="700088"/>
          </a:xfrm>
          <a:prstGeom prst="wedgeRoundRectCallout">
            <a:avLst>
              <a:gd name="adj1" fmla="val -58370"/>
              <a:gd name="adj2" fmla="val -7826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She takes the subway.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7913" y="2686050"/>
            <a:ext cx="30305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pic14.nipic.com/20110530/2531170_08481863536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5175" y="868363"/>
            <a:ext cx="34305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=1278844391,3702795147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1238" y="2605088"/>
            <a:ext cx="24971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646113" y="1000125"/>
            <a:ext cx="2778125" cy="1035050"/>
          </a:xfrm>
          <a:prstGeom prst="wedgeRoundRectCallout">
            <a:avLst>
              <a:gd name="adj1" fmla="val 80060"/>
              <a:gd name="adj2" fmla="val -7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Jim get to school?</a:t>
            </a:r>
            <a:r>
              <a:rPr lang="en-US" altLang="zh-CN" sz="2600" b="1" dirty="0">
                <a:solidFill>
                  <a:schemeClr val="lt1"/>
                </a:solidFill>
                <a:latin typeface="+mj-lt"/>
                <a:ea typeface="+mn-ea"/>
              </a:rPr>
              <a:t>?</a:t>
            </a:r>
            <a:endParaRPr lang="zh-CN" altLang="en-US" sz="2600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968875" y="3448050"/>
            <a:ext cx="3036888" cy="598488"/>
          </a:xfrm>
          <a:prstGeom prst="wedgeRoundRectCallout">
            <a:avLst>
              <a:gd name="adj1" fmla="val 12046"/>
              <a:gd name="adj2" fmla="val -13876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rides a bike.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5950" y="1022350"/>
            <a:ext cx="30289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全屏显示(16:9)</PresentationFormat>
  <Paragraphs>269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华文琥珀</vt:lpstr>
      <vt:lpstr>Calibri</vt:lpstr>
      <vt:lpstr>黑体</vt:lpstr>
      <vt:lpstr>微软雅黑</vt:lpstr>
      <vt:lpstr>Wingdings</vt:lpstr>
      <vt:lpstr>宋体</vt:lpstr>
      <vt:lpstr>Arial</vt:lpstr>
      <vt:lpstr>Times New Roman</vt:lpstr>
      <vt:lpstr>华文新魏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2022-01-13T06:24:20Z</dcterms:created>
  <dcterms:modified xsi:type="dcterms:W3CDTF">2023-01-16T17:09:30Z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9720AF6006194289AD79B055F43A320E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