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C64A1B-C3E6-4D46-A19C-75E3A3AAC13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9F1F85-F54F-470E-80A2-446081566DD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68C76-A648-4E32-8DAA-EB8AAF02F56C}" type="slidenum">
              <a:rPr lang="zh-CN" altLang="en-US" smtClean="0">
                <a:solidFill>
                  <a:prstClr val="black"/>
                </a:solidFill>
              </a:rPr>
              <a:t>4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C53003D4-12E3-4F62-B4D2-61C56B1942BF}" type="slidenum">
              <a:rPr lang="zh-CN" altLang="en-US">
                <a:solidFill>
                  <a:prstClr val="black"/>
                </a:solidFill>
              </a:rPr>
              <a:t>5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2511B1B-98AD-458C-AD00-E251FBE3DF43}" type="slidenum">
              <a:rPr lang="zh-CN" altLang="en-US">
                <a:solidFill>
                  <a:prstClr val="black"/>
                </a:solidFill>
              </a:rPr>
              <a:t>6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392E4EF-C56E-4A37-A605-D87CEAF7B7D3}" type="slidenum">
              <a:rPr lang="zh-CN" altLang="en-US">
                <a:solidFill>
                  <a:prstClr val="black"/>
                </a:solidFill>
              </a:rPr>
              <a:t>11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A3C55-E666-4BD4-A602-E442EE8E21AE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08489-97CE-4205-8C50-7FCCBDD3D54D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1D88CE-F523-46EC-A861-E224244AE52E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710DF35-3549-4BA2-9CC1-54B75B239F07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655FBF-85C6-4E13-813E-250A08FF911E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55A8A-075E-4CEB-B9E1-F2B1F5FAA2AF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D0567-4F3A-4034-8283-A7C833E9E5BD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D4602-6361-4745-B6C8-72545D1718CB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2267F5-A605-4F89-BC53-E4C540112314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D829A-D24E-446D-980A-46093CB6C410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8A53F-6190-4BDB-B645-378D4BC60273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4D6E64F-CDE7-4F71-BCEF-ECFC35C6F7C2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9856" y="1700808"/>
            <a:ext cx="913414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5400" dirty="0">
                <a:solidFill>
                  <a:srgbClr val="FF6600"/>
                </a:solidFill>
                <a:latin typeface="汉仪大宋简" pitchFamily="49" charset="-122"/>
                <a:ea typeface="汉仪大宋简" pitchFamily="49" charset="-122"/>
              </a:rPr>
              <a:t>10.3 </a:t>
            </a:r>
            <a:r>
              <a:rPr kumimoji="1" lang="zh-CN" altLang="en-US" sz="5400" dirty="0">
                <a:solidFill>
                  <a:srgbClr val="FF6600"/>
                </a:solidFill>
                <a:latin typeface="汉仪大宋简" pitchFamily="49" charset="-122"/>
                <a:ea typeface="汉仪大宋简" pitchFamily="49" charset="-122"/>
              </a:rPr>
              <a:t>解一元一次不等式</a:t>
            </a:r>
          </a:p>
        </p:txBody>
      </p:sp>
      <p:sp>
        <p:nvSpPr>
          <p:cNvPr id="4" name="矩形 3"/>
          <p:cNvSpPr/>
          <p:nvPr/>
        </p:nvSpPr>
        <p:spPr>
          <a:xfrm>
            <a:off x="2929682" y="521654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 Box 2"/>
          <p:cNvSpPr txBox="1">
            <a:spLocks noChangeArrowheads="1"/>
          </p:cNvSpPr>
          <p:nvPr/>
        </p:nvSpPr>
        <p:spPr bwMode="auto">
          <a:xfrm>
            <a:off x="468313" y="2565400"/>
            <a:ext cx="4537075" cy="915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000000"/>
                </a:solidFill>
                <a:ea typeface="楷体_GB2312" pitchFamily="49" charset="-122"/>
              </a:rPr>
              <a:t>一元一次不等式：</a:t>
            </a:r>
            <a:endParaRPr lang="en-US" altLang="zh-CN" sz="900" b="1" dirty="0">
              <a:solidFill>
                <a:srgbClr val="FFFFFF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en-US" sz="900" b="1" dirty="0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115715" name="Text Box 3"/>
          <p:cNvSpPr txBox="1">
            <a:spLocks noChangeArrowheads="1"/>
          </p:cNvSpPr>
          <p:nvPr/>
        </p:nvSpPr>
        <p:spPr bwMode="auto">
          <a:xfrm>
            <a:off x="323850" y="3644900"/>
            <a:ext cx="86042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000000"/>
                </a:solidFill>
              </a:rPr>
              <a:t>含有</a:t>
            </a:r>
            <a:r>
              <a:rPr lang="zh-CN" altLang="en-US" sz="4000" b="1" dirty="0">
                <a:solidFill>
                  <a:srgbClr val="FF00FF"/>
                </a:solidFill>
              </a:rPr>
              <a:t>一个未知数</a:t>
            </a:r>
            <a:r>
              <a:rPr lang="en-US" altLang="zh-CN" sz="4000" b="1" dirty="0">
                <a:solidFill>
                  <a:srgbClr val="000000"/>
                </a:solidFill>
              </a:rPr>
              <a:t>,</a:t>
            </a:r>
            <a:r>
              <a:rPr lang="zh-CN" altLang="en-US" sz="4000" b="1" dirty="0">
                <a:solidFill>
                  <a:srgbClr val="000000"/>
                </a:solidFill>
              </a:rPr>
              <a:t>未知数的</a:t>
            </a:r>
            <a:r>
              <a:rPr lang="zh-CN" altLang="en-US" sz="4000" b="1" dirty="0">
                <a:solidFill>
                  <a:srgbClr val="FF00FF"/>
                </a:solidFill>
              </a:rPr>
              <a:t>次数是</a:t>
            </a:r>
            <a:r>
              <a:rPr lang="en-US" altLang="zh-CN" sz="4000" b="1" dirty="0">
                <a:solidFill>
                  <a:srgbClr val="FF00FF"/>
                </a:solidFill>
              </a:rPr>
              <a:t>1</a:t>
            </a:r>
            <a:r>
              <a:rPr lang="zh-CN" altLang="en-US" sz="4000" b="1" dirty="0">
                <a:solidFill>
                  <a:srgbClr val="000000"/>
                </a:solidFill>
              </a:rPr>
              <a:t>的不等式</a:t>
            </a:r>
            <a:r>
              <a:rPr lang="en-US" altLang="zh-CN" sz="4000" b="1" dirty="0">
                <a:solidFill>
                  <a:srgbClr val="000000"/>
                </a:solidFill>
              </a:rPr>
              <a:t>,</a:t>
            </a:r>
            <a:r>
              <a:rPr lang="zh-CN" altLang="en-US" sz="4000" b="1" dirty="0">
                <a:solidFill>
                  <a:srgbClr val="000000"/>
                </a:solidFill>
              </a:rPr>
              <a:t>叫做</a:t>
            </a:r>
            <a:r>
              <a:rPr lang="zh-CN" altLang="en-US" sz="4000" b="1" dirty="0">
                <a:solidFill>
                  <a:srgbClr val="FF00FF"/>
                </a:solidFill>
              </a:rPr>
              <a:t>一元一次不等式</a:t>
            </a:r>
            <a:r>
              <a:rPr lang="en-US" altLang="zh-CN" sz="4000" b="1" dirty="0">
                <a:solidFill>
                  <a:srgbClr val="FF00FF"/>
                </a:solidFill>
              </a:rPr>
              <a:t>.</a:t>
            </a:r>
          </a:p>
        </p:txBody>
      </p:sp>
      <p:pic>
        <p:nvPicPr>
          <p:cNvPr id="115716" name="Picture 4" descr="Sj04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4956174"/>
            <a:ext cx="2376488" cy="190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717" name="Text Box 5"/>
          <p:cNvSpPr txBox="1">
            <a:spLocks noChangeArrowheads="1"/>
          </p:cNvSpPr>
          <p:nvPr/>
        </p:nvSpPr>
        <p:spPr bwMode="auto">
          <a:xfrm>
            <a:off x="0" y="620713"/>
            <a:ext cx="91440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FF3300"/>
                </a:solidFill>
              </a:rPr>
              <a:t>想一想</a:t>
            </a:r>
            <a:r>
              <a:rPr lang="zh-CN" altLang="en-US" sz="4000" b="1" dirty="0">
                <a:solidFill>
                  <a:srgbClr val="000000"/>
                </a:solidFill>
              </a:rPr>
              <a:t>：观察下列不等式，有什么共同点，并试着给它们起名？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0000FF"/>
                </a:solidFill>
              </a:rPr>
              <a:t>（</a:t>
            </a:r>
            <a:r>
              <a:rPr lang="en-US" altLang="zh-CN" sz="4000" b="1" dirty="0">
                <a:solidFill>
                  <a:srgbClr val="0000FF"/>
                </a:solidFill>
              </a:rPr>
              <a:t>1</a:t>
            </a:r>
            <a:r>
              <a:rPr lang="zh-CN" altLang="en-US" sz="4000" b="1" dirty="0">
                <a:solidFill>
                  <a:srgbClr val="0000FF"/>
                </a:solidFill>
              </a:rPr>
              <a:t>）</a:t>
            </a:r>
            <a:r>
              <a:rPr lang="en-US" altLang="zh-CN" sz="4000" dirty="0">
                <a:solidFill>
                  <a:srgbClr val="FF3399"/>
                </a:solidFill>
              </a:rPr>
              <a:t>x-2≥-1</a:t>
            </a:r>
            <a:r>
              <a:rPr lang="en-US" altLang="zh-CN" sz="4000" b="1" dirty="0">
                <a:solidFill>
                  <a:srgbClr val="0000FF"/>
                </a:solidFill>
              </a:rPr>
              <a:t>  </a:t>
            </a:r>
            <a:r>
              <a:rPr lang="zh-CN" altLang="en-US" sz="4000" b="1" dirty="0">
                <a:solidFill>
                  <a:srgbClr val="0000FF"/>
                </a:solidFill>
              </a:rPr>
              <a:t>（</a:t>
            </a:r>
            <a:r>
              <a:rPr lang="en-US" altLang="zh-CN" sz="4000" b="1" dirty="0">
                <a:solidFill>
                  <a:srgbClr val="0000FF"/>
                </a:solidFill>
              </a:rPr>
              <a:t>2</a:t>
            </a:r>
            <a:r>
              <a:rPr lang="zh-CN" altLang="en-US" sz="4000" b="1" dirty="0">
                <a:solidFill>
                  <a:srgbClr val="0000FF"/>
                </a:solidFill>
              </a:rPr>
              <a:t>）</a:t>
            </a:r>
            <a:r>
              <a:rPr lang="en-US" altLang="zh-CN" sz="4000" dirty="0">
                <a:solidFill>
                  <a:srgbClr val="FF3399"/>
                </a:solidFill>
              </a:rPr>
              <a:t>4x&gt;7</a:t>
            </a:r>
            <a:r>
              <a:rPr lang="zh-CN" altLang="en-US" sz="4000" b="1" dirty="0">
                <a:solidFill>
                  <a:srgbClr val="0000FF"/>
                </a:solidFill>
              </a:rPr>
              <a:t>（</a:t>
            </a:r>
            <a:r>
              <a:rPr lang="en-US" altLang="zh-CN" sz="4000" b="1" dirty="0">
                <a:solidFill>
                  <a:srgbClr val="0000FF"/>
                </a:solidFill>
              </a:rPr>
              <a:t>3</a:t>
            </a:r>
            <a:r>
              <a:rPr lang="zh-CN" altLang="en-US" sz="4000" b="1" dirty="0">
                <a:solidFill>
                  <a:srgbClr val="0000FF"/>
                </a:solidFill>
              </a:rPr>
              <a:t>）  </a:t>
            </a:r>
          </a:p>
        </p:txBody>
      </p:sp>
      <p:sp>
        <p:nvSpPr>
          <p:cNvPr id="115718" name="Text Box 6"/>
          <p:cNvSpPr txBox="1">
            <a:spLocks noChangeArrowheads="1"/>
          </p:cNvSpPr>
          <p:nvPr/>
        </p:nvSpPr>
        <p:spPr bwMode="auto">
          <a:xfrm>
            <a:off x="6948488" y="1773238"/>
            <a:ext cx="1584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en-US" sz="2800" b="1">
              <a:solidFill>
                <a:srgbClr val="000000"/>
              </a:solidFill>
            </a:endParaRPr>
          </a:p>
        </p:txBody>
      </p:sp>
      <p:graphicFrame>
        <p:nvGraphicFramePr>
          <p:cNvPr id="115719" name="Object 7"/>
          <p:cNvGraphicFramePr>
            <a:graphicFrameLocks noChangeAspect="1"/>
          </p:cNvGraphicFramePr>
          <p:nvPr/>
        </p:nvGraphicFramePr>
        <p:xfrm>
          <a:off x="6804025" y="1700213"/>
          <a:ext cx="1800225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公式" r:id="rId4" imgW="660400" imgH="520700" progId="Equation.3">
                  <p:embed/>
                </p:oleObj>
              </mc:Choice>
              <mc:Fallback>
                <p:oleObj name="公式" r:id="rId4" imgW="660400" imgH="520700" progId="Equation.3">
                  <p:embed/>
                  <p:pic>
                    <p:nvPicPr>
                      <p:cNvPr id="0" name="图片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1700213"/>
                        <a:ext cx="1800225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15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/>
      <p:bldP spid="1157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0"/>
            <a:ext cx="6399213" cy="679450"/>
          </a:xfrm>
        </p:spPr>
        <p:txBody>
          <a:bodyPr/>
          <a:lstStyle/>
          <a:p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116739" name="Text Box 3"/>
          <p:cNvSpPr txBox="1">
            <a:spLocks noChangeArrowheads="1"/>
          </p:cNvSpPr>
          <p:nvPr/>
        </p:nvSpPr>
        <p:spPr bwMode="auto">
          <a:xfrm>
            <a:off x="228600" y="2743200"/>
            <a:ext cx="8153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8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8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0" y="836613"/>
            <a:ext cx="9144000" cy="209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kumimoji="0" lang="zh-CN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（</a:t>
            </a:r>
            <a:r>
              <a:rPr kumimoji="0" lang="en-US" altLang="zh-CN" sz="2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1</a:t>
            </a:r>
            <a:r>
              <a:rPr kumimoji="0" lang="zh-CN" alt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）</a:t>
            </a:r>
            <a:r>
              <a:rPr kumimoji="0" lang="en-US" altLang="zh-CN" sz="2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3x+2&gt;x–1       (2)-5&lt;0           (3)2x=3        (4)a+b≠c    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kumimoji="0" lang="en-US" altLang="zh-CN" sz="2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  (5) 1 /x +3&lt;5x–1    (6) 5x+3&lt;0     (7)3x+2        (8) x </a:t>
            </a:r>
            <a:r>
              <a:rPr kumimoji="0" lang="en-US" altLang="zh-CN" sz="2800" b="1" baseline="30000">
                <a:solidFill>
                  <a:srgbClr val="000000"/>
                </a:solidFill>
              </a:rPr>
              <a:t>2 </a:t>
            </a:r>
            <a:r>
              <a:rPr kumimoji="0" lang="en-US" altLang="zh-CN" sz="2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+3&lt;2x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0" lang="en-US" altLang="zh-CN" sz="2800" b="1">
                <a:solidFill>
                  <a:srgbClr val="000000"/>
                </a:solidFill>
              </a:rPr>
              <a:t>  (9)4x-2y≤0</a:t>
            </a:r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566738" y="144463"/>
            <a:ext cx="1965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下列式子中</a:t>
            </a:r>
          </a:p>
        </p:txBody>
      </p:sp>
      <p:sp>
        <p:nvSpPr>
          <p:cNvPr id="116742" name="Text Box 6"/>
          <p:cNvSpPr txBox="1">
            <a:spLocks noChangeArrowheads="1"/>
          </p:cNvSpPr>
          <p:nvPr/>
        </p:nvSpPr>
        <p:spPr bwMode="auto">
          <a:xfrm>
            <a:off x="323850" y="2708275"/>
            <a:ext cx="172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</a:rPr>
              <a:t>不等式</a:t>
            </a:r>
            <a:r>
              <a:rPr lang="en-US" altLang="zh-CN" sz="2800" b="1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116743" name="Text Box 7"/>
          <p:cNvSpPr txBox="1">
            <a:spLocks noChangeArrowheads="1"/>
          </p:cNvSpPr>
          <p:nvPr/>
        </p:nvSpPr>
        <p:spPr bwMode="auto">
          <a:xfrm>
            <a:off x="395288" y="3644900"/>
            <a:ext cx="3168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</a:rPr>
              <a:t>一元一次不等式</a:t>
            </a:r>
            <a:r>
              <a:rPr lang="en-US" altLang="zh-CN" sz="2800" b="1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116744" name="Text Box 8"/>
          <p:cNvSpPr txBox="1">
            <a:spLocks noChangeArrowheads="1"/>
          </p:cNvSpPr>
          <p:nvPr/>
        </p:nvSpPr>
        <p:spPr bwMode="auto">
          <a:xfrm>
            <a:off x="1908175" y="2708275"/>
            <a:ext cx="53292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en-US" sz="2800" b="1">
              <a:solidFill>
                <a:srgbClr val="000000"/>
              </a:solidFill>
            </a:endParaRPr>
          </a:p>
        </p:txBody>
      </p:sp>
      <p:sp>
        <p:nvSpPr>
          <p:cNvPr id="116745" name="Text Box 9"/>
          <p:cNvSpPr txBox="1">
            <a:spLocks noChangeArrowheads="1"/>
          </p:cNvSpPr>
          <p:nvPr/>
        </p:nvSpPr>
        <p:spPr bwMode="auto">
          <a:xfrm>
            <a:off x="1763713" y="2708275"/>
            <a:ext cx="54721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0000"/>
                </a:solidFill>
              </a:rPr>
              <a:t>(1)  (2)   (4)   (5)   (6)   (8)   (9)</a:t>
            </a:r>
          </a:p>
        </p:txBody>
      </p:sp>
      <p:sp>
        <p:nvSpPr>
          <p:cNvPr id="116746" name="Text Box 10"/>
          <p:cNvSpPr txBox="1">
            <a:spLocks noChangeArrowheads="1"/>
          </p:cNvSpPr>
          <p:nvPr/>
        </p:nvSpPr>
        <p:spPr bwMode="auto">
          <a:xfrm>
            <a:off x="3348038" y="3644900"/>
            <a:ext cx="5327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0000"/>
                </a:solidFill>
              </a:rPr>
              <a:t>(1)  (6)  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6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6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6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16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6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6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323528" y="629816"/>
            <a:ext cx="8229600" cy="1143000"/>
          </a:xfrm>
        </p:spPr>
        <p:txBody>
          <a:bodyPr/>
          <a:lstStyle/>
          <a:p>
            <a:pPr algn="l"/>
            <a:r>
              <a:rPr lang="en-US" altLang="zh-CN" sz="4000" dirty="0">
                <a:solidFill>
                  <a:srgbClr val="0000FF"/>
                </a:solidFill>
              </a:rPr>
              <a:t>1.</a:t>
            </a:r>
            <a:r>
              <a:rPr lang="zh-CN" altLang="en-US" sz="4000" dirty="0">
                <a:solidFill>
                  <a:srgbClr val="0000FF"/>
                </a:solidFill>
              </a:rPr>
              <a:t>解不等式                  ，并把解集在数轴上表示出来：</a:t>
            </a:r>
          </a:p>
        </p:txBody>
      </p:sp>
      <p:graphicFrame>
        <p:nvGraphicFramePr>
          <p:cNvPr id="118789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863725" y="1778000"/>
          <a:ext cx="4341813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3" imgW="1752600" imgH="203200" progId="Equation.DSMT4">
                  <p:embed/>
                </p:oleObj>
              </mc:Choice>
              <mc:Fallback>
                <p:oleObj name="Equation" r:id="rId3" imgW="1752600" imgH="203200" progId="Equation.DSMT4">
                  <p:embed/>
                  <p:pic>
                    <p:nvPicPr>
                      <p:cNvPr id="0" name="图片 30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3725" y="1778000"/>
                        <a:ext cx="4341813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0000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762000" y="1981200"/>
            <a:ext cx="996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kumimoji="0" lang="zh-CN" altLang="en-US" sz="3200">
                <a:solidFill>
                  <a:srgbClr val="0000FF"/>
                </a:solidFill>
                <a:latin typeface="Arial" panose="020B0604020202020204" pitchFamily="34" charset="0"/>
              </a:rPr>
              <a:t>解：</a:t>
            </a:r>
          </a:p>
        </p:txBody>
      </p:sp>
      <p:graphicFrame>
        <p:nvGraphicFramePr>
          <p:cNvPr id="118791" name="Object 7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2001838" y="2281238"/>
          <a:ext cx="2590800" cy="157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5" imgW="647700" imgH="393700" progId="Equation.DSMT4">
                  <p:embed/>
                </p:oleObj>
              </mc:Choice>
              <mc:Fallback>
                <p:oleObj name="Equation" r:id="rId5" imgW="647700" imgH="393700" progId="Equation.DSMT4">
                  <p:embed/>
                  <p:pic>
                    <p:nvPicPr>
                      <p:cNvPr id="0" name="图片 30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1838" y="2281238"/>
                        <a:ext cx="2590800" cy="157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0000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792" name="Object 8"/>
          <p:cNvGraphicFramePr>
            <a:graphicFrameLocks noChangeAspect="1"/>
          </p:cNvGraphicFramePr>
          <p:nvPr/>
        </p:nvGraphicFramePr>
        <p:xfrm>
          <a:off x="1979613" y="3860800"/>
          <a:ext cx="1752600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7" imgW="673100" imgH="393700" progId="Equation.DSMT4">
                  <p:embed/>
                </p:oleObj>
              </mc:Choice>
              <mc:Fallback>
                <p:oleObj name="Equation" r:id="rId7" imgW="673100" imgH="393700" progId="Equation.DSMT4">
                  <p:embed/>
                  <p:pic>
                    <p:nvPicPr>
                      <p:cNvPr id="0" name="图片 30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3860800"/>
                        <a:ext cx="1752600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793" name="Object 9"/>
          <p:cNvGraphicFramePr>
            <a:graphicFrameLocks noChangeAspect="1"/>
          </p:cNvGraphicFramePr>
          <p:nvPr/>
        </p:nvGraphicFramePr>
        <p:xfrm>
          <a:off x="1835150" y="4797425"/>
          <a:ext cx="4419600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9" imgW="1905000" imgH="393700" progId="Equation.DSMT4">
                  <p:embed/>
                </p:oleObj>
              </mc:Choice>
              <mc:Fallback>
                <p:oleObj name="Equation" r:id="rId9" imgW="1905000" imgH="393700" progId="Equation.DSMT4">
                  <p:embed/>
                  <p:pic>
                    <p:nvPicPr>
                      <p:cNvPr id="0" name="图片 30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4797425"/>
                        <a:ext cx="4419600" cy="912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794" name="Object 10"/>
          <p:cNvGraphicFramePr>
            <a:graphicFrameLocks noChangeAspect="1"/>
          </p:cNvGraphicFramePr>
          <p:nvPr/>
        </p:nvGraphicFramePr>
        <p:xfrm>
          <a:off x="6477000" y="4953000"/>
          <a:ext cx="990600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11" imgW="342900" imgH="177800" progId="Equation.DSMT4">
                  <p:embed/>
                </p:oleObj>
              </mc:Choice>
              <mc:Fallback>
                <p:oleObj name="Equation" r:id="rId11" imgW="342900" imgH="177800" progId="Equation.DSMT4">
                  <p:embed/>
                  <p:pic>
                    <p:nvPicPr>
                      <p:cNvPr id="0" name="图片 30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953000"/>
                        <a:ext cx="990600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795" name="Object 11"/>
          <p:cNvGraphicFramePr>
            <a:graphicFrameLocks noChangeAspect="1"/>
          </p:cNvGraphicFramePr>
          <p:nvPr/>
        </p:nvGraphicFramePr>
        <p:xfrm>
          <a:off x="2916238" y="0"/>
          <a:ext cx="2362200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13" imgW="647700" imgH="393700" progId="Equation.DSMT4">
                  <p:embed/>
                </p:oleObj>
              </mc:Choice>
              <mc:Fallback>
                <p:oleObj name="Equation" r:id="rId13" imgW="647700" imgH="393700" progId="Equation.DSMT4">
                  <p:embed/>
                  <p:pic>
                    <p:nvPicPr>
                      <p:cNvPr id="0" name="图片 30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0"/>
                        <a:ext cx="2362200" cy="143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796" name="Line 12"/>
          <p:cNvSpPr>
            <a:spLocks noChangeShapeType="1"/>
          </p:cNvSpPr>
          <p:nvPr/>
        </p:nvSpPr>
        <p:spPr bwMode="auto">
          <a:xfrm>
            <a:off x="1676400" y="6248400"/>
            <a:ext cx="3962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8797" name="Line 13"/>
          <p:cNvSpPr>
            <a:spLocks noChangeShapeType="1"/>
          </p:cNvSpPr>
          <p:nvPr/>
        </p:nvSpPr>
        <p:spPr bwMode="auto">
          <a:xfrm flipV="1">
            <a:off x="6248400" y="6096000"/>
            <a:ext cx="0" cy="152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8798" name="Line 14"/>
          <p:cNvSpPr>
            <a:spLocks noChangeShapeType="1"/>
          </p:cNvSpPr>
          <p:nvPr/>
        </p:nvSpPr>
        <p:spPr bwMode="auto">
          <a:xfrm flipV="1">
            <a:off x="5715000" y="6096000"/>
            <a:ext cx="0" cy="152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8799" name="Line 15"/>
          <p:cNvSpPr>
            <a:spLocks noChangeShapeType="1"/>
          </p:cNvSpPr>
          <p:nvPr/>
        </p:nvSpPr>
        <p:spPr bwMode="auto">
          <a:xfrm flipV="1">
            <a:off x="5181600" y="6096000"/>
            <a:ext cx="0" cy="152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8800" name="Line 16"/>
          <p:cNvSpPr>
            <a:spLocks noChangeShapeType="1"/>
          </p:cNvSpPr>
          <p:nvPr/>
        </p:nvSpPr>
        <p:spPr bwMode="auto">
          <a:xfrm flipV="1">
            <a:off x="4648200" y="6172200"/>
            <a:ext cx="0" cy="76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8801" name="Line 17"/>
          <p:cNvSpPr>
            <a:spLocks noChangeShapeType="1"/>
          </p:cNvSpPr>
          <p:nvPr/>
        </p:nvSpPr>
        <p:spPr bwMode="auto">
          <a:xfrm flipV="1">
            <a:off x="4038600" y="6096000"/>
            <a:ext cx="0" cy="152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8802" name="Line 18"/>
          <p:cNvSpPr>
            <a:spLocks noChangeShapeType="1"/>
          </p:cNvSpPr>
          <p:nvPr/>
        </p:nvSpPr>
        <p:spPr bwMode="auto">
          <a:xfrm flipV="1">
            <a:off x="3429000" y="6096000"/>
            <a:ext cx="0" cy="152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8803" name="Line 19"/>
          <p:cNvSpPr>
            <a:spLocks noChangeShapeType="1"/>
          </p:cNvSpPr>
          <p:nvPr/>
        </p:nvSpPr>
        <p:spPr bwMode="auto">
          <a:xfrm flipV="1">
            <a:off x="2819400" y="6096000"/>
            <a:ext cx="0" cy="152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8804" name="Rectangle 20"/>
          <p:cNvSpPr>
            <a:spLocks noChangeArrowheads="1"/>
          </p:cNvSpPr>
          <p:nvPr/>
        </p:nvSpPr>
        <p:spPr bwMode="auto">
          <a:xfrm>
            <a:off x="5219700" y="6092825"/>
            <a:ext cx="7302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zh-CN" altLang="en-US" sz="1600">
                <a:solidFill>
                  <a:srgbClr val="000000"/>
                </a:solidFill>
              </a:rPr>
              <a:t>○</a:t>
            </a:r>
          </a:p>
        </p:txBody>
      </p:sp>
      <p:grpSp>
        <p:nvGrpSpPr>
          <p:cNvPr id="118805" name="Group 21"/>
          <p:cNvGrpSpPr/>
          <p:nvPr/>
        </p:nvGrpSpPr>
        <p:grpSpPr bwMode="auto">
          <a:xfrm>
            <a:off x="1835150" y="5867400"/>
            <a:ext cx="4876800" cy="990600"/>
            <a:chOff x="1488" y="3696"/>
            <a:chExt cx="3072" cy="624"/>
          </a:xfrm>
        </p:grpSpPr>
        <p:sp>
          <p:nvSpPr>
            <p:cNvPr id="118806" name="Line 22"/>
            <p:cNvSpPr>
              <a:spLocks noChangeShapeType="1"/>
            </p:cNvSpPr>
            <p:nvPr/>
          </p:nvSpPr>
          <p:spPr bwMode="auto">
            <a:xfrm>
              <a:off x="3552" y="3936"/>
              <a:ext cx="100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8807" name="Text Box 23"/>
            <p:cNvSpPr txBox="1">
              <a:spLocks noChangeArrowheads="1"/>
            </p:cNvSpPr>
            <p:nvPr/>
          </p:nvSpPr>
          <p:spPr bwMode="auto">
            <a:xfrm>
              <a:off x="2448" y="3955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r>
                <a:rPr kumimoji="0" lang="en-US" altLang="zh-CN" sz="320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118808" name="Text Box 24"/>
            <p:cNvSpPr txBox="1">
              <a:spLocks noChangeArrowheads="1"/>
            </p:cNvSpPr>
            <p:nvPr/>
          </p:nvSpPr>
          <p:spPr bwMode="auto">
            <a:xfrm>
              <a:off x="2784" y="3955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r>
                <a:rPr kumimoji="0" lang="en-US" altLang="zh-CN" sz="32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18809" name="Text Box 25"/>
            <p:cNvSpPr txBox="1">
              <a:spLocks noChangeArrowheads="1"/>
            </p:cNvSpPr>
            <p:nvPr/>
          </p:nvSpPr>
          <p:spPr bwMode="auto">
            <a:xfrm>
              <a:off x="3216" y="3955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r>
                <a:rPr kumimoji="0" lang="en-US" altLang="zh-CN" sz="3200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18810" name="Text Box 26"/>
            <p:cNvSpPr txBox="1">
              <a:spLocks noChangeArrowheads="1"/>
            </p:cNvSpPr>
            <p:nvPr/>
          </p:nvSpPr>
          <p:spPr bwMode="auto">
            <a:xfrm>
              <a:off x="3504" y="3955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r>
                <a:rPr kumimoji="0" lang="en-US" altLang="zh-CN" sz="3200">
                  <a:solidFill>
                    <a:srgbClr val="000000"/>
                  </a:solidFill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118811" name="Text Box 27"/>
            <p:cNvSpPr txBox="1">
              <a:spLocks noChangeArrowheads="1"/>
            </p:cNvSpPr>
            <p:nvPr/>
          </p:nvSpPr>
          <p:spPr bwMode="auto">
            <a:xfrm>
              <a:off x="3840" y="3955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r>
                <a:rPr kumimoji="0" lang="en-US" altLang="zh-CN" sz="3200">
                  <a:solidFill>
                    <a:srgbClr val="000000"/>
                  </a:solidFill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118812" name="Text Box 28"/>
            <p:cNvSpPr txBox="1">
              <a:spLocks noChangeArrowheads="1"/>
            </p:cNvSpPr>
            <p:nvPr/>
          </p:nvSpPr>
          <p:spPr bwMode="auto">
            <a:xfrm>
              <a:off x="1968" y="3955"/>
              <a:ext cx="34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r>
                <a:rPr kumimoji="0" lang="en-US" altLang="zh-CN" sz="3200">
                  <a:solidFill>
                    <a:srgbClr val="000000"/>
                  </a:solidFill>
                  <a:latin typeface="Arial" panose="020B0604020202020204" pitchFamily="34" charset="0"/>
                </a:rPr>
                <a:t>-2</a:t>
              </a:r>
            </a:p>
          </p:txBody>
        </p:sp>
        <p:sp>
          <p:nvSpPr>
            <p:cNvPr id="118813" name="Text Box 29"/>
            <p:cNvSpPr txBox="1">
              <a:spLocks noChangeArrowheads="1"/>
            </p:cNvSpPr>
            <p:nvPr/>
          </p:nvSpPr>
          <p:spPr bwMode="auto">
            <a:xfrm>
              <a:off x="1536" y="3955"/>
              <a:ext cx="43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r>
                <a:rPr kumimoji="0" lang="en-US" altLang="zh-CN" sz="3200">
                  <a:solidFill>
                    <a:srgbClr val="000000"/>
                  </a:solidFill>
                  <a:latin typeface="Arial" panose="020B0604020202020204" pitchFamily="34" charset="0"/>
                </a:rPr>
                <a:t>-4</a:t>
              </a:r>
            </a:p>
          </p:txBody>
        </p:sp>
        <p:sp>
          <p:nvSpPr>
            <p:cNvPr id="118814" name="Line 30"/>
            <p:cNvSpPr>
              <a:spLocks noChangeShapeType="1"/>
            </p:cNvSpPr>
            <p:nvPr/>
          </p:nvSpPr>
          <p:spPr bwMode="auto">
            <a:xfrm flipV="1">
              <a:off x="3936" y="3696"/>
              <a:ext cx="0" cy="24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8815" name="Line 31"/>
            <p:cNvSpPr>
              <a:spLocks noChangeShapeType="1"/>
            </p:cNvSpPr>
            <p:nvPr/>
          </p:nvSpPr>
          <p:spPr bwMode="auto">
            <a:xfrm flipH="1">
              <a:off x="1488" y="3696"/>
              <a:ext cx="244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18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18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87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"/>
                                        <p:tgtEl>
                                          <p:spTgt spid="1187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118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533400" y="533400"/>
            <a:ext cx="2759075" cy="923925"/>
          </a:xfrm>
          <a:prstGeom prst="rect">
            <a:avLst/>
          </a:prstGeom>
          <a:noFill/>
          <a:ln w="9525">
            <a:solidFill>
              <a:srgbClr val="FFCC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5400" b="1">
                <a:solidFill>
                  <a:srgbClr val="CC0099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小结</a:t>
            </a:r>
            <a:r>
              <a:rPr kumimoji="1" lang="zh-CN" altLang="en-US" sz="4800" b="1">
                <a:solidFill>
                  <a:srgbClr val="CC0099"/>
                </a:solidFill>
                <a:latin typeface="Times New Roman" panose="02020603050405020304" pitchFamily="18" charset="0"/>
              </a:rPr>
              <a:t>： </a:t>
            </a:r>
            <a:endParaRPr kumimoji="1" lang="zh-CN" altLang="en-US" sz="8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304800" y="2144713"/>
            <a:ext cx="8299450" cy="584775"/>
          </a:xfrm>
          <a:prstGeom prst="rect">
            <a:avLst/>
          </a:prstGeom>
          <a:noFill/>
          <a:ln w="9525">
            <a:solidFill>
              <a:srgbClr val="FF99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660066"/>
                </a:solidFill>
                <a:latin typeface="宋体" panose="02010600030101010101" pitchFamily="2" charset="-122"/>
                <a:ea typeface="PMingLiU" pitchFamily="18" charset="-120"/>
                <a:sym typeface="Wingdings 2" panose="05020102010507070707" pitchFamily="18" charset="2"/>
              </a:rPr>
              <a:t></a:t>
            </a:r>
            <a:r>
              <a:rPr kumimoji="1" lang="zh-CN" altLang="en-US" sz="3200" b="1" dirty="0">
                <a:solidFill>
                  <a:srgbClr val="660066"/>
                </a:solidFill>
                <a:latin typeface="宋体" panose="02010600030101010101" pitchFamily="2" charset="-122"/>
                <a:ea typeface="PMingLiU" pitchFamily="18" charset="-120"/>
                <a:sym typeface="Wingdings 2" panose="05020102010507070707" pitchFamily="18" charset="2"/>
              </a:rPr>
              <a:t> </a:t>
            </a:r>
            <a:r>
              <a:rPr kumimoji="1"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这节课你学了哪些内容？你有何收获或感受？</a:t>
            </a:r>
          </a:p>
        </p:txBody>
      </p:sp>
      <p:graphicFrame>
        <p:nvGraphicFramePr>
          <p:cNvPr id="102404" name="Object 4"/>
          <p:cNvGraphicFramePr>
            <a:graphicFrameLocks noChangeAspect="1"/>
          </p:cNvGraphicFramePr>
          <p:nvPr/>
        </p:nvGraphicFramePr>
        <p:xfrm>
          <a:off x="5580112" y="4509120"/>
          <a:ext cx="2305050" cy="205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Clip" r:id="rId3" imgW="27984450" imgH="20345400" progId="MS_ClipArt_Gallery.5">
                  <p:embed/>
                </p:oleObj>
              </mc:Choice>
              <mc:Fallback>
                <p:oleObj name="Clip" r:id="rId3" imgW="27984450" imgH="20345400" progId="MS_ClipArt_Gallery.5">
                  <p:embed/>
                  <p:pic>
                    <p:nvPicPr>
                      <p:cNvPr id="0" name="图片 40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4509120"/>
                        <a:ext cx="2305050" cy="205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323850" y="2997200"/>
            <a:ext cx="7489825" cy="528638"/>
          </a:xfrm>
          <a:prstGeom prst="rect">
            <a:avLst/>
          </a:prstGeom>
          <a:noFill/>
          <a:ln w="9525">
            <a:solidFill>
              <a:srgbClr val="FF99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>
                <a:solidFill>
                  <a:srgbClr val="660066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  </a:t>
            </a:r>
            <a:r>
              <a:rPr kumimoji="1" lang="zh-CN" altLang="en-US" sz="2400" b="1">
                <a:solidFill>
                  <a:srgbClr val="0000CC"/>
                </a:solidFill>
                <a:latin typeface="Times New Roman" panose="02020603050405020304" pitchFamily="18" charset="0"/>
              </a:rPr>
              <a:t>还有</a:t>
            </a:r>
            <a:r>
              <a:rPr kumimoji="1" lang="zh-CN" altLang="en-US" sz="2800" b="1">
                <a:solidFill>
                  <a:srgbClr val="0000CC"/>
                </a:solidFill>
                <a:latin typeface="Times New Roman" panose="02020603050405020304" pitchFamily="18" charset="0"/>
              </a:rPr>
              <a:t>哪些</a:t>
            </a:r>
            <a:r>
              <a:rPr kumimoji="1" lang="zh-CN" altLang="en-US" sz="2400" b="1">
                <a:solidFill>
                  <a:srgbClr val="0000CC"/>
                </a:solidFill>
                <a:latin typeface="Times New Roman" panose="02020603050405020304" pitchFamily="18" charset="0"/>
              </a:rPr>
              <a:t>需要老师和同学们帮你解决的问题吗？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06" name="Text Box 6"/>
          <p:cNvSpPr txBox="1">
            <a:spLocks noChangeArrowheads="1"/>
          </p:cNvSpPr>
          <p:nvPr/>
        </p:nvSpPr>
        <p:spPr bwMode="auto">
          <a:xfrm>
            <a:off x="323850" y="3789363"/>
            <a:ext cx="4103688" cy="466725"/>
          </a:xfrm>
          <a:prstGeom prst="rect">
            <a:avLst/>
          </a:prstGeom>
          <a:noFill/>
          <a:ln w="9525">
            <a:solidFill>
              <a:srgbClr val="FF99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>
                <a:solidFill>
                  <a:srgbClr val="660066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  </a:t>
            </a:r>
            <a:r>
              <a:rPr kumimoji="1" lang="zh-CN" altLang="en-US" sz="2400" b="1">
                <a:solidFill>
                  <a:srgbClr val="0000CC"/>
                </a:solidFill>
                <a:latin typeface="Times New Roman" panose="02020603050405020304" pitchFamily="18" charset="0"/>
              </a:rPr>
              <a:t>你还有什么新的见解？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 animBg="1"/>
      <p:bldP spid="102403" grpId="0" animBg="1"/>
      <p:bldP spid="102405" grpId="0" animBg="1"/>
      <p:bldP spid="10240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468313" y="458788"/>
            <a:ext cx="8893175" cy="549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2800" b="1" dirty="0">
              <a:solidFill>
                <a:srgbClr val="FF505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2800" b="1" dirty="0">
              <a:solidFill>
                <a:srgbClr val="80808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、数轴的三要素是</a:t>
            </a:r>
            <a:r>
              <a:rPr kumimoji="1"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kumimoji="1"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和</a:t>
            </a:r>
            <a:r>
              <a:rPr kumimoji="1"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、数轴上，越向左的点表示的数越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______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；向右的点表示的数越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______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；</a:t>
            </a:r>
            <a:r>
              <a:rPr kumimoji="1" lang="en-US" altLang="zh-CN" b="1" dirty="0">
                <a:solidFill>
                  <a:srgbClr val="FF3300"/>
                </a:solidFill>
                <a:latin typeface="Times New Roman" panose="02020603050405020304" pitchFamily="18" charset="0"/>
              </a:rPr>
              <a:t>(</a:t>
            </a:r>
            <a:r>
              <a:rPr kumimoji="1" lang="zh-CN" altLang="en-US" b="1" dirty="0">
                <a:solidFill>
                  <a:srgbClr val="FF3300"/>
                </a:solidFill>
                <a:latin typeface="Times New Roman" panose="02020603050405020304" pitchFamily="18" charset="0"/>
              </a:rPr>
              <a:t>填大与小</a:t>
            </a:r>
            <a:r>
              <a:rPr kumimoji="1" lang="en-US" altLang="zh-CN" b="1" dirty="0">
                <a:solidFill>
                  <a:srgbClr val="FF3300"/>
                </a:solidFill>
                <a:latin typeface="Times New Roman" panose="02020603050405020304" pitchFamily="18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、什么叫不等式的解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altLang="zh-CN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altLang="zh-CN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altLang="zh-CN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、完成</a:t>
            </a:r>
            <a:r>
              <a:rPr kumimoji="1" lang="zh-CN" altLang="en-US" sz="2800" b="1" dirty="0">
                <a:solidFill>
                  <a:srgbClr val="000000"/>
                </a:solidFill>
              </a:rPr>
              <a:t>“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试着做做”</a:t>
            </a:r>
            <a:endParaRPr kumimoji="1" lang="en-US" altLang="zh-CN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3563938" y="1341438"/>
            <a:ext cx="1008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400" b="1">
                <a:solidFill>
                  <a:srgbClr val="FF3300"/>
                </a:solidFill>
                <a:latin typeface="Times New Roman" panose="02020603050405020304" pitchFamily="18" charset="0"/>
              </a:rPr>
              <a:t>原点</a:t>
            </a:r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6372225" y="1341438"/>
            <a:ext cx="1728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400" b="1">
                <a:solidFill>
                  <a:srgbClr val="FF3300"/>
                </a:solidFill>
                <a:latin typeface="Times New Roman" panose="02020603050405020304" pitchFamily="18" charset="0"/>
              </a:rPr>
              <a:t>单位长度</a:t>
            </a:r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4859338" y="1341438"/>
            <a:ext cx="136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400" b="1">
                <a:solidFill>
                  <a:srgbClr val="FF5050"/>
                </a:solidFill>
                <a:latin typeface="Times New Roman" panose="02020603050405020304" pitchFamily="18" charset="0"/>
              </a:rPr>
              <a:t>正方向</a:t>
            </a:r>
          </a:p>
        </p:txBody>
      </p:sp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6227763" y="2565400"/>
            <a:ext cx="1008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400" b="1">
                <a:solidFill>
                  <a:srgbClr val="FF5050"/>
                </a:solidFill>
                <a:latin typeface="Times New Roman" panose="02020603050405020304" pitchFamily="18" charset="0"/>
              </a:rPr>
              <a:t>小</a:t>
            </a:r>
          </a:p>
        </p:txBody>
      </p:sp>
      <p:sp>
        <p:nvSpPr>
          <p:cNvPr id="105479" name="Text Box 7"/>
          <p:cNvSpPr txBox="1">
            <a:spLocks noChangeArrowheads="1"/>
          </p:cNvSpPr>
          <p:nvPr/>
        </p:nvSpPr>
        <p:spPr bwMode="auto">
          <a:xfrm>
            <a:off x="2484438" y="3068638"/>
            <a:ext cx="1008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400" b="1">
                <a:solidFill>
                  <a:srgbClr val="FF5050"/>
                </a:solidFill>
                <a:latin typeface="Times New Roman" panose="02020603050405020304" pitchFamily="18" charset="0"/>
              </a:rPr>
              <a:t>大</a:t>
            </a:r>
          </a:p>
        </p:txBody>
      </p:sp>
      <p:sp>
        <p:nvSpPr>
          <p:cNvPr id="105484" name="AutoShape 12"/>
          <p:cNvSpPr>
            <a:spLocks noChangeArrowheads="1"/>
          </p:cNvSpPr>
          <p:nvPr/>
        </p:nvSpPr>
        <p:spPr bwMode="auto">
          <a:xfrm>
            <a:off x="2411413" y="3860800"/>
            <a:ext cx="5868987" cy="1008063"/>
          </a:xfrm>
          <a:prstGeom prst="wedgeEllipseCallout">
            <a:avLst>
              <a:gd name="adj1" fmla="val -64986"/>
              <a:gd name="adj2" fmla="val 69213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能使不等式成立的未知数的值，叫做不等式的解。</a:t>
            </a:r>
            <a:r>
              <a:rPr kumimoji="1"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p</a:t>
            </a:r>
            <a:r>
              <a:rPr kumimoji="1" lang="en-US" altLang="zh-CN" sz="2000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123</a:t>
            </a:r>
          </a:p>
        </p:txBody>
      </p:sp>
      <p:grpSp>
        <p:nvGrpSpPr>
          <p:cNvPr id="105485" name="Group 13"/>
          <p:cNvGrpSpPr/>
          <p:nvPr/>
        </p:nvGrpSpPr>
        <p:grpSpPr bwMode="auto">
          <a:xfrm>
            <a:off x="1476375" y="1989138"/>
            <a:ext cx="5562600" cy="522287"/>
            <a:chOff x="1152" y="2640"/>
            <a:chExt cx="3504" cy="329"/>
          </a:xfrm>
        </p:grpSpPr>
        <p:sp>
          <p:nvSpPr>
            <p:cNvPr id="105486" name="Line 14"/>
            <p:cNvSpPr>
              <a:spLocks noChangeShapeType="1"/>
            </p:cNvSpPr>
            <p:nvPr/>
          </p:nvSpPr>
          <p:spPr bwMode="auto">
            <a:xfrm>
              <a:off x="1152" y="2688"/>
              <a:ext cx="3504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5487" name="Line 15"/>
            <p:cNvSpPr>
              <a:spLocks noChangeShapeType="1"/>
            </p:cNvSpPr>
            <p:nvPr/>
          </p:nvSpPr>
          <p:spPr bwMode="auto">
            <a:xfrm>
              <a:off x="2496" y="264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5488" name="Line 16"/>
            <p:cNvSpPr>
              <a:spLocks noChangeShapeType="1"/>
            </p:cNvSpPr>
            <p:nvPr/>
          </p:nvSpPr>
          <p:spPr bwMode="auto">
            <a:xfrm>
              <a:off x="2832" y="264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5489" name="Line 17"/>
            <p:cNvSpPr>
              <a:spLocks noChangeShapeType="1"/>
            </p:cNvSpPr>
            <p:nvPr/>
          </p:nvSpPr>
          <p:spPr bwMode="auto">
            <a:xfrm>
              <a:off x="2832" y="264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5490" name="Line 18"/>
            <p:cNvSpPr>
              <a:spLocks noChangeShapeType="1"/>
            </p:cNvSpPr>
            <p:nvPr/>
          </p:nvSpPr>
          <p:spPr bwMode="auto">
            <a:xfrm>
              <a:off x="3168" y="264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5491" name="Line 19"/>
            <p:cNvSpPr>
              <a:spLocks noChangeShapeType="1"/>
            </p:cNvSpPr>
            <p:nvPr/>
          </p:nvSpPr>
          <p:spPr bwMode="auto">
            <a:xfrm>
              <a:off x="3168" y="264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5492" name="Line 20"/>
            <p:cNvSpPr>
              <a:spLocks noChangeShapeType="1"/>
            </p:cNvSpPr>
            <p:nvPr/>
          </p:nvSpPr>
          <p:spPr bwMode="auto">
            <a:xfrm>
              <a:off x="3504" y="264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5493" name="Line 21"/>
            <p:cNvSpPr>
              <a:spLocks noChangeShapeType="1"/>
            </p:cNvSpPr>
            <p:nvPr/>
          </p:nvSpPr>
          <p:spPr bwMode="auto">
            <a:xfrm>
              <a:off x="3504" y="264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5494" name="Line 22"/>
            <p:cNvSpPr>
              <a:spLocks noChangeShapeType="1"/>
            </p:cNvSpPr>
            <p:nvPr/>
          </p:nvSpPr>
          <p:spPr bwMode="auto">
            <a:xfrm>
              <a:off x="3840" y="264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5495" name="Line 23"/>
            <p:cNvSpPr>
              <a:spLocks noChangeShapeType="1"/>
            </p:cNvSpPr>
            <p:nvPr/>
          </p:nvSpPr>
          <p:spPr bwMode="auto">
            <a:xfrm>
              <a:off x="3840" y="264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5496" name="Line 24"/>
            <p:cNvSpPr>
              <a:spLocks noChangeShapeType="1"/>
            </p:cNvSpPr>
            <p:nvPr/>
          </p:nvSpPr>
          <p:spPr bwMode="auto">
            <a:xfrm>
              <a:off x="3840" y="264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5497" name="Line 25"/>
            <p:cNvSpPr>
              <a:spLocks noChangeShapeType="1"/>
            </p:cNvSpPr>
            <p:nvPr/>
          </p:nvSpPr>
          <p:spPr bwMode="auto">
            <a:xfrm>
              <a:off x="1824" y="264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5498" name="Line 26"/>
            <p:cNvSpPr>
              <a:spLocks noChangeShapeType="1"/>
            </p:cNvSpPr>
            <p:nvPr/>
          </p:nvSpPr>
          <p:spPr bwMode="auto">
            <a:xfrm>
              <a:off x="1824" y="264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5499" name="Line 27"/>
            <p:cNvSpPr>
              <a:spLocks noChangeShapeType="1"/>
            </p:cNvSpPr>
            <p:nvPr/>
          </p:nvSpPr>
          <p:spPr bwMode="auto">
            <a:xfrm>
              <a:off x="2160" y="264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5500" name="Line 28"/>
            <p:cNvSpPr>
              <a:spLocks noChangeShapeType="1"/>
            </p:cNvSpPr>
            <p:nvPr/>
          </p:nvSpPr>
          <p:spPr bwMode="auto">
            <a:xfrm>
              <a:off x="2160" y="264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5501" name="Line 29"/>
            <p:cNvSpPr>
              <a:spLocks noChangeShapeType="1"/>
            </p:cNvSpPr>
            <p:nvPr/>
          </p:nvSpPr>
          <p:spPr bwMode="auto">
            <a:xfrm>
              <a:off x="2496" y="264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5502" name="Text Box 30"/>
            <p:cNvSpPr txBox="1">
              <a:spLocks noChangeArrowheads="1"/>
            </p:cNvSpPr>
            <p:nvPr/>
          </p:nvSpPr>
          <p:spPr bwMode="auto">
            <a:xfrm>
              <a:off x="2380" y="2719"/>
              <a:ext cx="24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-2</a:t>
              </a:r>
            </a:p>
          </p:txBody>
        </p:sp>
        <p:sp>
          <p:nvSpPr>
            <p:cNvPr id="105503" name="Text Box 31"/>
            <p:cNvSpPr txBox="1">
              <a:spLocks noChangeArrowheads="1"/>
            </p:cNvSpPr>
            <p:nvPr/>
          </p:nvSpPr>
          <p:spPr bwMode="auto">
            <a:xfrm>
              <a:off x="2716" y="2719"/>
              <a:ext cx="24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-1</a:t>
              </a:r>
            </a:p>
          </p:txBody>
        </p:sp>
        <p:sp>
          <p:nvSpPr>
            <p:cNvPr id="105504" name="Text Box 32"/>
            <p:cNvSpPr txBox="1">
              <a:spLocks noChangeArrowheads="1"/>
            </p:cNvSpPr>
            <p:nvPr/>
          </p:nvSpPr>
          <p:spPr bwMode="auto">
            <a:xfrm>
              <a:off x="3052" y="2719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05505" name="Text Box 33"/>
            <p:cNvSpPr txBox="1">
              <a:spLocks noChangeArrowheads="1"/>
            </p:cNvSpPr>
            <p:nvPr/>
          </p:nvSpPr>
          <p:spPr bwMode="auto">
            <a:xfrm>
              <a:off x="3388" y="2719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05506" name="Text Box 34"/>
            <p:cNvSpPr txBox="1">
              <a:spLocks noChangeArrowheads="1"/>
            </p:cNvSpPr>
            <p:nvPr/>
          </p:nvSpPr>
          <p:spPr bwMode="auto">
            <a:xfrm>
              <a:off x="3724" y="2719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05507" name="Text Box 35"/>
            <p:cNvSpPr txBox="1">
              <a:spLocks noChangeArrowheads="1"/>
            </p:cNvSpPr>
            <p:nvPr/>
          </p:nvSpPr>
          <p:spPr bwMode="auto">
            <a:xfrm>
              <a:off x="2064" y="2719"/>
              <a:ext cx="24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-3</a:t>
              </a:r>
            </a:p>
          </p:txBody>
        </p:sp>
        <p:sp>
          <p:nvSpPr>
            <p:cNvPr id="105508" name="Text Box 36"/>
            <p:cNvSpPr txBox="1">
              <a:spLocks noChangeArrowheads="1"/>
            </p:cNvSpPr>
            <p:nvPr/>
          </p:nvSpPr>
          <p:spPr bwMode="auto">
            <a:xfrm>
              <a:off x="1728" y="2719"/>
              <a:ext cx="24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-4</a:t>
              </a:r>
            </a:p>
          </p:txBody>
        </p:sp>
      </p:grpSp>
      <p:sp>
        <p:nvSpPr>
          <p:cNvPr id="105509" name="AutoShape 37"/>
          <p:cNvSpPr>
            <a:spLocks noChangeArrowheads="1"/>
          </p:cNvSpPr>
          <p:nvPr/>
        </p:nvSpPr>
        <p:spPr bwMode="auto">
          <a:xfrm>
            <a:off x="152400" y="228600"/>
            <a:ext cx="4176713" cy="990600"/>
          </a:xfrm>
          <a:prstGeom prst="ribbon">
            <a:avLst>
              <a:gd name="adj1" fmla="val 25000"/>
              <a:gd name="adj2" fmla="val 50000"/>
            </a:avLst>
          </a:prstGeom>
          <a:gradFill rotWithShape="0">
            <a:gsLst>
              <a:gs pos="0">
                <a:srgbClr val="0066FF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rgbClr val="00CC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隶书" panose="02010509060101010101" pitchFamily="49" charset="-122"/>
              </a:rPr>
              <a:t>复习回顾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4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4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5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5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54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54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5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05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54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54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54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54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 build="p" autoUpdateAnimBg="0"/>
      <p:bldP spid="105475" grpId="0"/>
      <p:bldP spid="105476" grpId="0"/>
      <p:bldP spid="105477" grpId="0"/>
      <p:bldP spid="105478" grpId="0"/>
      <p:bldP spid="105479" grpId="0"/>
      <p:bldP spid="10548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2"/>
          <p:cNvSpPr txBox="1">
            <a:spLocks noChangeArrowheads="1"/>
          </p:cNvSpPr>
          <p:nvPr/>
        </p:nvSpPr>
        <p:spPr bwMode="auto">
          <a:xfrm>
            <a:off x="539750" y="1268413"/>
            <a:ext cx="77724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不等式的解集：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一个含有未知数的不等式的</a:t>
            </a:r>
            <a:r>
              <a:rPr kumimoji="1" lang="zh-CN" altLang="en-US" sz="2800" b="1" dirty="0">
                <a:solidFill>
                  <a:srgbClr val="003399"/>
                </a:solidFill>
                <a:latin typeface="Times New Roman" panose="02020603050405020304" pitchFamily="18" charset="0"/>
              </a:rPr>
              <a:t>所有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解，组成这个不等式的解的</a:t>
            </a:r>
            <a:r>
              <a:rPr kumimoji="1" lang="zh-CN" altLang="en-US" sz="2800" b="1" dirty="0">
                <a:solidFill>
                  <a:srgbClr val="003399"/>
                </a:solidFill>
                <a:latin typeface="Times New Roman" panose="02020603050405020304" pitchFamily="18" charset="0"/>
              </a:rPr>
              <a:t>集合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，简称为这个不等式的解集。</a:t>
            </a:r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395288" y="3716338"/>
            <a:ext cx="8243887" cy="189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研究不等式的一个重要任务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就是求出不等式的解集。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求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不等式的解集的过程，叫做</a:t>
            </a:r>
            <a:r>
              <a:rPr kumimoji="1" lang="zh-CN" alt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解不等式。</a:t>
            </a:r>
          </a:p>
        </p:txBody>
      </p:sp>
      <p:sp>
        <p:nvSpPr>
          <p:cNvPr id="106500" name="AutoShape 4"/>
          <p:cNvSpPr>
            <a:spLocks noChangeArrowheads="1"/>
          </p:cNvSpPr>
          <p:nvPr/>
        </p:nvSpPr>
        <p:spPr bwMode="auto">
          <a:xfrm>
            <a:off x="0" y="0"/>
            <a:ext cx="4176713" cy="1219200"/>
          </a:xfrm>
          <a:prstGeom prst="ribbon">
            <a:avLst>
              <a:gd name="adj1" fmla="val 25000"/>
              <a:gd name="adj2" fmla="val 50000"/>
            </a:avLst>
          </a:prstGeom>
          <a:gradFill rotWithShape="0">
            <a:gsLst>
              <a:gs pos="0">
                <a:srgbClr val="0066FF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rgbClr val="00CC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333399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小贴士：</a:t>
            </a:r>
          </a:p>
        </p:txBody>
      </p:sp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468313" y="2708275"/>
            <a:ext cx="805338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不等式的解集必须满足两个条件</a:t>
            </a:r>
            <a:r>
              <a:rPr kumimoji="1" lang="en-US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:1</a:t>
            </a:r>
            <a:r>
              <a:rPr kumimoji="1"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解集中的任何一个数值都使不等式成立</a:t>
            </a:r>
            <a:r>
              <a:rPr kumimoji="1" lang="en-US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解集外的任何一个数值都不能使不等式成立</a:t>
            </a:r>
            <a:r>
              <a:rPr kumimoji="1" lang="en-US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     X+2</a:t>
            </a:r>
            <a:r>
              <a:rPr kumimoji="1"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＞</a:t>
            </a:r>
            <a:r>
              <a:rPr kumimoji="1"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5       x</a:t>
            </a:r>
            <a:r>
              <a:rPr kumimoji="1"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＞  </a:t>
            </a:r>
            <a:r>
              <a:rPr kumimoji="1"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3.</a:t>
            </a:r>
            <a:r>
              <a:rPr kumimoji="1"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如</a:t>
            </a:r>
            <a:r>
              <a:rPr kumimoji="1"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3.1</a:t>
            </a:r>
            <a:r>
              <a:rPr kumimoji="1"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kumimoji="1"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kumimoji="1"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kumimoji="1"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5…</a:t>
            </a:r>
            <a:r>
              <a:rPr kumimoji="1"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等、又如</a:t>
            </a:r>
            <a:r>
              <a:rPr kumimoji="1"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3</a:t>
            </a:r>
            <a:r>
              <a:rPr kumimoji="1"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kumimoji="1"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2.9</a:t>
            </a:r>
            <a:r>
              <a:rPr kumimoji="1"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kumimoji="1"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kumimoji="1"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kumimoji="1"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  <a:r>
              <a:rPr kumimoji="1"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kumimoji="1"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–</a:t>
            </a:r>
            <a:r>
              <a:rPr kumimoji="1"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1…  </a:t>
            </a:r>
            <a:r>
              <a:rPr kumimoji="1"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0649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6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  <p:bldP spid="106499" grpId="0"/>
      <p:bldP spid="106500" grpId="0" animBg="1"/>
      <p:bldP spid="1065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1042988" y="3716338"/>
            <a:ext cx="7092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＋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3≤1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的解集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可以表示为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__________,</a:t>
            </a:r>
          </a:p>
        </p:txBody>
      </p:sp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1258888" y="4221163"/>
            <a:ext cx="3028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用数轴表示为：</a:t>
            </a: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6372225" y="3716338"/>
            <a:ext cx="12350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x≤ -2</a:t>
            </a:r>
          </a:p>
        </p:txBody>
      </p:sp>
      <p:grpSp>
        <p:nvGrpSpPr>
          <p:cNvPr id="90117" name="Group 5"/>
          <p:cNvGrpSpPr/>
          <p:nvPr/>
        </p:nvGrpSpPr>
        <p:grpSpPr bwMode="auto">
          <a:xfrm>
            <a:off x="1828800" y="5481638"/>
            <a:ext cx="5562600" cy="533400"/>
            <a:chOff x="1152" y="2640"/>
            <a:chExt cx="3504" cy="336"/>
          </a:xfrm>
        </p:grpSpPr>
        <p:sp>
          <p:nvSpPr>
            <p:cNvPr id="90118" name="Line 6"/>
            <p:cNvSpPr>
              <a:spLocks noChangeShapeType="1"/>
            </p:cNvSpPr>
            <p:nvPr/>
          </p:nvSpPr>
          <p:spPr bwMode="auto">
            <a:xfrm>
              <a:off x="1152" y="2688"/>
              <a:ext cx="3504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0119" name="Line 7"/>
            <p:cNvSpPr>
              <a:spLocks noChangeShapeType="1"/>
            </p:cNvSpPr>
            <p:nvPr/>
          </p:nvSpPr>
          <p:spPr bwMode="auto">
            <a:xfrm>
              <a:off x="2496" y="264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0120" name="Line 8"/>
            <p:cNvSpPr>
              <a:spLocks noChangeShapeType="1"/>
            </p:cNvSpPr>
            <p:nvPr/>
          </p:nvSpPr>
          <p:spPr bwMode="auto">
            <a:xfrm>
              <a:off x="2832" y="264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0121" name="Line 9"/>
            <p:cNvSpPr>
              <a:spLocks noChangeShapeType="1"/>
            </p:cNvSpPr>
            <p:nvPr/>
          </p:nvSpPr>
          <p:spPr bwMode="auto">
            <a:xfrm>
              <a:off x="2832" y="264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0122" name="Line 10"/>
            <p:cNvSpPr>
              <a:spLocks noChangeShapeType="1"/>
            </p:cNvSpPr>
            <p:nvPr/>
          </p:nvSpPr>
          <p:spPr bwMode="auto">
            <a:xfrm>
              <a:off x="3168" y="264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0123" name="Line 11"/>
            <p:cNvSpPr>
              <a:spLocks noChangeShapeType="1"/>
            </p:cNvSpPr>
            <p:nvPr/>
          </p:nvSpPr>
          <p:spPr bwMode="auto">
            <a:xfrm>
              <a:off x="3168" y="264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0124" name="Line 12"/>
            <p:cNvSpPr>
              <a:spLocks noChangeShapeType="1"/>
            </p:cNvSpPr>
            <p:nvPr/>
          </p:nvSpPr>
          <p:spPr bwMode="auto">
            <a:xfrm>
              <a:off x="3504" y="264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0125" name="Line 13"/>
            <p:cNvSpPr>
              <a:spLocks noChangeShapeType="1"/>
            </p:cNvSpPr>
            <p:nvPr/>
          </p:nvSpPr>
          <p:spPr bwMode="auto">
            <a:xfrm>
              <a:off x="3504" y="264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0126" name="Line 14"/>
            <p:cNvSpPr>
              <a:spLocks noChangeShapeType="1"/>
            </p:cNvSpPr>
            <p:nvPr/>
          </p:nvSpPr>
          <p:spPr bwMode="auto">
            <a:xfrm>
              <a:off x="3840" y="264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0127" name="Line 15"/>
            <p:cNvSpPr>
              <a:spLocks noChangeShapeType="1"/>
            </p:cNvSpPr>
            <p:nvPr/>
          </p:nvSpPr>
          <p:spPr bwMode="auto">
            <a:xfrm>
              <a:off x="3840" y="264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0128" name="Line 16"/>
            <p:cNvSpPr>
              <a:spLocks noChangeShapeType="1"/>
            </p:cNvSpPr>
            <p:nvPr/>
          </p:nvSpPr>
          <p:spPr bwMode="auto">
            <a:xfrm>
              <a:off x="3840" y="264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0129" name="Line 17"/>
            <p:cNvSpPr>
              <a:spLocks noChangeShapeType="1"/>
            </p:cNvSpPr>
            <p:nvPr/>
          </p:nvSpPr>
          <p:spPr bwMode="auto">
            <a:xfrm>
              <a:off x="1824" y="264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0130" name="Line 18"/>
            <p:cNvSpPr>
              <a:spLocks noChangeShapeType="1"/>
            </p:cNvSpPr>
            <p:nvPr/>
          </p:nvSpPr>
          <p:spPr bwMode="auto">
            <a:xfrm>
              <a:off x="1824" y="264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0131" name="Line 19"/>
            <p:cNvSpPr>
              <a:spLocks noChangeShapeType="1"/>
            </p:cNvSpPr>
            <p:nvPr/>
          </p:nvSpPr>
          <p:spPr bwMode="auto">
            <a:xfrm>
              <a:off x="2160" y="264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0132" name="Line 20"/>
            <p:cNvSpPr>
              <a:spLocks noChangeShapeType="1"/>
            </p:cNvSpPr>
            <p:nvPr/>
          </p:nvSpPr>
          <p:spPr bwMode="auto">
            <a:xfrm>
              <a:off x="2160" y="264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0133" name="Line 21"/>
            <p:cNvSpPr>
              <a:spLocks noChangeShapeType="1"/>
            </p:cNvSpPr>
            <p:nvPr/>
          </p:nvSpPr>
          <p:spPr bwMode="auto">
            <a:xfrm>
              <a:off x="2496" y="264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0134" name="Text Box 22"/>
            <p:cNvSpPr txBox="1">
              <a:spLocks noChangeArrowheads="1"/>
            </p:cNvSpPr>
            <p:nvPr/>
          </p:nvSpPr>
          <p:spPr bwMode="auto">
            <a:xfrm>
              <a:off x="2380" y="2688"/>
              <a:ext cx="2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-2</a:t>
              </a:r>
            </a:p>
          </p:txBody>
        </p:sp>
        <p:sp>
          <p:nvSpPr>
            <p:cNvPr id="90135" name="Text Box 23"/>
            <p:cNvSpPr txBox="1">
              <a:spLocks noChangeArrowheads="1"/>
            </p:cNvSpPr>
            <p:nvPr/>
          </p:nvSpPr>
          <p:spPr bwMode="auto">
            <a:xfrm>
              <a:off x="2716" y="2688"/>
              <a:ext cx="2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-1</a:t>
              </a:r>
            </a:p>
          </p:txBody>
        </p:sp>
        <p:sp>
          <p:nvSpPr>
            <p:cNvPr id="90136" name="Text Box 24"/>
            <p:cNvSpPr txBox="1">
              <a:spLocks noChangeArrowheads="1"/>
            </p:cNvSpPr>
            <p:nvPr/>
          </p:nvSpPr>
          <p:spPr bwMode="auto">
            <a:xfrm>
              <a:off x="3052" y="268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90137" name="Text Box 25"/>
            <p:cNvSpPr txBox="1">
              <a:spLocks noChangeArrowheads="1"/>
            </p:cNvSpPr>
            <p:nvPr/>
          </p:nvSpPr>
          <p:spPr bwMode="auto">
            <a:xfrm>
              <a:off x="3388" y="268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90138" name="Text Box 26"/>
            <p:cNvSpPr txBox="1">
              <a:spLocks noChangeArrowheads="1"/>
            </p:cNvSpPr>
            <p:nvPr/>
          </p:nvSpPr>
          <p:spPr bwMode="auto">
            <a:xfrm>
              <a:off x="3724" y="268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90139" name="Text Box 27"/>
            <p:cNvSpPr txBox="1">
              <a:spLocks noChangeArrowheads="1"/>
            </p:cNvSpPr>
            <p:nvPr/>
          </p:nvSpPr>
          <p:spPr bwMode="auto">
            <a:xfrm>
              <a:off x="2064" y="2688"/>
              <a:ext cx="2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-3</a:t>
              </a:r>
            </a:p>
          </p:txBody>
        </p:sp>
        <p:sp>
          <p:nvSpPr>
            <p:cNvPr id="90140" name="Text Box 28"/>
            <p:cNvSpPr txBox="1">
              <a:spLocks noChangeArrowheads="1"/>
            </p:cNvSpPr>
            <p:nvPr/>
          </p:nvSpPr>
          <p:spPr bwMode="auto">
            <a:xfrm>
              <a:off x="1728" y="2688"/>
              <a:ext cx="2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-4</a:t>
              </a:r>
            </a:p>
          </p:txBody>
        </p:sp>
      </p:grpSp>
      <p:sp>
        <p:nvSpPr>
          <p:cNvPr id="90141" name="Oval 29"/>
          <p:cNvSpPr>
            <a:spLocks noChangeArrowheads="1"/>
          </p:cNvSpPr>
          <p:nvPr/>
        </p:nvSpPr>
        <p:spPr bwMode="auto">
          <a:xfrm>
            <a:off x="3881438" y="5467350"/>
            <a:ext cx="152400" cy="1524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90142" name="Group 30"/>
          <p:cNvGrpSpPr/>
          <p:nvPr/>
        </p:nvGrpSpPr>
        <p:grpSpPr bwMode="auto">
          <a:xfrm flipH="1">
            <a:off x="1905000" y="5181600"/>
            <a:ext cx="2057400" cy="304800"/>
            <a:chOff x="3111" y="2880"/>
            <a:chExt cx="1632" cy="192"/>
          </a:xfrm>
        </p:grpSpPr>
        <p:sp>
          <p:nvSpPr>
            <p:cNvPr id="90143" name="Line 31"/>
            <p:cNvSpPr>
              <a:spLocks noChangeShapeType="1"/>
            </p:cNvSpPr>
            <p:nvPr/>
          </p:nvSpPr>
          <p:spPr bwMode="auto">
            <a:xfrm flipV="1">
              <a:off x="3111" y="2880"/>
              <a:ext cx="0" cy="1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0144" name="Line 32"/>
            <p:cNvSpPr>
              <a:spLocks noChangeShapeType="1"/>
            </p:cNvSpPr>
            <p:nvPr/>
          </p:nvSpPr>
          <p:spPr bwMode="auto">
            <a:xfrm>
              <a:off x="3111" y="2880"/>
              <a:ext cx="1632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90145" name="Group 33"/>
          <p:cNvGrpSpPr/>
          <p:nvPr/>
        </p:nvGrpSpPr>
        <p:grpSpPr bwMode="auto">
          <a:xfrm>
            <a:off x="990600" y="2438400"/>
            <a:ext cx="6781800" cy="533400"/>
            <a:chOff x="720" y="3216"/>
            <a:chExt cx="4272" cy="336"/>
          </a:xfrm>
        </p:grpSpPr>
        <p:sp>
          <p:nvSpPr>
            <p:cNvPr id="90146" name="Line 34"/>
            <p:cNvSpPr>
              <a:spLocks noChangeShapeType="1"/>
            </p:cNvSpPr>
            <p:nvPr/>
          </p:nvSpPr>
          <p:spPr bwMode="auto">
            <a:xfrm>
              <a:off x="720" y="3264"/>
              <a:ext cx="4272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0147" name="Line 35"/>
            <p:cNvSpPr>
              <a:spLocks noChangeShapeType="1"/>
            </p:cNvSpPr>
            <p:nvPr/>
          </p:nvSpPr>
          <p:spPr bwMode="auto">
            <a:xfrm>
              <a:off x="2064" y="321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0148" name="Line 36"/>
            <p:cNvSpPr>
              <a:spLocks noChangeShapeType="1"/>
            </p:cNvSpPr>
            <p:nvPr/>
          </p:nvSpPr>
          <p:spPr bwMode="auto">
            <a:xfrm>
              <a:off x="2400" y="321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0149" name="Line 37"/>
            <p:cNvSpPr>
              <a:spLocks noChangeShapeType="1"/>
            </p:cNvSpPr>
            <p:nvPr/>
          </p:nvSpPr>
          <p:spPr bwMode="auto">
            <a:xfrm>
              <a:off x="2400" y="321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0150" name="Line 38"/>
            <p:cNvSpPr>
              <a:spLocks noChangeShapeType="1"/>
            </p:cNvSpPr>
            <p:nvPr/>
          </p:nvSpPr>
          <p:spPr bwMode="auto">
            <a:xfrm>
              <a:off x="2736" y="321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0151" name="Line 39"/>
            <p:cNvSpPr>
              <a:spLocks noChangeShapeType="1"/>
            </p:cNvSpPr>
            <p:nvPr/>
          </p:nvSpPr>
          <p:spPr bwMode="auto">
            <a:xfrm>
              <a:off x="2736" y="321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0152" name="Line 40"/>
            <p:cNvSpPr>
              <a:spLocks noChangeShapeType="1"/>
            </p:cNvSpPr>
            <p:nvPr/>
          </p:nvSpPr>
          <p:spPr bwMode="auto">
            <a:xfrm>
              <a:off x="3072" y="321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0153" name="Line 41"/>
            <p:cNvSpPr>
              <a:spLocks noChangeShapeType="1"/>
            </p:cNvSpPr>
            <p:nvPr/>
          </p:nvSpPr>
          <p:spPr bwMode="auto">
            <a:xfrm>
              <a:off x="3072" y="321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0154" name="Line 42"/>
            <p:cNvSpPr>
              <a:spLocks noChangeShapeType="1"/>
            </p:cNvSpPr>
            <p:nvPr/>
          </p:nvSpPr>
          <p:spPr bwMode="auto">
            <a:xfrm>
              <a:off x="3408" y="321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0155" name="Line 43"/>
            <p:cNvSpPr>
              <a:spLocks noChangeShapeType="1"/>
            </p:cNvSpPr>
            <p:nvPr/>
          </p:nvSpPr>
          <p:spPr bwMode="auto">
            <a:xfrm>
              <a:off x="3408" y="321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0156" name="Line 44"/>
            <p:cNvSpPr>
              <a:spLocks noChangeShapeType="1"/>
            </p:cNvSpPr>
            <p:nvPr/>
          </p:nvSpPr>
          <p:spPr bwMode="auto">
            <a:xfrm>
              <a:off x="3408" y="321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0157" name="Line 45"/>
            <p:cNvSpPr>
              <a:spLocks noChangeShapeType="1"/>
            </p:cNvSpPr>
            <p:nvPr/>
          </p:nvSpPr>
          <p:spPr bwMode="auto">
            <a:xfrm>
              <a:off x="3744" y="321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0158" name="Line 46"/>
            <p:cNvSpPr>
              <a:spLocks noChangeShapeType="1"/>
            </p:cNvSpPr>
            <p:nvPr/>
          </p:nvSpPr>
          <p:spPr bwMode="auto">
            <a:xfrm>
              <a:off x="3744" y="321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0159" name="Line 47"/>
            <p:cNvSpPr>
              <a:spLocks noChangeShapeType="1"/>
            </p:cNvSpPr>
            <p:nvPr/>
          </p:nvSpPr>
          <p:spPr bwMode="auto">
            <a:xfrm>
              <a:off x="4080" y="321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0160" name="Line 48"/>
            <p:cNvSpPr>
              <a:spLocks noChangeShapeType="1"/>
            </p:cNvSpPr>
            <p:nvPr/>
          </p:nvSpPr>
          <p:spPr bwMode="auto">
            <a:xfrm>
              <a:off x="1392" y="321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0161" name="Line 49"/>
            <p:cNvSpPr>
              <a:spLocks noChangeShapeType="1"/>
            </p:cNvSpPr>
            <p:nvPr/>
          </p:nvSpPr>
          <p:spPr bwMode="auto">
            <a:xfrm>
              <a:off x="1392" y="321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0162" name="Line 50"/>
            <p:cNvSpPr>
              <a:spLocks noChangeShapeType="1"/>
            </p:cNvSpPr>
            <p:nvPr/>
          </p:nvSpPr>
          <p:spPr bwMode="auto">
            <a:xfrm>
              <a:off x="1728" y="321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0163" name="Line 51"/>
            <p:cNvSpPr>
              <a:spLocks noChangeShapeType="1"/>
            </p:cNvSpPr>
            <p:nvPr/>
          </p:nvSpPr>
          <p:spPr bwMode="auto">
            <a:xfrm>
              <a:off x="1728" y="321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0164" name="Line 52"/>
            <p:cNvSpPr>
              <a:spLocks noChangeShapeType="1"/>
            </p:cNvSpPr>
            <p:nvPr/>
          </p:nvSpPr>
          <p:spPr bwMode="auto">
            <a:xfrm>
              <a:off x="2064" y="321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0165" name="Text Box 53"/>
            <p:cNvSpPr txBox="1">
              <a:spLocks noChangeArrowheads="1"/>
            </p:cNvSpPr>
            <p:nvPr/>
          </p:nvSpPr>
          <p:spPr bwMode="auto">
            <a:xfrm>
              <a:off x="1948" y="326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90166" name="Text Box 54"/>
            <p:cNvSpPr txBox="1">
              <a:spLocks noChangeArrowheads="1"/>
            </p:cNvSpPr>
            <p:nvPr/>
          </p:nvSpPr>
          <p:spPr bwMode="auto">
            <a:xfrm>
              <a:off x="2284" y="326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90167" name="Text Box 55"/>
            <p:cNvSpPr txBox="1">
              <a:spLocks noChangeArrowheads="1"/>
            </p:cNvSpPr>
            <p:nvPr/>
          </p:nvSpPr>
          <p:spPr bwMode="auto">
            <a:xfrm>
              <a:off x="2620" y="326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90168" name="Text Box 56"/>
            <p:cNvSpPr txBox="1">
              <a:spLocks noChangeArrowheads="1"/>
            </p:cNvSpPr>
            <p:nvPr/>
          </p:nvSpPr>
          <p:spPr bwMode="auto">
            <a:xfrm>
              <a:off x="2956" y="326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90169" name="Text Box 57"/>
            <p:cNvSpPr txBox="1">
              <a:spLocks noChangeArrowheads="1"/>
            </p:cNvSpPr>
            <p:nvPr/>
          </p:nvSpPr>
          <p:spPr bwMode="auto">
            <a:xfrm>
              <a:off x="3292" y="326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90170" name="Text Box 58"/>
            <p:cNvSpPr txBox="1">
              <a:spLocks noChangeArrowheads="1"/>
            </p:cNvSpPr>
            <p:nvPr/>
          </p:nvSpPr>
          <p:spPr bwMode="auto">
            <a:xfrm>
              <a:off x="3676" y="326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90171" name="Text Box 59"/>
            <p:cNvSpPr txBox="1">
              <a:spLocks noChangeArrowheads="1"/>
            </p:cNvSpPr>
            <p:nvPr/>
          </p:nvSpPr>
          <p:spPr bwMode="auto">
            <a:xfrm>
              <a:off x="3964" y="326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90172" name="Text Box 60"/>
            <p:cNvSpPr txBox="1">
              <a:spLocks noChangeArrowheads="1"/>
            </p:cNvSpPr>
            <p:nvPr/>
          </p:nvSpPr>
          <p:spPr bwMode="auto">
            <a:xfrm>
              <a:off x="1632" y="3264"/>
              <a:ext cx="2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-1</a:t>
              </a:r>
            </a:p>
          </p:txBody>
        </p:sp>
        <p:sp>
          <p:nvSpPr>
            <p:cNvPr id="90173" name="Text Box 61"/>
            <p:cNvSpPr txBox="1">
              <a:spLocks noChangeArrowheads="1"/>
            </p:cNvSpPr>
            <p:nvPr/>
          </p:nvSpPr>
          <p:spPr bwMode="auto">
            <a:xfrm>
              <a:off x="1296" y="3264"/>
              <a:ext cx="2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-2</a:t>
              </a:r>
            </a:p>
          </p:txBody>
        </p:sp>
      </p:grpSp>
      <p:sp>
        <p:nvSpPr>
          <p:cNvPr id="90174" name="Oval 62"/>
          <p:cNvSpPr>
            <a:spLocks noChangeArrowheads="1"/>
          </p:cNvSpPr>
          <p:nvPr/>
        </p:nvSpPr>
        <p:spPr bwMode="auto">
          <a:xfrm>
            <a:off x="4648200" y="2409825"/>
            <a:ext cx="152400" cy="152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90175" name="Group 63"/>
          <p:cNvGrpSpPr/>
          <p:nvPr/>
        </p:nvGrpSpPr>
        <p:grpSpPr bwMode="auto">
          <a:xfrm>
            <a:off x="4724400" y="2133600"/>
            <a:ext cx="2590800" cy="304800"/>
            <a:chOff x="3111" y="2880"/>
            <a:chExt cx="1632" cy="192"/>
          </a:xfrm>
        </p:grpSpPr>
        <p:sp>
          <p:nvSpPr>
            <p:cNvPr id="90176" name="Line 64"/>
            <p:cNvSpPr>
              <a:spLocks noChangeShapeType="1"/>
            </p:cNvSpPr>
            <p:nvPr/>
          </p:nvSpPr>
          <p:spPr bwMode="auto">
            <a:xfrm flipV="1">
              <a:off x="3111" y="2880"/>
              <a:ext cx="0" cy="1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0177" name="Line 65"/>
            <p:cNvSpPr>
              <a:spLocks noChangeShapeType="1"/>
            </p:cNvSpPr>
            <p:nvPr/>
          </p:nvSpPr>
          <p:spPr bwMode="auto">
            <a:xfrm>
              <a:off x="3111" y="2880"/>
              <a:ext cx="1632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90178" name="Text Box 66"/>
          <p:cNvSpPr txBox="1">
            <a:spLocks noChangeArrowheads="1"/>
          </p:cNvSpPr>
          <p:nvPr/>
        </p:nvSpPr>
        <p:spPr bwMode="auto">
          <a:xfrm>
            <a:off x="1066800" y="838200"/>
            <a:ext cx="75374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＋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＞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的解集，可以表示成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＞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也可以在数轴上直观地表示出来</a:t>
            </a:r>
          </a:p>
        </p:txBody>
      </p:sp>
      <p:sp>
        <p:nvSpPr>
          <p:cNvPr id="90179" name="Text Box 67"/>
          <p:cNvSpPr txBox="1">
            <a:spLocks noChangeArrowheads="1"/>
          </p:cNvSpPr>
          <p:nvPr/>
        </p:nvSpPr>
        <p:spPr bwMode="auto">
          <a:xfrm>
            <a:off x="304800" y="228600"/>
            <a:ext cx="609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1.</a:t>
            </a:r>
            <a:r>
              <a:rPr kumimoji="1" lang="zh-CN" altLang="en-US" sz="32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在数轴上表示不等式的解集</a:t>
            </a:r>
            <a:endParaRPr kumimoji="1" lang="zh-CN" altLang="en-US" sz="800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0180" name="Text Box 68"/>
          <p:cNvSpPr txBox="1">
            <a:spLocks noChangeArrowheads="1"/>
          </p:cNvSpPr>
          <p:nvPr/>
        </p:nvSpPr>
        <p:spPr bwMode="auto">
          <a:xfrm>
            <a:off x="1042988" y="2997200"/>
            <a:ext cx="6981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00CC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x</a:t>
            </a:r>
            <a:r>
              <a:rPr kumimoji="1" lang="zh-CN" altLang="en-US" sz="3200" b="1" dirty="0">
                <a:solidFill>
                  <a:srgbClr val="00CC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＞</a:t>
            </a:r>
            <a:r>
              <a:rPr kumimoji="1" lang="en-US" altLang="zh-CN" sz="3200" b="1" dirty="0">
                <a:solidFill>
                  <a:srgbClr val="00CC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3</a:t>
            </a:r>
            <a:r>
              <a:rPr kumimoji="1" lang="zh-CN" altLang="en-US" sz="3200" b="1" dirty="0">
                <a:solidFill>
                  <a:srgbClr val="00CC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不包括</a:t>
            </a:r>
            <a:r>
              <a:rPr kumimoji="1" lang="en-US" altLang="zh-CN" sz="3200" b="1" dirty="0">
                <a:solidFill>
                  <a:srgbClr val="00CC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3</a:t>
            </a:r>
            <a:r>
              <a:rPr kumimoji="1" lang="zh-CN" altLang="en-US" sz="3200" b="1" dirty="0">
                <a:solidFill>
                  <a:srgbClr val="00CC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，在</a:t>
            </a:r>
            <a:r>
              <a:rPr kumimoji="1" lang="en-US" altLang="zh-CN" sz="3200" b="1" dirty="0">
                <a:solidFill>
                  <a:srgbClr val="00CC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x</a:t>
            </a:r>
            <a:r>
              <a:rPr kumimoji="1" lang="zh-CN" altLang="en-US" sz="3200" b="1" dirty="0">
                <a:solidFill>
                  <a:srgbClr val="00CC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＝</a:t>
            </a:r>
            <a:r>
              <a:rPr kumimoji="1" lang="en-US" altLang="zh-CN" sz="3200" b="1" dirty="0">
                <a:solidFill>
                  <a:srgbClr val="00CC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3</a:t>
            </a:r>
            <a:r>
              <a:rPr kumimoji="1" lang="zh-CN" altLang="en-US" sz="3200" b="1" dirty="0">
                <a:solidFill>
                  <a:srgbClr val="00CC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处画</a:t>
            </a:r>
            <a:r>
              <a:rPr kumimoji="1" lang="zh-CN" altLang="en-US" sz="3200" b="1" dirty="0">
                <a:solidFill>
                  <a:srgbClr val="FF33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空心圆圈</a:t>
            </a:r>
            <a:r>
              <a:rPr kumimoji="1" lang="zh-CN" altLang="en-US" sz="3200" b="1" dirty="0">
                <a:solidFill>
                  <a:srgbClr val="00CC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。</a:t>
            </a:r>
          </a:p>
        </p:txBody>
      </p:sp>
      <p:sp>
        <p:nvSpPr>
          <p:cNvPr id="90181" name="Text Box 69"/>
          <p:cNvSpPr txBox="1">
            <a:spLocks noChangeArrowheads="1"/>
          </p:cNvSpPr>
          <p:nvPr/>
        </p:nvSpPr>
        <p:spPr bwMode="auto">
          <a:xfrm>
            <a:off x="1042988" y="5876925"/>
            <a:ext cx="70119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00CC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X≤-2</a:t>
            </a:r>
            <a:r>
              <a:rPr kumimoji="1" lang="zh-CN" altLang="en-US" sz="3200" b="1" dirty="0">
                <a:solidFill>
                  <a:srgbClr val="00CC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包括</a:t>
            </a:r>
            <a:r>
              <a:rPr kumimoji="1" lang="en-US" altLang="zh-CN" sz="3200" b="1" dirty="0">
                <a:solidFill>
                  <a:srgbClr val="00CC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-2</a:t>
            </a:r>
            <a:r>
              <a:rPr kumimoji="1" lang="zh-CN" altLang="en-US" sz="3200" b="1" dirty="0">
                <a:solidFill>
                  <a:srgbClr val="00CC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，在</a:t>
            </a:r>
            <a:r>
              <a:rPr kumimoji="1" lang="en-US" altLang="zh-CN" sz="3200" b="1" dirty="0">
                <a:solidFill>
                  <a:srgbClr val="00CC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x</a:t>
            </a:r>
            <a:r>
              <a:rPr kumimoji="1" lang="zh-CN" altLang="en-US" sz="3200" b="1" dirty="0">
                <a:solidFill>
                  <a:srgbClr val="00CC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＝</a:t>
            </a:r>
            <a:r>
              <a:rPr kumimoji="1" lang="en-US" altLang="zh-CN" sz="3200" b="1" dirty="0">
                <a:solidFill>
                  <a:srgbClr val="00CC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-2</a:t>
            </a:r>
            <a:r>
              <a:rPr kumimoji="1" lang="zh-CN" altLang="en-US" sz="3200" b="1" dirty="0">
                <a:solidFill>
                  <a:srgbClr val="00CC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处画</a:t>
            </a:r>
            <a:r>
              <a:rPr kumimoji="1" lang="zh-CN" altLang="en-US" sz="3200" b="1" dirty="0">
                <a:solidFill>
                  <a:srgbClr val="FF33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实心圆点</a:t>
            </a:r>
            <a:r>
              <a:rPr kumimoji="1" lang="zh-CN" altLang="en-US" sz="3200" b="1" dirty="0">
                <a:solidFill>
                  <a:srgbClr val="00CC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0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0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0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90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90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 autoUpdateAnimBg="0"/>
      <p:bldP spid="90115" grpId="0" autoUpdateAnimBg="0"/>
      <p:bldP spid="90116" grpId="0" autoUpdateAnimBg="0"/>
      <p:bldP spid="90141" grpId="0" animBg="1"/>
      <p:bldP spid="90174" grpId="0" animBg="1"/>
      <p:bldP spid="90178" grpId="0" build="p" autoUpdateAnimBg="0"/>
      <p:bldP spid="90180" grpId="0" autoUpdateAnimBg="0"/>
      <p:bldP spid="9018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594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2.</a:t>
            </a:r>
            <a:r>
              <a:rPr kumimoji="1"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尝试反馈，巩固知识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0" y="1066800"/>
            <a:ext cx="89201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（</a:t>
            </a: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）不等式</a:t>
            </a: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kumimoji="1"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＞－</a:t>
            </a: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与</a:t>
            </a: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X≥</a:t>
            </a:r>
            <a:r>
              <a:rPr kumimoji="1"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－</a:t>
            </a: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的解集有什么不同？在数轴上表示它们时怎样区别？分别在数轴上把这两个解集表示出来．</a:t>
            </a:r>
          </a:p>
        </p:txBody>
      </p:sp>
      <p:pic>
        <p:nvPicPr>
          <p:cNvPr id="911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3863" y="2085975"/>
            <a:ext cx="8296275" cy="393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autoUpdateAnimBg="0"/>
      <p:bldP spid="9113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468313" y="620713"/>
            <a:ext cx="7467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（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）用不等式表示图中所示的解集．</a:t>
            </a:r>
          </a:p>
        </p:txBody>
      </p:sp>
      <p:sp>
        <p:nvSpPr>
          <p:cNvPr id="94211" name="Rectangle 3"/>
          <p:cNvSpPr>
            <a:spLocks noChangeArrowheads="1"/>
          </p:cNvSpPr>
          <p:nvPr/>
        </p:nvSpPr>
        <p:spPr bwMode="auto">
          <a:xfrm>
            <a:off x="2247900" y="2843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94212" name="Object 4"/>
          <p:cNvGraphicFramePr>
            <a:graphicFrameLocks noChangeAspect="1"/>
          </p:cNvGraphicFramePr>
          <p:nvPr/>
        </p:nvGraphicFramePr>
        <p:xfrm>
          <a:off x="827088" y="1557338"/>
          <a:ext cx="5105400" cy="404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位图图像" r:id="rId4" imgW="3486150" imgH="2762250" progId="Paint.Picture">
                  <p:embed/>
                </p:oleObj>
              </mc:Choice>
              <mc:Fallback>
                <p:oleObj name="位图图像" r:id="rId4" imgW="3486150" imgH="2762250" progId="Paint.Picture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557338"/>
                        <a:ext cx="5105400" cy="4044950"/>
                      </a:xfrm>
                      <a:prstGeom prst="rect">
                        <a:avLst/>
                      </a:prstGeom>
                      <a:solidFill>
                        <a:srgbClr val="FF99FF"/>
                      </a:solidFill>
                      <a:ln w="9525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6400800" y="1752600"/>
            <a:ext cx="14700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X</a:t>
            </a:r>
            <a:r>
              <a:rPr kumimoji="1" lang="zh-CN" altLang="en-US" sz="3200" b="1">
                <a:solidFill>
                  <a:srgbClr val="FF3300"/>
                </a:solidFill>
                <a:latin typeface="Times New Roman" panose="02020603050405020304" pitchFamily="18" charset="0"/>
              </a:rPr>
              <a:t>＜</a:t>
            </a:r>
            <a:r>
              <a:rPr kumimoji="1"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6400800" y="3124200"/>
            <a:ext cx="14700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X≤2</a:t>
            </a:r>
          </a:p>
        </p:txBody>
      </p:sp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6400800" y="4648200"/>
            <a:ext cx="190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X≥ -7.5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3" grpId="0" autoUpdateAnimBg="0"/>
      <p:bldP spid="94214" grpId="0" autoUpdateAnimBg="0"/>
      <p:bldP spid="9421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539750" y="2349500"/>
            <a:ext cx="8001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99"/>
                </a:solidFill>
                <a:latin typeface="Times New Roman" panose="02020603050405020304" pitchFamily="18" charset="0"/>
                <a:ea typeface="方正姚体" panose="02010601030101010101" pitchFamily="2" charset="-122"/>
              </a:rPr>
              <a:t>在数轴上表示不等式解集时，你认为需要注意些什么？</a:t>
            </a:r>
            <a:endParaRPr kumimoji="1" lang="zh-CN" altLang="en-US" sz="800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684213" y="4221163"/>
            <a:ext cx="640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400" b="1">
                <a:solidFill>
                  <a:srgbClr val="000099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400" b="1">
                <a:solidFill>
                  <a:srgbClr val="000099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400" b="1">
                <a:solidFill>
                  <a:srgbClr val="000099"/>
                </a:solidFill>
                <a:latin typeface="Times New Roman" panose="02020603050405020304" pitchFamily="18" charset="0"/>
              </a:rPr>
              <a:t>）确定</a:t>
            </a:r>
            <a:r>
              <a:rPr kumimoji="1" lang="zh-CN" altLang="en-US" sz="2400" b="1">
                <a:solidFill>
                  <a:srgbClr val="CC0099"/>
                </a:solidFill>
                <a:latin typeface="Times New Roman" panose="02020603050405020304" pitchFamily="18" charset="0"/>
              </a:rPr>
              <a:t>方向</a:t>
            </a: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684213" y="3429000"/>
            <a:ext cx="4716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400" b="1">
                <a:solidFill>
                  <a:srgbClr val="000099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400" b="1">
                <a:solidFill>
                  <a:srgbClr val="000099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400" b="1">
                <a:solidFill>
                  <a:srgbClr val="000099"/>
                </a:solidFill>
                <a:latin typeface="Times New Roman" panose="02020603050405020304" pitchFamily="18" charset="0"/>
              </a:rPr>
              <a:t>）确定</a:t>
            </a:r>
            <a:r>
              <a:rPr kumimoji="1" lang="zh-CN" altLang="en-US" sz="2400" b="1">
                <a:solidFill>
                  <a:srgbClr val="CC0099"/>
                </a:solidFill>
                <a:latin typeface="Times New Roman" panose="02020603050405020304" pitchFamily="18" charset="0"/>
              </a:rPr>
              <a:t>空心圆圈</a:t>
            </a:r>
            <a:r>
              <a:rPr kumimoji="1" lang="zh-CN" altLang="en-US" sz="2400" b="1">
                <a:solidFill>
                  <a:srgbClr val="000099"/>
                </a:solidFill>
                <a:latin typeface="Times New Roman" panose="02020603050405020304" pitchFamily="18" charset="0"/>
              </a:rPr>
              <a:t>或</a:t>
            </a:r>
            <a:r>
              <a:rPr kumimoji="1" lang="zh-CN" altLang="en-US" sz="2400" b="1">
                <a:solidFill>
                  <a:srgbClr val="CC0099"/>
                </a:solidFill>
                <a:latin typeface="Times New Roman" panose="02020603050405020304" pitchFamily="18" charset="0"/>
              </a:rPr>
              <a:t>实心圆点</a:t>
            </a:r>
          </a:p>
        </p:txBody>
      </p:sp>
      <p:pic>
        <p:nvPicPr>
          <p:cNvPr id="98309" name="Picture 5" descr="SCHL_02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1200" y="-76200"/>
            <a:ext cx="4343400" cy="2903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310" name="AutoShape 6"/>
          <p:cNvSpPr>
            <a:spLocks noChangeArrowheads="1"/>
          </p:cNvSpPr>
          <p:nvPr/>
        </p:nvSpPr>
        <p:spPr bwMode="auto">
          <a:xfrm>
            <a:off x="14288" y="152400"/>
            <a:ext cx="4176712" cy="1219200"/>
          </a:xfrm>
          <a:prstGeom prst="ribbon">
            <a:avLst>
              <a:gd name="adj1" fmla="val 25000"/>
              <a:gd name="adj2" fmla="val 50000"/>
            </a:avLst>
          </a:prstGeom>
          <a:gradFill rotWithShape="0">
            <a:gsLst>
              <a:gs pos="0">
                <a:srgbClr val="0066FF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rgbClr val="00CC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议一议：</a:t>
            </a:r>
          </a:p>
        </p:txBody>
      </p:sp>
      <p:sp>
        <p:nvSpPr>
          <p:cNvPr id="98311" name="AutoShape 7"/>
          <p:cNvSpPr>
            <a:spLocks noChangeArrowheads="1"/>
          </p:cNvSpPr>
          <p:nvPr/>
        </p:nvSpPr>
        <p:spPr bwMode="auto">
          <a:xfrm>
            <a:off x="5364163" y="5157788"/>
            <a:ext cx="2879725" cy="914400"/>
          </a:xfrm>
          <a:prstGeom prst="cloudCallout">
            <a:avLst>
              <a:gd name="adj1" fmla="val -74861"/>
              <a:gd name="adj2" fmla="val -67361"/>
            </a:avLst>
          </a:prstGeom>
          <a:solidFill>
            <a:srgbClr val="FFFF00">
              <a:alpha val="47000"/>
            </a:srgbClr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CC0099"/>
                </a:solidFill>
                <a:ea typeface="隶书" panose="02010509060101010101" pitchFamily="49" charset="-122"/>
              </a:rPr>
              <a:t>温馨提醒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98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autoUpdateAnimBg="0"/>
      <p:bldP spid="98308" grpId="0" autoUpdateAnimBg="0"/>
      <p:bldP spid="983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332" name="Group 4"/>
          <p:cNvGrpSpPr/>
          <p:nvPr/>
        </p:nvGrpSpPr>
        <p:grpSpPr bwMode="auto">
          <a:xfrm>
            <a:off x="468313" y="765175"/>
            <a:ext cx="1676400" cy="2375793"/>
            <a:chOff x="4896" y="240"/>
            <a:chExt cx="864" cy="1440"/>
          </a:xfrm>
        </p:grpSpPr>
        <p:sp>
          <p:nvSpPr>
            <p:cNvPr id="99333" name="AutoShape 5" descr="绿色大理石"/>
            <p:cNvSpPr>
              <a:spLocks noChangeArrowheads="1"/>
            </p:cNvSpPr>
            <p:nvPr/>
          </p:nvSpPr>
          <p:spPr bwMode="auto">
            <a:xfrm>
              <a:off x="4896" y="240"/>
              <a:ext cx="864" cy="1440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9334" name="Text Box 6"/>
            <p:cNvSpPr txBox="1">
              <a:spLocks noChangeArrowheads="1"/>
            </p:cNvSpPr>
            <p:nvPr/>
          </p:nvSpPr>
          <p:spPr bwMode="auto">
            <a:xfrm>
              <a:off x="5102" y="283"/>
              <a:ext cx="336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6000" b="1" dirty="0">
                  <a:solidFill>
                    <a:srgbClr val="FFFFFF"/>
                  </a:solidFill>
                  <a:effectDag name="">
                    <a:cont type="tree" name="">
                      <a:effect ref="fillLine"/>
                      <a:outerShdw dist="38100" dir="13500000" algn="br">
                        <a:srgbClr val="FFFFFF"/>
                      </a:outerShdw>
                    </a:cont>
                    <a:cont type="tree" name="">
                      <a:effect ref="fillLine"/>
                      <a:outerShdw dist="38100" dir="2700000" algn="tl">
                        <a:srgbClr val="999999"/>
                      </a:outerShdw>
                    </a:cont>
                    <a:effect ref="fillLine"/>
                  </a:effectDag>
                  <a:latin typeface="Times New Roman" panose="02020603050405020304" pitchFamily="18" charset="0"/>
                </a:rPr>
                <a:t>练习</a:t>
              </a:r>
              <a:endParaRPr kumimoji="1" lang="zh-CN" altLang="en-US" sz="6000" dirty="0">
                <a:solidFill>
                  <a:srgbClr val="FFFFFF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 New Roman" panose="02020603050405020304" pitchFamily="18" charset="0"/>
              </a:endParaRPr>
            </a:p>
          </p:txBody>
        </p:sp>
      </p:grp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1979712" y="2420937"/>
            <a:ext cx="5757863" cy="13112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完成课本Ｐ</a:t>
            </a: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125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练习　１、习题</a:t>
            </a: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A</a:t>
            </a: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组   </a:t>
            </a: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2</a:t>
            </a: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、</a:t>
            </a:r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1547813" y="4724400"/>
            <a:ext cx="2736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zh-CN" altLang="en-US" sz="2400" u="sng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90" name="Picture 2" descr="主页27">
            <a:hlinkClick r:id="" action="ppaction://noaction" highlightClick="1">
              <a:snd r:embed="rId2" name="projctor.wav"/>
            </a:hlinkClick>
          </p:cNvPr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424863" y="6273800"/>
            <a:ext cx="539750" cy="53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-252413" y="476250"/>
            <a:ext cx="30241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【</a:t>
            </a:r>
            <a:r>
              <a:rPr lang="zh-CN" altLang="en-US" sz="40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不等式 </a:t>
            </a:r>
            <a:r>
              <a:rPr lang="en-US" altLang="zh-CN" sz="40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】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2124075" y="476250"/>
            <a:ext cx="655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</a:t>
            </a:r>
            <a:r>
              <a:rPr lang="zh-CN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用不等号表示不等关系的式子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0" y="1844675"/>
            <a:ext cx="9144000" cy="357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CN" altLang="en-US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、下面给出的几个式子，哪些属于不等式？</a:t>
            </a:r>
            <a:r>
              <a:rPr lang="en-US" altLang="zh-CN" sz="900" b="1" dirty="0" err="1">
                <a:solidFill>
                  <a:srgbClr val="FFFFFF"/>
                </a:solidFill>
              </a:rPr>
              <a:t>Z.xxk</a:t>
            </a:r>
            <a:endParaRPr lang="en-US" altLang="zh-CN" sz="900" b="1" dirty="0">
              <a:solidFill>
                <a:srgbClr val="FFFFFF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9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（</a:t>
            </a:r>
            <a:r>
              <a:rPr lang="en-US" altLang="zh-CN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CN" altLang="en-US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） </a:t>
            </a:r>
            <a:r>
              <a:rPr lang="en-US" altLang="zh-CN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-1 </a:t>
            </a:r>
            <a:r>
              <a:rPr lang="en-US" altLang="zh-CN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&lt;0           </a:t>
            </a:r>
            <a:r>
              <a:rPr lang="zh-CN" altLang="en-US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（</a:t>
            </a:r>
            <a:r>
              <a:rPr lang="en-US" altLang="zh-CN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CN" altLang="en-US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） </a:t>
            </a:r>
            <a:r>
              <a:rPr lang="en-US" altLang="zh-CN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3X-2Y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（</a:t>
            </a:r>
            <a:r>
              <a:rPr lang="en-US" altLang="zh-CN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zh-CN" altLang="en-US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） </a:t>
            </a:r>
            <a:r>
              <a:rPr lang="en-US" altLang="zh-CN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3x </a:t>
            </a:r>
            <a:r>
              <a:rPr lang="en-US" altLang="zh-CN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+4=0</a:t>
            </a:r>
            <a:r>
              <a:rPr lang="en-US" altLang="zh-CN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      </a:t>
            </a:r>
            <a:r>
              <a:rPr lang="zh-CN" altLang="en-US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（</a:t>
            </a:r>
            <a:r>
              <a:rPr lang="en-US" altLang="zh-CN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4</a:t>
            </a:r>
            <a:r>
              <a:rPr lang="zh-CN" altLang="en-US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） </a:t>
            </a:r>
            <a:r>
              <a:rPr lang="en-US" altLang="zh-CN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5+3 x &gt; </a:t>
            </a:r>
            <a:r>
              <a:rPr lang="en-US" altLang="zh-CN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240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（</a:t>
            </a:r>
            <a:r>
              <a:rPr lang="en-US" altLang="zh-CN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5</a:t>
            </a:r>
            <a:r>
              <a:rPr lang="zh-CN" altLang="en-US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）</a:t>
            </a:r>
            <a:r>
              <a:rPr lang="en-US" altLang="zh-CN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x +3≠ 0         (6)    5-x≥1</a:t>
            </a:r>
          </a:p>
        </p:txBody>
      </p:sp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6588125" y="3213100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8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✕</a:t>
            </a:r>
          </a:p>
        </p:txBody>
      </p:sp>
      <p:sp>
        <p:nvSpPr>
          <p:cNvPr id="114695" name="Text Box 7"/>
          <p:cNvSpPr txBox="1">
            <a:spLocks noChangeArrowheads="1"/>
          </p:cNvSpPr>
          <p:nvPr/>
        </p:nvSpPr>
        <p:spPr bwMode="auto">
          <a:xfrm>
            <a:off x="2627313" y="3933825"/>
            <a:ext cx="762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4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✕</a:t>
            </a:r>
          </a:p>
        </p:txBody>
      </p:sp>
      <p:sp>
        <p:nvSpPr>
          <p:cNvPr id="114696" name="Text Box 8"/>
          <p:cNvSpPr txBox="1">
            <a:spLocks noChangeArrowheads="1"/>
          </p:cNvSpPr>
          <p:nvPr/>
        </p:nvSpPr>
        <p:spPr bwMode="auto">
          <a:xfrm>
            <a:off x="0" y="5373688"/>
            <a:ext cx="9144000" cy="701675"/>
          </a:xfrm>
          <a:prstGeom prst="rect">
            <a:avLst/>
          </a:prstGeom>
          <a:solidFill>
            <a:srgbClr val="FF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FFFF66"/>
                </a:solidFill>
                <a:latin typeface="Times New Roman" panose="02020603050405020304" pitchFamily="18" charset="0"/>
              </a:rPr>
              <a:t>不等式可含有未知数，也可以无未知数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autoUpdateAnimBg="0"/>
      <p:bldP spid="114692" grpId="0" autoUpdateAnimBg="0"/>
      <p:bldP spid="114693" grpId="0" autoUpdateAnimBg="0"/>
      <p:bldP spid="114694" grpId="0" autoUpdateAnimBg="0"/>
      <p:bldP spid="114695" grpId="0" autoUpdateAnimBg="0"/>
      <p:bldP spid="114696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728</Words>
  <Application>Microsoft Office PowerPoint</Application>
  <PresentationFormat>全屏显示(4:3)</PresentationFormat>
  <Paragraphs>112</Paragraphs>
  <Slides>13</Slides>
  <Notes>5</Notes>
  <HiddenSlides>0</HiddenSlides>
  <MMClips>0</MMClips>
  <ScaleCrop>false</ScaleCrop>
  <HeadingPairs>
    <vt:vector size="8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13</vt:i4>
      </vt:variant>
    </vt:vector>
  </HeadingPairs>
  <TitlesOfParts>
    <vt:vector size="34" baseType="lpstr">
      <vt:lpstr>PMingLiU</vt:lpstr>
      <vt:lpstr>方正姚体</vt:lpstr>
      <vt:lpstr>汉仪大宋简</vt:lpstr>
      <vt:lpstr>黑体</vt:lpstr>
      <vt:lpstr>华文行楷</vt:lpstr>
      <vt:lpstr>华文新魏</vt:lpstr>
      <vt:lpstr>楷体_GB2312</vt:lpstr>
      <vt:lpstr>隶书</vt:lpstr>
      <vt:lpstr>宋体</vt:lpstr>
      <vt:lpstr>微软雅黑</vt:lpstr>
      <vt:lpstr>Arial</vt:lpstr>
      <vt:lpstr>Book Antiqua</vt:lpstr>
      <vt:lpstr>Calibri</vt:lpstr>
      <vt:lpstr>Times New Roman</vt:lpstr>
      <vt:lpstr>Wingdings</vt:lpstr>
      <vt:lpstr>Wingdings 2</vt:lpstr>
      <vt:lpstr>WWW.2PPT.COM
</vt:lpstr>
      <vt:lpstr>位图图像</vt:lpstr>
      <vt:lpstr>公式</vt:lpstr>
      <vt:lpstr>Equation</vt:lpstr>
      <vt:lpstr>Clip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1.解不等式                  ，并把解集在数轴上表示出来：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2018-07-12T07:07:00Z</dcterms:created>
  <dcterms:modified xsi:type="dcterms:W3CDTF">2023-01-16T17:09:40Z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C6B761AAA1F94AC6A52229288836EE9B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