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7" r:id="rId2"/>
    <p:sldId id="318" r:id="rId3"/>
    <p:sldId id="267" r:id="rId4"/>
    <p:sldId id="299" r:id="rId5"/>
    <p:sldId id="309" r:id="rId6"/>
    <p:sldId id="306" r:id="rId7"/>
    <p:sldId id="350" r:id="rId8"/>
    <p:sldId id="351" r:id="rId9"/>
    <p:sldId id="352" r:id="rId10"/>
    <p:sldId id="343" r:id="rId11"/>
    <p:sldId id="344" r:id="rId12"/>
    <p:sldId id="345" r:id="rId13"/>
    <p:sldId id="346" r:id="rId14"/>
    <p:sldId id="347" r:id="rId15"/>
    <p:sldId id="289" r:id="rId16"/>
    <p:sldId id="313" r:id="rId17"/>
    <p:sldId id="310" r:id="rId18"/>
    <p:sldId id="311" r:id="rId19"/>
    <p:sldId id="290" r:id="rId20"/>
    <p:sldId id="349" r:id="rId21"/>
    <p:sldId id="348" r:id="rId22"/>
  </p:sldIdLst>
  <p:sldSz cx="12192000" cy="6858000"/>
  <p:notesSz cx="7104063" cy="10234613"/>
  <p:embeddedFontLst>
    <p:embeddedFont>
      <p:font typeface="Arial Black" panose="020B0A04020102020204" pitchFamily="34" charset="0"/>
      <p:bold r:id="rId25"/>
    </p:embeddedFont>
    <p:embeddedFont>
      <p:font typeface="华文楷体" panose="02010600040101010101" pitchFamily="2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楷体" panose="02010609060101010101" pitchFamily="49" charset="-122"/>
      <p:regular r:id="rId31"/>
    </p:embeddedFont>
    <p:embeddedFont>
      <p:font typeface="Impact" panose="020B0806030902050204" pitchFamily="34" charset="0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7E0"/>
    <a:srgbClr val="E04236"/>
    <a:srgbClr val="74C153"/>
    <a:srgbClr val="C5DE90"/>
    <a:srgbClr val="9F5F86"/>
    <a:srgbClr val="BA8CA8"/>
    <a:srgbClr val="AEC80C"/>
    <a:srgbClr val="CCDD5F"/>
    <a:srgbClr val="CC0000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540" y="-210"/>
      </p:cViewPr>
      <p:guideLst>
        <p:guide orient="horz" pos="21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/>
          <p:cNvSpPr txBox="1"/>
          <p:nvPr/>
        </p:nvSpPr>
        <p:spPr>
          <a:xfrm>
            <a:off x="0" y="188307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</a:rPr>
              <a:t>认</a:t>
            </a:r>
            <a:r>
              <a:rPr lang="zh-CN" altLang="en-US" sz="6000" b="1" dirty="0" smtClean="0">
                <a:solidFill>
                  <a:srgbClr val="FF0000"/>
                </a:solidFill>
              </a:rPr>
              <a:t>识千</a:t>
            </a:r>
            <a:r>
              <a:rPr lang="zh-CN" altLang="en-US" sz="6000" b="1" dirty="0">
                <a:solidFill>
                  <a:srgbClr val="FF0000"/>
                </a:solidFill>
              </a:rPr>
              <a:t>以内</a:t>
            </a:r>
            <a:r>
              <a:rPr lang="zh-CN" altLang="en-US" sz="6000" b="1" dirty="0" smtClean="0">
                <a:solidFill>
                  <a:srgbClr val="FF0000"/>
                </a:solidFill>
              </a:rPr>
              <a:t>的数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9812" y="5012096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357154" y="3076788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"/>
          <p:cNvSpPr txBox="1"/>
          <p:nvPr/>
        </p:nvSpPr>
        <p:spPr>
          <a:xfrm>
            <a:off x="0" y="344983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第</a:t>
            </a:r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</a:rPr>
              <a:t>课</a:t>
            </a:r>
            <a:r>
              <a:rPr lang="zh-CN" altLang="en-US" sz="3200" dirty="0">
                <a:solidFill>
                  <a:srgbClr val="FF0000"/>
                </a:solidFill>
              </a:rPr>
              <a:t>时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58686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1543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 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识万以内的数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487488" y="2168287"/>
            <a:ext cx="9158517" cy="26882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很久以前，我们的祖先在生产劳动和日常生活中，就有了记数的需要。例如，出去打猎的时候，要数一数出去了多少人；回来的时候，要数一数捕获了多少只野兽。他们常用下面的方法来记数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11424" y="1054123"/>
            <a:ext cx="2304256" cy="59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11424" y="1054123"/>
            <a:ext cx="2304256" cy="59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33－你知道吗－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644" y="1892830"/>
            <a:ext cx="2265397" cy="3057777"/>
          </a:xfrm>
          <a:prstGeom prst="rect">
            <a:avLst/>
          </a:prstGeom>
        </p:spPr>
      </p:pic>
      <p:pic>
        <p:nvPicPr>
          <p:cNvPr id="5" name="图片 4" descr="33－你知道吗－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4531" y="1892830"/>
            <a:ext cx="1940317" cy="3037461"/>
          </a:xfrm>
          <a:prstGeom prst="rect">
            <a:avLst/>
          </a:prstGeom>
        </p:spPr>
      </p:pic>
      <p:pic>
        <p:nvPicPr>
          <p:cNvPr id="6" name="图片 5" descr="33－你知道吗－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2338" y="1892830"/>
            <a:ext cx="1980953" cy="3078095"/>
          </a:xfrm>
          <a:prstGeom prst="rect">
            <a:avLst/>
          </a:prstGeom>
        </p:spPr>
      </p:pic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1981644" y="5183117"/>
            <a:ext cx="2400267" cy="4800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用石子记数</a:t>
            </a: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5053985" y="5183117"/>
            <a:ext cx="2400267" cy="4800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结绳记数</a:t>
            </a: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8030316" y="5183117"/>
            <a:ext cx="2400267" cy="4800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刻痕记数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295467" y="1966261"/>
            <a:ext cx="5760640" cy="3552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4400"/>
              </a:lnSpc>
            </a:pPr>
            <a:r>
              <a:rPr lang="zh-CN" altLang="en-US" sz="2800" dirty="0">
                <a:latin typeface="+mn-ea"/>
              </a:rPr>
              <a:t>       物体的个数多了，怎样数呢？聪明的祖先想出了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en-US" sz="2800" dirty="0">
                <a:latin typeface="+mn-ea"/>
              </a:rPr>
              <a:t>逢十进一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en-US" sz="2800" dirty="0">
                <a:latin typeface="+mn-ea"/>
              </a:rPr>
              <a:t>的办法。数一个物体，就在地上放一块小石子，有了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10</a:t>
            </a:r>
            <a:r>
              <a:rPr lang="zh-CN" altLang="en-US" sz="2800" dirty="0">
                <a:latin typeface="+mn-ea"/>
              </a:rPr>
              <a:t>块小石子，再把它们换成一块大一点的石子，表示已经有了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atin typeface="+mn-ea"/>
              </a:rPr>
              <a:t>个十</a:t>
            </a:r>
            <a:r>
              <a:rPr lang="en-US" altLang="zh-CN" sz="2800" dirty="0">
                <a:latin typeface="+mn-ea"/>
              </a:rPr>
              <a:t>……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5" name="图片 4" descr="33－你知道吗－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81353" y="2265316"/>
            <a:ext cx="1896297" cy="2539683"/>
          </a:xfrm>
          <a:prstGeom prst="rect">
            <a:avLst/>
          </a:prstGeom>
        </p:spPr>
      </p:pic>
      <p:pic>
        <p:nvPicPr>
          <p:cNvPr id="6" name="图片 5" descr="33－你知道吗－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97576" y="2361327"/>
            <a:ext cx="1726984" cy="253968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911424" y="1054123"/>
            <a:ext cx="2304256" cy="59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583499" y="1932393"/>
            <a:ext cx="9889099" cy="598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4400"/>
              </a:lnSpc>
            </a:pPr>
            <a:r>
              <a:rPr lang="zh-CN" altLang="en-US" sz="2800" dirty="0">
                <a:latin typeface="+mn-ea"/>
              </a:rPr>
              <a:t>  后来人们逐渐创造了一些记数的符号，这就是数字。</a:t>
            </a:r>
          </a:p>
        </p:txBody>
      </p:sp>
      <p:pic>
        <p:nvPicPr>
          <p:cNvPr id="5" name="图片 4" descr="33-你知道吗-6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5F2E8"/>
              </a:clrFrom>
              <a:clrTo>
                <a:srgbClr val="E5F2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5893" y="2660915"/>
            <a:ext cx="5580616" cy="2496823"/>
          </a:xfrm>
          <a:prstGeom prst="rect">
            <a:avLst/>
          </a:prstGeom>
        </p:spPr>
      </p:pic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1775520" y="2615757"/>
            <a:ext cx="3360373" cy="598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4400"/>
              </a:lnSpc>
            </a:pPr>
            <a:r>
              <a:rPr lang="zh-CN" altLang="en-US" sz="2800" dirty="0">
                <a:latin typeface="+mn-ea"/>
              </a:rPr>
              <a:t>甲骨文数字</a:t>
            </a: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1775520" y="3587153"/>
            <a:ext cx="3360373" cy="598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4400"/>
              </a:lnSpc>
            </a:pPr>
            <a:r>
              <a:rPr lang="zh-CN" altLang="en-US" sz="2800">
                <a:latin typeface="+mn-ea"/>
              </a:rPr>
              <a:t>用算筹表示的数字</a:t>
            </a:r>
            <a:endParaRPr lang="zh-CN" altLang="en-US" sz="2800" dirty="0">
              <a:latin typeface="+mn-ea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775520" y="4558549"/>
            <a:ext cx="3360373" cy="598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4400"/>
              </a:lnSpc>
            </a:pPr>
            <a:r>
              <a:rPr lang="zh-CN" altLang="en-US" sz="2800" dirty="0">
                <a:latin typeface="+mn-ea"/>
              </a:rPr>
              <a:t>早期的阿拉伯数字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5079447" y="5061182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5695320" y="5061182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311193" y="5061182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6927067" y="5061182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8774687" y="5061182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7542940" y="5061182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8158813" y="5061182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9390560" y="5061182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10006431" y="5061182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911424" y="1054123"/>
            <a:ext cx="2304256" cy="59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587375" y="1958975"/>
            <a:ext cx="11015980" cy="9829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4400"/>
              </a:lnSpc>
            </a:pPr>
            <a:r>
              <a:rPr lang="zh-CN" altLang="en-US" sz="2800" dirty="0">
                <a:latin typeface="+mn-ea"/>
              </a:rPr>
              <a:t>在用算筹记数时，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637</a:t>
            </a:r>
            <a:r>
              <a:rPr lang="zh-CN" altLang="en-US" sz="2800" dirty="0">
                <a:latin typeface="+mn-ea"/>
              </a:rPr>
              <a:t>就表示成              。如果遇到一个数位上是零，如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607 </a:t>
            </a:r>
            <a:r>
              <a:rPr lang="zh-CN" altLang="en-US" sz="2800" dirty="0">
                <a:latin typeface="+mn-ea"/>
              </a:rPr>
              <a:t>，祖先们是怎样表示的呢？</a:t>
            </a: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527050" y="3994150"/>
            <a:ext cx="3072765" cy="1824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4400"/>
              </a:lnSpc>
            </a:pPr>
            <a:r>
              <a:rPr lang="zh-CN" altLang="en-US" sz="2800" dirty="0">
                <a:latin typeface="+mn-ea"/>
              </a:rPr>
              <a:t>开始用空格表示这一位上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en-US" sz="2800" dirty="0">
                <a:latin typeface="+mn-ea"/>
              </a:rPr>
              <a:t>没有</a:t>
            </a:r>
            <a:r>
              <a:rPr lang="en-US" altLang="zh-CN" sz="2800" dirty="0">
                <a:latin typeface="+mn-ea"/>
              </a:rPr>
              <a:t>”。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3784570" y="3898007"/>
            <a:ext cx="3264363" cy="20162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4400"/>
              </a:lnSpc>
            </a:pPr>
            <a:r>
              <a:rPr lang="zh-CN" altLang="en-US" sz="2800" dirty="0">
                <a:latin typeface="+mn-ea"/>
              </a:rPr>
              <a:t>为了表示得更清楚，后来用    表示这一位上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en-US" sz="2800" dirty="0">
                <a:latin typeface="+mn-ea"/>
              </a:rPr>
              <a:t>没有</a:t>
            </a:r>
            <a:r>
              <a:rPr lang="en-US" altLang="zh-CN" sz="2800" dirty="0">
                <a:latin typeface="+mn-ea"/>
              </a:rPr>
              <a:t>”。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7526198" y="3898007"/>
            <a:ext cx="3791744" cy="20162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4400"/>
              </a:lnSpc>
            </a:pPr>
            <a:r>
              <a:rPr lang="zh-CN" altLang="en-US" sz="2800" dirty="0">
                <a:latin typeface="+mn-ea"/>
              </a:rPr>
              <a:t>再后来，为了书写方便，逐渐改用     表示这一位上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en-US" sz="2800" dirty="0">
                <a:latin typeface="+mn-ea"/>
              </a:rPr>
              <a:t>没有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en-US" sz="2800" dirty="0">
                <a:latin typeface="+mn-ea"/>
              </a:rPr>
              <a:t>。</a:t>
            </a:r>
          </a:p>
        </p:txBody>
      </p:sp>
      <p:grpSp>
        <p:nvGrpSpPr>
          <p:cNvPr id="8" name="组合 35"/>
          <p:cNvGrpSpPr/>
          <p:nvPr/>
        </p:nvGrpSpPr>
        <p:grpSpPr>
          <a:xfrm>
            <a:off x="591820" y="3321685"/>
            <a:ext cx="11015980" cy="2496185"/>
            <a:chOff x="1242698" y="2355726"/>
            <a:chExt cx="7436167" cy="1800200"/>
          </a:xfrm>
        </p:grpSpPr>
        <p:sp>
          <p:nvSpPr>
            <p:cNvPr id="9" name="矩形 8"/>
            <p:cNvSpPr/>
            <p:nvPr/>
          </p:nvSpPr>
          <p:spPr>
            <a:xfrm>
              <a:off x="1242698" y="2355726"/>
              <a:ext cx="7436167" cy="180013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203848" y="2355726"/>
              <a:ext cx="0" cy="18002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796136" y="2355726"/>
              <a:ext cx="0" cy="18002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 descr="33-你知道吗-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5F2E8"/>
              </a:clrFrom>
              <a:clrTo>
                <a:srgbClr val="E5F2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4483" y="3498158"/>
            <a:ext cx="1523811" cy="523811"/>
          </a:xfrm>
          <a:prstGeom prst="rect">
            <a:avLst/>
          </a:prstGeom>
        </p:spPr>
      </p:pic>
      <p:pic>
        <p:nvPicPr>
          <p:cNvPr id="13" name="图片 12" descr="33-你知道吗-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5F2E8"/>
              </a:clrFrom>
              <a:clrTo>
                <a:srgbClr val="E5F2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1843" y="3488635"/>
            <a:ext cx="1495239" cy="533333"/>
          </a:xfrm>
          <a:prstGeom prst="rect">
            <a:avLst/>
          </a:prstGeom>
        </p:spPr>
      </p:pic>
      <p:pic>
        <p:nvPicPr>
          <p:cNvPr id="14" name="图片 13" descr="33-你知道吗-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5F2E8"/>
              </a:clrFrom>
              <a:clrTo>
                <a:srgbClr val="E5F2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370" y="3517207"/>
            <a:ext cx="1533333" cy="514287"/>
          </a:xfrm>
          <a:prstGeom prst="rect">
            <a:avLst/>
          </a:prstGeom>
        </p:spPr>
      </p:pic>
      <p:pic>
        <p:nvPicPr>
          <p:cNvPr id="15" name="图片 14" descr="33-你知道吗-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5F2E8"/>
              </a:clrFrom>
              <a:clrTo>
                <a:srgbClr val="E5F2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9482" y="1958850"/>
            <a:ext cx="1440160" cy="52456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84716" y="4798205"/>
            <a:ext cx="336960" cy="33696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133878" y="4773963"/>
            <a:ext cx="367200" cy="3672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noFill/>
              <a:latin typeface="+mn-ea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911424" y="1054123"/>
            <a:ext cx="2304256" cy="59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1318672" y="2631251"/>
            <a:ext cx="9360000" cy="0"/>
          </a:xfrm>
          <a:prstGeom prst="line">
            <a:avLst/>
          </a:prstGeom>
          <a:ln w="127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616246" y="2552167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461139" y="2552167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398547" y="2553147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243441" y="2553147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963072" y="2564904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840712" y="2552167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6652859" y="2564904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497752" y="2564904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8342645" y="2564904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9187539" y="2564904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0032437" y="2564904"/>
            <a:ext cx="0" cy="7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070204" y="2653830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3617814" y="2648178"/>
            <a:ext cx="1056117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(       )</a:t>
            </a:r>
            <a:endParaRPr lang="zh-CN" altLang="en-US" sz="2665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1916227" y="2653830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100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2771791" y="2648178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200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5300317" y="2653830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500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6990375" y="2648178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+mn-ea"/>
                <a:cs typeface="Arial" panose="020B0604020202020204" pitchFamily="34" charset="0"/>
              </a:rPr>
              <a:t>700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4452307" y="2648178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(       )</a:t>
            </a:r>
            <a:endParaRPr lang="zh-CN" altLang="en-US" sz="2665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6144352" y="2648178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(       )</a:t>
            </a: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8682420" y="2648178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(       )</a:t>
            </a:r>
            <a:endParaRPr lang="zh-CN" altLang="en-US" sz="2665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7836397" y="2648178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(       )</a:t>
            </a:r>
            <a:endParaRPr lang="zh-CN" altLang="en-US" sz="2665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9530432" y="2653830"/>
            <a:ext cx="1197285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(        )</a:t>
            </a:r>
          </a:p>
        </p:txBody>
      </p:sp>
      <p:sp>
        <p:nvSpPr>
          <p:cNvPr id="30" name="文本框 10245"/>
          <p:cNvSpPr txBox="1">
            <a:spLocks noChangeArrowheads="1"/>
          </p:cNvSpPr>
          <p:nvPr/>
        </p:nvSpPr>
        <p:spPr bwMode="auto">
          <a:xfrm>
            <a:off x="3627326" y="2674062"/>
            <a:ext cx="1056117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4451638" y="2669943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6149356" y="2670039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7836397" y="2677841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800</a:t>
            </a:r>
          </a:p>
        </p:txBody>
      </p: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8697056" y="2677841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9577642" y="2686205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1000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885863" y="4163293"/>
            <a:ext cx="6240695" cy="568439"/>
            <a:chOff x="2087148" y="3306474"/>
            <a:chExt cx="4680521" cy="426330"/>
          </a:xfrm>
        </p:grpSpPr>
        <p:sp>
          <p:nvSpPr>
            <p:cNvPr id="38" name="AutoShape 12"/>
            <p:cNvSpPr>
              <a:spLocks noChangeArrowheads="1"/>
            </p:cNvSpPr>
            <p:nvPr/>
          </p:nvSpPr>
          <p:spPr bwMode="auto">
            <a:xfrm>
              <a:off x="2087148" y="3306474"/>
              <a:ext cx="4392454" cy="408147"/>
            </a:xfrm>
            <a:prstGeom prst="wedgeRoundRectCallout">
              <a:avLst>
                <a:gd name="adj1" fmla="val -55419"/>
                <a:gd name="adj2" fmla="val 29278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39" name="文本框 10245"/>
            <p:cNvSpPr txBox="1">
              <a:spLocks noChangeArrowheads="1"/>
            </p:cNvSpPr>
            <p:nvPr/>
          </p:nvSpPr>
          <p:spPr bwMode="auto">
            <a:xfrm>
              <a:off x="2087149" y="3325048"/>
              <a:ext cx="4680520" cy="4077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200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和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700 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，哪个数比较接近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1000 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？</a:t>
              </a:r>
              <a:r>
                <a:rPr lang="en-US" altLang="zh-CN" sz="2800" dirty="0">
                  <a:solidFill>
                    <a:srgbClr val="0000FF"/>
                  </a:solidFill>
                  <a:latin typeface="+mn-ea"/>
                  <a:sym typeface="宋体" panose="02010600030101010101" pitchFamily="2" charset="-122"/>
                </a:rPr>
                <a:t> </a:t>
              </a:r>
              <a:endParaRPr lang="zh-CN" altLang="en-US" sz="28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2769804" y="2642051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1" name="文本框 10245"/>
          <p:cNvSpPr txBox="1">
            <a:spLocks noChangeArrowheads="1"/>
          </p:cNvSpPr>
          <p:nvPr/>
        </p:nvSpPr>
        <p:spPr bwMode="auto">
          <a:xfrm>
            <a:off x="6982820" y="2639866"/>
            <a:ext cx="1056117" cy="572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700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114762" y="5563869"/>
            <a:ext cx="292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700</a:t>
            </a:r>
            <a:r>
              <a:rPr lang="zh-CN" altLang="en-US" sz="2800" dirty="0">
                <a:solidFill>
                  <a:srgbClr val="FF0000"/>
                </a:solidFill>
              </a:rPr>
              <a:t>更接近</a:t>
            </a:r>
            <a:r>
              <a:rPr lang="en-US" altLang="zh-CN" sz="2800" dirty="0">
                <a:solidFill>
                  <a:srgbClr val="FF0000"/>
                </a:solidFill>
              </a:rPr>
              <a:t>1000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1" grpId="0"/>
      <p:bldP spid="32" grpId="0"/>
      <p:bldP spid="33" grpId="0"/>
      <p:bldP spid="34" grpId="0"/>
      <p:bldP spid="35" grpId="0"/>
      <p:bldP spid="40" grpId="0"/>
      <p:bldP spid="41" grpId="0"/>
      <p:bldP spid="43" grpId="0"/>
      <p:bldP spid="4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pic>
        <p:nvPicPr>
          <p:cNvPr id="6" name="图片 5" descr="31-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488" y="1813804"/>
            <a:ext cx="8919365" cy="2448253"/>
          </a:xfrm>
          <a:prstGeom prst="rect">
            <a:avLst/>
          </a:prstGeom>
        </p:spPr>
      </p:pic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600380" y="4272619"/>
            <a:ext cx="2688299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    ）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984424" y="4184829"/>
            <a:ext cx="1920213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6   2   7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4836468" y="4210704"/>
            <a:ext cx="2688299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    ） 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7975794" y="4233089"/>
            <a:ext cx="2688299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    ）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231904" y="4136526"/>
            <a:ext cx="1920213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5   0   3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8360730" y="4145136"/>
            <a:ext cx="1920213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4   3   0</a:t>
            </a:r>
          </a:p>
        </p:txBody>
      </p:sp>
      <p:sp>
        <p:nvSpPr>
          <p:cNvPr id="14" name="文本框 8197"/>
          <p:cNvSpPr txBox="1">
            <a:spLocks noChangeArrowheads="1"/>
          </p:cNvSpPr>
          <p:nvPr/>
        </p:nvSpPr>
        <p:spPr bwMode="auto">
          <a:xfrm>
            <a:off x="358174" y="4838329"/>
            <a:ext cx="3383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</a:rPr>
              <a:t>读作：（                ）</a:t>
            </a:r>
          </a:p>
        </p:txBody>
      </p:sp>
      <p:sp>
        <p:nvSpPr>
          <p:cNvPr id="15" name="文本框 8198"/>
          <p:cNvSpPr txBox="1">
            <a:spLocks noChangeArrowheads="1"/>
          </p:cNvSpPr>
          <p:nvPr/>
        </p:nvSpPr>
        <p:spPr bwMode="auto">
          <a:xfrm>
            <a:off x="3929215" y="4830550"/>
            <a:ext cx="3744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读作：（             ）</a:t>
            </a:r>
          </a:p>
        </p:txBody>
      </p:sp>
      <p:sp>
        <p:nvSpPr>
          <p:cNvPr id="16" name="文本框 8199"/>
          <p:cNvSpPr txBox="1">
            <a:spLocks noChangeArrowheads="1"/>
          </p:cNvSpPr>
          <p:nvPr/>
        </p:nvSpPr>
        <p:spPr bwMode="auto">
          <a:xfrm>
            <a:off x="7152117" y="4837850"/>
            <a:ext cx="3744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读作：（                ）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590118" y="485309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 四百三十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214268" y="4843644"/>
            <a:ext cx="2547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 五百零三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634799" y="4849365"/>
            <a:ext cx="3018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 六百二十七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3" grpId="0"/>
      <p:bldP spid="13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832082" y="745848"/>
            <a:ext cx="499255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你能读出下面各数吗？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6" name="图片 5" descr="32-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610" y="2310936"/>
            <a:ext cx="9168341" cy="2992821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829559" y="5429209"/>
            <a:ext cx="9956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四百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796443" y="5429208"/>
            <a:ext cx="18084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二百五十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281426" y="3585537"/>
            <a:ext cx="22148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一百六十八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587271" y="5343814"/>
            <a:ext cx="18084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三百零二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827102" y="746433"/>
            <a:ext cx="77768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每个数中的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“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”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各表示多少？连一连。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1414056" y="2372883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5243193" y="2372883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06</a:t>
            </a:r>
            <a:endParaRPr lang="zh-CN" altLang="en-US" sz="2800" dirty="0">
              <a:latin typeface="+mn-ea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9072331" y="2372883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304246" y="3337733"/>
            <a:ext cx="2019820" cy="2011480"/>
            <a:chOff x="1345877" y="1956885"/>
            <a:chExt cx="1514865" cy="1508610"/>
          </a:xfrm>
        </p:grpSpPr>
        <p:pic>
          <p:nvPicPr>
            <p:cNvPr id="24" name="图片 23" descr="28－长方体100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634075" y="1956885"/>
              <a:ext cx="1226667" cy="1203810"/>
            </a:xfrm>
            <a:prstGeom prst="rect">
              <a:avLst/>
            </a:prstGeom>
          </p:spPr>
        </p:pic>
        <p:pic>
          <p:nvPicPr>
            <p:cNvPr id="25" name="图片 24" descr="28－长方体100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498526" y="2109285"/>
              <a:ext cx="1226667" cy="1203810"/>
            </a:xfrm>
            <a:prstGeom prst="rect">
              <a:avLst/>
            </a:prstGeom>
          </p:spPr>
        </p:pic>
        <p:pic>
          <p:nvPicPr>
            <p:cNvPr id="26" name="图片 25" descr="28－长方体100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45877" y="2261685"/>
              <a:ext cx="1226667" cy="120381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5639853" y="4796952"/>
            <a:ext cx="264127" cy="552261"/>
            <a:chOff x="4067944" y="3219745"/>
            <a:chExt cx="198095" cy="414196"/>
          </a:xfrm>
        </p:grpSpPr>
        <p:pic>
          <p:nvPicPr>
            <p:cNvPr id="28" name="图片 27" descr="28－正方体1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7944" y="3435846"/>
              <a:ext cx="198095" cy="198095"/>
            </a:xfrm>
            <a:prstGeom prst="rect">
              <a:avLst/>
            </a:prstGeom>
          </p:spPr>
        </p:pic>
        <p:pic>
          <p:nvPicPr>
            <p:cNvPr id="29" name="图片 28" descr="28－正方体1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7944" y="3325698"/>
              <a:ext cx="198095" cy="198095"/>
            </a:xfrm>
            <a:prstGeom prst="rect">
              <a:avLst/>
            </a:prstGeom>
          </p:spPr>
        </p:pic>
        <p:pic>
          <p:nvPicPr>
            <p:cNvPr id="30" name="图片 29" descr="28－正方体1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7944" y="3219745"/>
              <a:ext cx="198095" cy="198095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391478" y="3794927"/>
            <a:ext cx="1027133" cy="1554287"/>
            <a:chOff x="1043608" y="2355726"/>
            <a:chExt cx="770350" cy="1165715"/>
          </a:xfrm>
        </p:grpSpPr>
        <p:pic>
          <p:nvPicPr>
            <p:cNvPr id="32" name="图片 31" descr="28－长方体10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3608" y="2355726"/>
              <a:ext cx="194286" cy="1165715"/>
            </a:xfrm>
            <a:prstGeom prst="rect">
              <a:avLst/>
            </a:prstGeom>
          </p:spPr>
        </p:pic>
        <p:pic>
          <p:nvPicPr>
            <p:cNvPr id="33" name="图片 32" descr="28－长方体10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2355726"/>
              <a:ext cx="194286" cy="1165715"/>
            </a:xfrm>
            <a:prstGeom prst="rect">
              <a:avLst/>
            </a:prstGeom>
          </p:spPr>
        </p:pic>
        <p:pic>
          <p:nvPicPr>
            <p:cNvPr id="34" name="图片 33" descr="28－长方体10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9672" y="2355726"/>
              <a:ext cx="194286" cy="1165715"/>
            </a:xfrm>
            <a:prstGeom prst="rect">
              <a:avLst/>
            </a:prstGeom>
          </p:spPr>
        </p:pic>
      </p:grpSp>
      <p:cxnSp>
        <p:nvCxnSpPr>
          <p:cNvPr id="35" name="直接连接符 34"/>
          <p:cNvCxnSpPr>
            <a:stCxn id="20" idx="2"/>
          </p:cNvCxnSpPr>
          <p:nvPr/>
        </p:nvCxnSpPr>
        <p:spPr>
          <a:xfrm>
            <a:off x="1894110" y="2896103"/>
            <a:ext cx="3817847" cy="17810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24" idx="0"/>
          </p:cNvCxnSpPr>
          <p:nvPr/>
        </p:nvCxnSpPr>
        <p:spPr>
          <a:xfrm>
            <a:off x="5711957" y="2852936"/>
            <a:ext cx="3794331" cy="48479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33" idx="0"/>
          </p:cNvCxnSpPr>
          <p:nvPr/>
        </p:nvCxnSpPr>
        <p:spPr>
          <a:xfrm flipH="1">
            <a:off x="1905045" y="2852937"/>
            <a:ext cx="7647340" cy="9419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429385" y="1971675"/>
            <a:ext cx="9333230" cy="269748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同一个数字在不同的数位上表示的数值是不同的。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9440" y="551180"/>
            <a:ext cx="1119251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理解千以内数的含义，掌握千以内数的读法和写法，渗透对应的数学思想。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掌握末尾或中间有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的三位数的读法和写法，明确各个数位上的数字的实际意义。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在活动过程中，培养个性思维，提高推理能力。 </a:t>
            </a:r>
          </a:p>
        </p:txBody>
      </p:sp>
      <p:sp>
        <p:nvSpPr>
          <p:cNvPr id="3" name="圆角矩形 4"/>
          <p:cNvSpPr/>
          <p:nvPr/>
        </p:nvSpPr>
        <p:spPr>
          <a:xfrm>
            <a:off x="426720" y="4457700"/>
            <a:ext cx="11365865" cy="207264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70733" y="4713567"/>
            <a:ext cx="9896724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三位数的写法和读法。</a:t>
            </a:r>
          </a:p>
        </p:txBody>
      </p:sp>
      <p:sp>
        <p:nvSpPr>
          <p:cNvPr id="5" name="矩形 4"/>
          <p:cNvSpPr/>
          <p:nvPr/>
        </p:nvSpPr>
        <p:spPr>
          <a:xfrm>
            <a:off x="685337" y="5439932"/>
            <a:ext cx="9896724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末尾有</a:t>
            </a:r>
            <a:r>
              <a:rPr lang="en-US" altLang="zh-CN" sz="2800" dirty="0"/>
              <a:t>0</a:t>
            </a:r>
            <a:r>
              <a:rPr lang="zh-CN" altLang="en-US" sz="2800" dirty="0"/>
              <a:t>和中间有</a:t>
            </a:r>
            <a:r>
              <a:rPr lang="en-US" altLang="zh-CN" sz="2800" dirty="0"/>
              <a:t>0</a:t>
            </a:r>
            <a:r>
              <a:rPr lang="zh-CN" altLang="en-US" sz="2800" dirty="0"/>
              <a:t>的数的读写。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284444" y="2734272"/>
            <a:ext cx="23268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八百九十六</a:t>
            </a: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5069798" y="2734272"/>
            <a:ext cx="18834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五百三十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8411812" y="2734273"/>
            <a:ext cx="13441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一百</a:t>
            </a: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284444" y="3502432"/>
            <a:ext cx="23268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六百八十九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5069798" y="3502432"/>
            <a:ext cx="18834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五百零三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8411812" y="3502433"/>
            <a:ext cx="13441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一千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611278" y="2734272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896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611278" y="3502432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689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971652" y="2734272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530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6971652" y="3502432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9541361" y="2734272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9541361" y="3502432"/>
            <a:ext cx="11747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1000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657682" y="950565"/>
            <a:ext cx="912101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写出下面各数。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657682" y="950565"/>
            <a:ext cx="91210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先读一读，再根据每组数的排列规律接着写。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57040" y="2385280"/>
            <a:ext cx="892899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707，708，709，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  ），（    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657040" y="3105164"/>
            <a:ext cx="892899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270，280，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290，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  ），（       ）。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57040" y="3825048"/>
            <a:ext cx="892899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980，985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，990，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  ），（    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657040" y="4544933"/>
            <a:ext cx="892899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503，502，501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  ），（       ）。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4798073" y="2408995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710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6573959" y="2416277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711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4798073" y="3127609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300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561455" y="3122295"/>
            <a:ext cx="9848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310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4798073" y="3847493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995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6417945" y="3855720"/>
            <a:ext cx="11893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1000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4795914" y="4574370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500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6549827" y="4563756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499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19955" y="2428342"/>
            <a:ext cx="292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一个一个地数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219955" y="3110236"/>
            <a:ext cx="292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一十一十地数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19954" y="3831806"/>
            <a:ext cx="292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五个五个地数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19953" y="4551691"/>
            <a:ext cx="321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一个一个地倒着数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1" descr="p71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2250" y="1878013"/>
            <a:ext cx="310197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2" descr="p71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2775" y="1878013"/>
            <a:ext cx="310197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3" descr="p71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12038" y="1884363"/>
            <a:ext cx="310197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2248535" y="4757738"/>
            <a:ext cx="13354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dirty="0">
                <a:solidFill>
                  <a:srgbClr val="000000"/>
                </a:solidFill>
                <a:latin typeface="+mn-ea"/>
                <a:sym typeface="Arial Black" panose="020B0A04020102020204" pitchFamily="34" charset="0"/>
              </a:rPr>
              <a:t>6  0</a:t>
            </a:r>
            <a:r>
              <a:rPr lang="en-US" altLang="zh-CN" sz="3200" baseline="30000" dirty="0">
                <a:solidFill>
                  <a:srgbClr val="000000"/>
                </a:solidFill>
                <a:latin typeface="+mn-ea"/>
                <a:sym typeface="Arial Black" panose="020B0A04020102020204" pitchFamily="34" charset="0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+mn-ea"/>
                <a:sym typeface="Arial Black" panose="020B0A04020102020204" pitchFamily="34" charset="0"/>
              </a:rPr>
              <a:t>0</a:t>
            </a:r>
            <a:endParaRPr lang="en-US" altLang="zh-CN" sz="3200" dirty="0">
              <a:latin typeface="+mn-ea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163820" y="4776788"/>
            <a:ext cx="14204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dirty="0">
                <a:solidFill>
                  <a:srgbClr val="000000"/>
                </a:solidFill>
                <a:latin typeface="+mn-ea"/>
                <a:sym typeface="Arial Black" panose="020B0A04020102020204" pitchFamily="34" charset="0"/>
              </a:rPr>
              <a:t>5  3  0</a:t>
            </a:r>
            <a:endParaRPr lang="en-US" altLang="zh-CN" sz="3200" dirty="0">
              <a:latin typeface="+mn-ea"/>
            </a:endParaRPr>
          </a:p>
        </p:txBody>
      </p:sp>
      <p:sp>
        <p:nvSpPr>
          <p:cNvPr id="7" name="Rectangle 40"/>
          <p:cNvSpPr>
            <a:spLocks noChangeArrowheads="1"/>
          </p:cNvSpPr>
          <p:nvPr/>
        </p:nvSpPr>
        <p:spPr bwMode="auto">
          <a:xfrm>
            <a:off x="7660005" y="4789488"/>
            <a:ext cx="19138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dirty="0">
                <a:solidFill>
                  <a:srgbClr val="000000"/>
                </a:solidFill>
                <a:latin typeface="+mn-ea"/>
                <a:sym typeface="Arial Black" panose="020B0A04020102020204" pitchFamily="34" charset="0"/>
              </a:rPr>
              <a:t>1  0  0  0</a:t>
            </a:r>
            <a:endParaRPr lang="en-US" altLang="zh-CN" sz="3200" dirty="0">
              <a:latin typeface="+mn-ea"/>
            </a:endParaRPr>
          </a:p>
        </p:txBody>
      </p:sp>
      <p:pic>
        <p:nvPicPr>
          <p:cNvPr id="8" name="Picture 34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5838" y="397827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1075" y="373697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2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1075" y="349567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1075" y="3246438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4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1075" y="2998788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5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1075" y="276542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9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1763" y="3983038"/>
            <a:ext cx="4111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0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7000" y="374967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1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7000" y="350202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2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91125" y="3268663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3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91125" y="3021013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6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70550" y="3983038"/>
            <a:ext cx="4111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7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5788" y="3733800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8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5788" y="3486150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3" descr="p71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24775" y="3983038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74"/>
          <p:cNvSpPr>
            <a:spLocks noChangeArrowheads="1"/>
          </p:cNvSpPr>
          <p:nvPr/>
        </p:nvSpPr>
        <p:spPr bwMode="auto">
          <a:xfrm>
            <a:off x="332581" y="750313"/>
            <a:ext cx="4249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dirty="0">
                <a:latin typeface="+mn-ea"/>
                <a:sym typeface="宋体" panose="02010600030101010101" pitchFamily="2" charset="-122"/>
              </a:rPr>
              <a:t>1.</a:t>
            </a:r>
            <a:r>
              <a:rPr lang="zh-CN" altLang="en-US" sz="3200" dirty="0">
                <a:latin typeface="+mn-ea"/>
                <a:sym typeface="宋体" panose="02010600030101010101" pitchFamily="2" charset="-122"/>
              </a:rPr>
              <a:t>画珠子</a:t>
            </a:r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 bwMode="auto">
          <a:xfrm>
            <a:off x="5943467" y="1925638"/>
            <a:ext cx="3843330" cy="3449837"/>
            <a:chOff x="0" y="0"/>
            <a:chExt cx="2314" cy="2127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2" y="1672"/>
              <a:ext cx="2199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800" b="0" dirty="0">
                  <a:solidFill>
                    <a:srgbClr val="000000"/>
                  </a:solidFill>
                  <a:latin typeface="+mn-ea"/>
                  <a:sym typeface="宋体" panose="02010600030101010101" pitchFamily="2" charset="-122"/>
                </a:rPr>
                <a:t>天空中有</a:t>
              </a:r>
              <a:r>
                <a:rPr lang="en-US" altLang="zh-CN" sz="2800" b="0" dirty="0">
                  <a:solidFill>
                    <a:schemeClr val="accent1"/>
                  </a:solidFill>
                  <a:latin typeface="+mn-ea"/>
                  <a:sym typeface="Impact" panose="020B0806030902050204" pitchFamily="34" charset="0"/>
                </a:rPr>
                <a:t>580</a:t>
              </a:r>
              <a:r>
                <a:rPr lang="zh-CN" altLang="en-US" sz="2800" b="0" dirty="0">
                  <a:solidFill>
                    <a:srgbClr val="000000"/>
                  </a:solidFill>
                  <a:latin typeface="+mn-ea"/>
                  <a:sym typeface="宋体" panose="02010600030101010101" pitchFamily="2" charset="-122"/>
                </a:rPr>
                <a:t>个气球。</a:t>
              </a:r>
              <a:endParaRPr lang="zh-CN" altLang="en-US" sz="2800" b="0" dirty="0">
                <a:latin typeface="+mn-ea"/>
              </a:endParaRPr>
            </a:p>
          </p:txBody>
        </p:sp>
        <p:pic>
          <p:nvPicPr>
            <p:cNvPr id="5" name="Picture 7" descr="p69-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314" cy="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"/>
          <p:cNvGrpSpPr/>
          <p:nvPr/>
        </p:nvGrpSpPr>
        <p:grpSpPr bwMode="auto">
          <a:xfrm>
            <a:off x="1876292" y="1949450"/>
            <a:ext cx="3886531" cy="3424426"/>
            <a:chOff x="0" y="0"/>
            <a:chExt cx="2340" cy="2111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8" y="1657"/>
              <a:ext cx="219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800" b="0" dirty="0">
                  <a:solidFill>
                    <a:srgbClr val="000000"/>
                  </a:solidFill>
                  <a:latin typeface="+mn-ea"/>
                  <a:sym typeface="宋体" panose="02010600030101010101" pitchFamily="2" charset="-122"/>
                </a:rPr>
                <a:t>广场上有</a:t>
              </a:r>
              <a:r>
                <a:rPr lang="en-US" altLang="zh-CN" sz="2800" b="0" dirty="0">
                  <a:solidFill>
                    <a:schemeClr val="accent1"/>
                  </a:solidFill>
                  <a:latin typeface="+mn-ea"/>
                  <a:sym typeface="Impact" panose="020B0806030902050204" pitchFamily="34" charset="0"/>
                </a:rPr>
                <a:t>330</a:t>
              </a:r>
              <a:r>
                <a:rPr lang="zh-CN" altLang="en-US" sz="2800" b="0" dirty="0">
                  <a:solidFill>
                    <a:srgbClr val="000000"/>
                  </a:solidFill>
                  <a:latin typeface="+mn-ea"/>
                  <a:sym typeface="宋体" panose="02010600030101010101" pitchFamily="2" charset="-122"/>
                </a:rPr>
                <a:t>只鸽子。</a:t>
              </a:r>
              <a:endParaRPr lang="zh-CN" altLang="en-US" sz="2800" b="0" dirty="0">
                <a:latin typeface="+mn-ea"/>
              </a:endParaRPr>
            </a:p>
          </p:txBody>
        </p:sp>
        <p:pic>
          <p:nvPicPr>
            <p:cNvPr id="8" name="Picture 8" descr="p69-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340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462205" y="5297488"/>
            <a:ext cx="16052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三百三十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123942" y="5289550"/>
            <a:ext cx="97980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读作</a:t>
            </a:r>
            <a:r>
              <a:rPr lang="en-US" altLang="zh-CN" sz="2800" b="0" dirty="0">
                <a:solidFill>
                  <a:srgbClr val="FF0000"/>
                </a:solidFill>
                <a:latin typeface="+mn-ea"/>
                <a:sym typeface="Calibri" panose="020F0502020204030204" pitchFamily="34" charset="0"/>
              </a:rPr>
              <a:t>:   </a:t>
            </a:r>
            <a:endParaRPr lang="en-US" altLang="zh-CN" sz="2800" b="0" dirty="0">
              <a:latin typeface="+mn-ea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705592" y="5245100"/>
            <a:ext cx="16052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五百八十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367330" y="5237163"/>
            <a:ext cx="97980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读作</a:t>
            </a:r>
            <a:r>
              <a:rPr lang="en-US" altLang="zh-CN" sz="2800" b="0" dirty="0">
                <a:solidFill>
                  <a:srgbClr val="FF0000"/>
                </a:solidFill>
                <a:latin typeface="+mn-ea"/>
                <a:sym typeface="Calibri" panose="020F0502020204030204" pitchFamily="34" charset="0"/>
              </a:rPr>
              <a:t>:   </a:t>
            </a:r>
            <a:endParaRPr lang="en-US" altLang="zh-CN" sz="2800" b="0" dirty="0">
              <a:latin typeface="+mn-ea"/>
            </a:endParaRPr>
          </a:p>
        </p:txBody>
      </p:sp>
      <p:sp>
        <p:nvSpPr>
          <p:cNvPr id="23" name="Rectangle 74"/>
          <p:cNvSpPr>
            <a:spLocks noChangeArrowheads="1"/>
          </p:cNvSpPr>
          <p:nvPr/>
        </p:nvSpPr>
        <p:spPr bwMode="auto">
          <a:xfrm>
            <a:off x="332740" y="750570"/>
            <a:ext cx="3683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dirty="0">
                <a:solidFill>
                  <a:srgbClr val="000000"/>
                </a:solidFill>
                <a:latin typeface="+mn-ea"/>
                <a:sym typeface="Calibri" panose="020F0502020204030204" pitchFamily="34" charset="0"/>
              </a:rPr>
              <a:t>2. 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读出下面各数。</a:t>
            </a:r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-3-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2099" y="1895375"/>
            <a:ext cx="2438095" cy="2387301"/>
          </a:xfrm>
          <a:prstGeom prst="rect">
            <a:avLst/>
          </a:prstGeom>
        </p:spPr>
      </p:pic>
      <p:pic>
        <p:nvPicPr>
          <p:cNvPr id="3" name="图片 2" descr="31-3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9566" y="1895375"/>
            <a:ext cx="2336508" cy="2417779"/>
          </a:xfrm>
          <a:prstGeom prst="rect">
            <a:avLst/>
          </a:prstGeom>
        </p:spPr>
      </p:pic>
      <p:pic>
        <p:nvPicPr>
          <p:cNvPr id="4" name="图片 3" descr="31-3-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6962" y="1895376"/>
            <a:ext cx="2234920" cy="2407619"/>
          </a:xfrm>
          <a:prstGeom prst="rect">
            <a:avLst/>
          </a:prstGeom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307532" y="4956672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</a:rPr>
              <a:t>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个百是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500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3961961" y="4956671"/>
            <a:ext cx="445035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</a:rPr>
              <a:t>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个百、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个十和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个一组成的数是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  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8412321" y="4956671"/>
            <a:ext cx="220824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个千是</a:t>
            </a:r>
            <a:endParaRPr lang="en-US" altLang="zh-CN" sz="2800" dirty="0">
              <a:latin typeface="+mn-ea"/>
              <a:sym typeface="宋体" panose="02010600030101010101" pitchFamily="2" charset="-122"/>
            </a:endParaRP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 （     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5407529" y="5406906"/>
            <a:ext cx="9601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534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8795119" y="5397529"/>
            <a:ext cx="11521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1000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239796" y="4253582"/>
            <a:ext cx="2688299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）</a:t>
            </a:r>
            <a:endParaRPr lang="zh-CN" altLang="en-US" sz="2935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623584" y="4173033"/>
            <a:ext cx="1920213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5 0 0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4667905" y="4253582"/>
            <a:ext cx="2688299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）</a:t>
            </a:r>
            <a:endParaRPr lang="zh-CN" altLang="en-US" sz="2935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5032779" y="4167583"/>
            <a:ext cx="1920213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5 3 4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7994410" y="4253582"/>
            <a:ext cx="2688299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   ）</a:t>
            </a:r>
            <a:endParaRPr lang="zh-CN" altLang="en-US" sz="2935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8264732" y="4165168"/>
            <a:ext cx="2095249" cy="5625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1 0 0 0</a:t>
            </a:r>
          </a:p>
        </p:txBody>
      </p:sp>
      <p:sp>
        <p:nvSpPr>
          <p:cNvPr id="23" name="Rectangle 74"/>
          <p:cNvSpPr>
            <a:spLocks noChangeArrowheads="1"/>
          </p:cNvSpPr>
          <p:nvPr/>
        </p:nvSpPr>
        <p:spPr bwMode="auto">
          <a:xfrm>
            <a:off x="622300" y="750570"/>
            <a:ext cx="40297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>
                <a:latin typeface="+mn-ea"/>
                <a:sym typeface="宋体" panose="02010600030101010101" pitchFamily="2" charset="-122"/>
              </a:rPr>
              <a:t>写一写，读一读。</a:t>
            </a:r>
            <a:r>
              <a:rPr lang="en-US" altLang="zh-CN" sz="32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82665" y="1147855"/>
            <a:ext cx="2387301" cy="2483312"/>
            <a:chOff x="4139952" y="1563638"/>
            <a:chExt cx="1790476" cy="1862484"/>
          </a:xfrm>
        </p:grpSpPr>
        <p:pic>
          <p:nvPicPr>
            <p:cNvPr id="3" name="图片 2" descr="31-11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9952" y="1643264"/>
              <a:ext cx="1790476" cy="1782858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283968" y="1563638"/>
              <a:ext cx="144016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65177" y="1170537"/>
            <a:ext cx="2417779" cy="2483312"/>
            <a:chOff x="1835696" y="1563638"/>
            <a:chExt cx="1813334" cy="1862484"/>
          </a:xfrm>
        </p:grpSpPr>
        <p:pic>
          <p:nvPicPr>
            <p:cNvPr id="6" name="图片 5" descr="31-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5696" y="1635646"/>
              <a:ext cx="1813334" cy="179047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23728" y="1563638"/>
              <a:ext cx="129614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921829" y="4353421"/>
            <a:ext cx="3778284" cy="1116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+mn-ea"/>
                <a:cs typeface="Arial" panose="020B0604020202020204" pitchFamily="34" charset="0"/>
              </a:rPr>
              <a:t>这个数由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和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组成。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252284" y="3602072"/>
            <a:ext cx="2688299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）</a:t>
            </a:r>
            <a:endParaRPr lang="zh-CN" altLang="en-US" sz="2935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956909" y="3602072"/>
            <a:ext cx="2688299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          ）</a:t>
            </a:r>
            <a:endParaRPr lang="zh-CN" altLang="en-US" sz="2935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434330" y="4353421"/>
            <a:ext cx="3778284" cy="1116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+mn-ea"/>
                <a:cs typeface="Arial" panose="020B0604020202020204" pitchFamily="34" charset="0"/>
              </a:rPr>
              <a:t>这个数由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和</a:t>
            </a:r>
            <a:r>
              <a:rPr lang="en-US" altLang="zh-CN" sz="2800" dirty="0">
                <a:latin typeface="+mn-ea"/>
                <a:cs typeface="Arial" panose="020B0604020202020204" pitchFamily="34" charset="0"/>
              </a:rPr>
              <a:t>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组成。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2629079" y="3515079"/>
            <a:ext cx="1920213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6 4 0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4179628" y="4358480"/>
            <a:ext cx="672075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百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7328886" y="3524558"/>
            <a:ext cx="1920213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4 0 6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2499963" y="4873815"/>
            <a:ext cx="672075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十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8691734" y="4358808"/>
            <a:ext cx="672075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百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7012587" y="4873815"/>
            <a:ext cx="672075" cy="581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4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463" y="2157413"/>
            <a:ext cx="28765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9458"/>
          <p:cNvSpPr txBox="1">
            <a:spLocks noChangeArrowheads="1"/>
          </p:cNvSpPr>
          <p:nvPr/>
        </p:nvSpPr>
        <p:spPr bwMode="auto">
          <a:xfrm>
            <a:off x="2405063" y="4700588"/>
            <a:ext cx="1152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+mn-ea"/>
                <a:ea typeface="+mn-ea"/>
              </a:rPr>
              <a:t>写作：</a:t>
            </a:r>
          </a:p>
        </p:txBody>
      </p:sp>
      <p:sp>
        <p:nvSpPr>
          <p:cNvPr id="4" name="文本框 19459"/>
          <p:cNvSpPr txBox="1">
            <a:spLocks noChangeArrowheads="1"/>
          </p:cNvSpPr>
          <p:nvPr/>
        </p:nvSpPr>
        <p:spPr bwMode="auto">
          <a:xfrm>
            <a:off x="2405063" y="5276850"/>
            <a:ext cx="1081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latin typeface="+mn-ea"/>
                <a:ea typeface="+mn-ea"/>
              </a:rPr>
              <a:t>读作：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523355" y="3915579"/>
            <a:ext cx="489585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126</a:t>
            </a:r>
            <a:r>
              <a:rPr lang="zh-CN" altLang="en-US" sz="2800" dirty="0">
                <a:latin typeface="+mn-ea"/>
                <a:ea typeface="+mn-ea"/>
              </a:rPr>
              <a:t>由（     ）个百，（    ）个十，（     ）个一组成。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484563" y="4700588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+mn-ea"/>
                <a:ea typeface="+mn-ea"/>
              </a:rPr>
              <a:t>126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413125" y="5276850"/>
            <a:ext cx="259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</a:rPr>
              <a:t>一百二十六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729074" y="852116"/>
            <a:ext cx="8448939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写一写，读一读，再说一说它的组成。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18463" y="4107126"/>
            <a:ext cx="371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271443" y="4107126"/>
            <a:ext cx="371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10221" y="4754789"/>
            <a:ext cx="371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6"/>
          <p:cNvSpPr txBox="1"/>
          <p:nvPr>
            <p:custDataLst>
              <p:tags r:id="rId1"/>
            </p:custDataLst>
          </p:nvPr>
        </p:nvSpPr>
        <p:spPr>
          <a:xfrm>
            <a:off x="3778250" y="3401060"/>
            <a:ext cx="1957705" cy="67246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99060" lvl="0" indent="0" algn="l" fontAlgn="auto">
              <a:lnSpc>
                <a:spcPct val="130000"/>
              </a:lnSpc>
              <a:spcBef>
                <a:spcPts val="1110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3000" spc="315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写作：</a:t>
            </a:r>
          </a:p>
        </p:txBody>
      </p:sp>
      <p:sp>
        <p:nvSpPr>
          <p:cNvPr id="3" name="文本框 20482"/>
          <p:cNvSpPr txBox="1">
            <a:spLocks noChangeArrowheads="1"/>
          </p:cNvSpPr>
          <p:nvPr/>
        </p:nvSpPr>
        <p:spPr bwMode="auto">
          <a:xfrm>
            <a:off x="3871278" y="4061460"/>
            <a:ext cx="108108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读作：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404099" y="2283460"/>
            <a:ext cx="4092575" cy="21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如果十位上没有珠子，就用“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0”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来占位。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读的时候直接读“零”。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63825" y="5322888"/>
            <a:ext cx="72707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由（     ）个百，（     ）个一组成。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97363" y="5310188"/>
            <a:ext cx="57626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31660" y="5310188"/>
            <a:ext cx="57626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986973" y="3485198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</a:rPr>
              <a:t>304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915535" y="4061460"/>
            <a:ext cx="2592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三百零四</a:t>
            </a:r>
          </a:p>
        </p:txBody>
      </p:sp>
      <p:pic>
        <p:nvPicPr>
          <p:cNvPr id="10" name="图片 204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940" y="2097405"/>
            <a:ext cx="28098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08949" y="3485102"/>
            <a:ext cx="3571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dirty="0"/>
              <a:t>0</a:t>
            </a:r>
          </a:p>
        </p:txBody>
      </p: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729074" y="852116"/>
            <a:ext cx="8448939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写一写，读一读，再说一说它的组成。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9"/>
          <p:cNvSpPr/>
          <p:nvPr/>
        </p:nvSpPr>
        <p:spPr>
          <a:xfrm>
            <a:off x="1086485" y="904240"/>
            <a:ext cx="9994900" cy="3898900"/>
          </a:xfrm>
          <a:prstGeom prst="roundRect">
            <a:avLst>
              <a:gd name="adj" fmla="val 84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写数时，几个百就在百位上写几，几个十就在十位上写几，几个一就在个位上写几，没有计数单位的要有0补足。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读数时，百位上是几就读作几百，十位上是几就读作几十，个位上是几就读作几，数中间有</a:t>
            </a:r>
            <a:r>
              <a:rPr lang="en-US" altLang="zh-CN" sz="2800" dirty="0">
                <a:solidFill>
                  <a:srgbClr val="FF0000"/>
                </a:solidFill>
              </a:rPr>
              <a:t>0</a:t>
            </a:r>
            <a:r>
              <a:rPr lang="zh-CN" altLang="en-US" sz="2800" dirty="0">
                <a:solidFill>
                  <a:srgbClr val="FF0000"/>
                </a:solidFill>
              </a:rPr>
              <a:t>的，这个</a:t>
            </a:r>
            <a:r>
              <a:rPr lang="en-US" altLang="zh-CN" sz="2800" dirty="0">
                <a:solidFill>
                  <a:srgbClr val="FF0000"/>
                </a:solidFill>
              </a:rPr>
              <a:t>0</a:t>
            </a:r>
            <a:r>
              <a:rPr lang="zh-CN" altLang="en-US" sz="2800" dirty="0">
                <a:solidFill>
                  <a:srgbClr val="FF0000"/>
                </a:solidFill>
              </a:rPr>
              <a:t>要读出来；末尾有</a:t>
            </a:r>
            <a:r>
              <a:rPr lang="en-US" altLang="zh-CN" sz="2800" dirty="0">
                <a:solidFill>
                  <a:srgbClr val="FF0000"/>
                </a:solidFill>
              </a:rPr>
              <a:t>0</a:t>
            </a:r>
            <a:r>
              <a:rPr lang="zh-CN" altLang="en-US" sz="2800" dirty="0">
                <a:solidFill>
                  <a:srgbClr val="FF0000"/>
                </a:solidFill>
              </a:rPr>
              <a:t>的，这个零不读出来。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0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86d0f355-60de-4ad9-9106-6bd874b3ca04}"/>
  <p:tag name="KSO_WM_UNIT_TEXTBOXSTYLE_TEMPLATEID" val="3132582"/>
  <p:tag name="KSO_WM_UNIT_TEXTBOXSTYLE_TYPE" val="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宽屏</PresentationFormat>
  <Paragraphs>165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 Black</vt:lpstr>
      <vt:lpstr>华文楷体</vt:lpstr>
      <vt:lpstr>Calibri</vt:lpstr>
      <vt:lpstr>楷体</vt:lpstr>
      <vt:lpstr>Impact</vt:lpstr>
      <vt:lpstr>Arial</vt:lpstr>
      <vt:lpstr>宋体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2023-01-16T17:09:47Z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E7BB98338FCD4F0D96D95E688E840673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