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61" r:id="rId3"/>
    <p:sldId id="265" r:id="rId4"/>
    <p:sldId id="264" r:id="rId5"/>
    <p:sldId id="281" r:id="rId6"/>
    <p:sldId id="282" r:id="rId7"/>
    <p:sldId id="267" r:id="rId8"/>
    <p:sldId id="283" r:id="rId9"/>
    <p:sldId id="284" r:id="rId10"/>
    <p:sldId id="269" r:id="rId11"/>
    <p:sldId id="270" r:id="rId12"/>
    <p:sldId id="285" r:id="rId13"/>
    <p:sldId id="286" r:id="rId14"/>
    <p:sldId id="287" r:id="rId15"/>
    <p:sldId id="272" r:id="rId16"/>
    <p:sldId id="289" r:id="rId17"/>
    <p:sldId id="288" r:id="rId18"/>
    <p:sldId id="290" r:id="rId19"/>
    <p:sldId id="291" r:id="rId20"/>
    <p:sldId id="292" r:id="rId21"/>
    <p:sldId id="271" r:id="rId22"/>
    <p:sldId id="274" r:id="rId23"/>
    <p:sldId id="278" r:id="rId24"/>
    <p:sldId id="293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2FF"/>
    <a:srgbClr val="023A70"/>
    <a:srgbClr val="D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02CB0E03-DEF1-443C-9AD5-603CFC4806C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50C2E373-2824-4498-87DD-2E466D49E0E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19D0BA-12AD-41AF-9314-9BE8EB39D010}" type="slidenum">
              <a:rPr lang="zh-CN" altLang="en-US">
                <a:latin typeface="Arial" panose="020B0604020202020204" pitchFamily="34" charset="0"/>
              </a:rPr>
              <a:t>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73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602EC7-D3D5-48C6-BD99-0BCB30E5CC56}" type="slidenum">
              <a:rPr lang="zh-CN" altLang="en-US">
                <a:latin typeface="Arial" panose="020B0604020202020204" pitchFamily="34" charset="0"/>
              </a:rPr>
              <a:t>22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93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1375D0-1217-4DA3-A4A7-A8C5B3DB1412}" type="slidenum">
              <a:rPr lang="zh-CN" altLang="en-US">
                <a:latin typeface="Arial" panose="020B0604020202020204" pitchFamily="34" charset="0"/>
              </a:rPr>
              <a:t>23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20F0616-C6BA-46DF-8C9A-B1896650504C}" type="slidenum">
              <a:rPr lang="zh-CN" altLang="en-US">
                <a:latin typeface="Arial" panose="020B0604020202020204" pitchFamily="34" charset="0"/>
              </a:rPr>
              <a:t>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4AAE690-728E-4EFE-B3F7-0BFBA83465F0}" type="slidenum">
              <a:rPr lang="zh-CN" altLang="en-US">
                <a:latin typeface="Arial" panose="020B0604020202020204" pitchFamily="34" charset="0"/>
              </a:rPr>
              <a:t>7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2CD3DAF-9896-4F72-8EF6-F6782576E66A}" type="slidenum">
              <a:rPr lang="zh-CN" altLang="en-US">
                <a:latin typeface="Arial" panose="020B0604020202020204" pitchFamily="34" charset="0"/>
              </a:rPr>
              <a:t>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2F96634-4E8C-483D-970A-61A925BADB19}" type="slidenum">
              <a:rPr lang="zh-CN" altLang="en-US">
                <a:latin typeface="Arial" panose="020B0604020202020204" pitchFamily="34" charset="0"/>
              </a:rPr>
              <a:t>10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459A975-5530-421D-BB1D-D903E28CAF42}" type="slidenum">
              <a:rPr lang="zh-CN" altLang="en-US">
                <a:latin typeface="Arial" panose="020B0604020202020204" pitchFamily="34" charset="0"/>
              </a:rPr>
              <a:t>11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F80B34-0D25-4A73-A5C1-416F67480E5A}" type="slidenum">
              <a:rPr lang="zh-CN" altLang="en-US">
                <a:latin typeface="Arial" panose="020B0604020202020204" pitchFamily="34" charset="0"/>
              </a:rPr>
              <a:t>12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FE40FFD-A488-4F12-97FF-096473BF0836}" type="slidenum">
              <a:rPr lang="zh-CN" altLang="en-US">
                <a:latin typeface="Arial" panose="020B0604020202020204" pitchFamily="34" charset="0"/>
              </a:rPr>
              <a:t>15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A82A583-F9EC-4608-9580-F8990F09FD6B}" type="slidenum">
              <a:rPr lang="zh-CN" altLang="en-US">
                <a:latin typeface="Arial" panose="020B0604020202020204" pitchFamily="34" charset="0"/>
              </a:rPr>
              <a:t>21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>
            <a:spLocks noChangeArrowheads="1"/>
          </p:cNvSpPr>
          <p:nvPr userDrawn="1"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smtClean="0">
                <a:solidFill>
                  <a:srgbClr val="FFFFFF"/>
                </a:solidFill>
                <a:latin typeface="Arial Black" panose="020B0A04020102020204" pitchFamily="34" charset="0"/>
                <a:ea typeface="黑体" panose="02010609060101010101" pitchFamily="49" charset="-122"/>
                <a:sym typeface="+mn-ea"/>
              </a:rPr>
              <a:t>Contents</a:t>
            </a: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目录</a:t>
            </a:r>
          </a:p>
        </p:txBody>
      </p:sp>
      <p:cxnSp>
        <p:nvCxnSpPr>
          <p:cNvPr id="5" name="直接连接符 22"/>
          <p:cNvCxnSpPr>
            <a:cxnSpLocks noChangeShapeType="1"/>
          </p:cNvCxnSpPr>
          <p:nvPr userDrawn="1"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4"/>
          <p:cNvCxnSpPr>
            <a:cxnSpLocks noChangeShapeType="1"/>
          </p:cNvCxnSpPr>
          <p:nvPr userDrawn="1"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A7AA4-ECA6-4223-866B-78DD7F9D58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213C8-27BB-45B8-AB0B-6BDCA81509D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知识框架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562D6-D08B-492E-B9E1-1DE111EE62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复习回顾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8C0A1-1E8F-4970-8680-DCDD63DC690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116FD-193C-4463-AC7B-8E952E0DCEA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161C5-DB37-4947-B186-0FEF2C2711D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7E248-EEB2-4F92-9480-0684F5A9C0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B070-A7D9-48BA-A3CA-BEE194F4D7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057B3-2FF2-42C7-8DED-E8EC4D59EB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E5BF5-9B4A-41DB-A88C-3A02D0A721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BA488-D08C-4927-A27C-DA10BDB933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5" y="18854"/>
            <a:ext cx="1727885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A0935-42FB-44A2-9760-DFF75A1DC80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8A470-4435-48C6-8FD2-3083070B481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情境引入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7A870-F421-4A70-9166-70FD9D7F1B2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343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旧知回顾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8BD8A-BDAC-4DAF-B64D-2F0472890A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标题和内容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964FD-FB53-4E94-85AA-5213705DFC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新知探究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850B-866E-42FD-BFD9-23F9DD1521D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310DB-323A-457F-AF01-5FDBAA1A6C2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57624-2428-4087-8081-BA04C6CF74A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D80F-0F96-4C74-B86C-43D0362D67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E6A7BA0-2E0D-4E14-BBDB-108BF2597B7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51013" y="1750584"/>
            <a:ext cx="5583237" cy="1752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6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4.3  </a:t>
            </a:r>
            <a:r>
              <a:rPr lang="zh-CN" altLang="en-US" sz="6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众数</a:t>
            </a:r>
            <a:endParaRPr lang="zh-CN" altLang="en-US" sz="66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43477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3"/>
          <p:cNvSpPr>
            <a:spLocks noChangeArrowheads="1"/>
          </p:cNvSpPr>
          <p:nvPr/>
        </p:nvSpPr>
        <p:spPr bwMode="auto">
          <a:xfrm>
            <a:off x="188913" y="1166813"/>
            <a:ext cx="8567737" cy="5211762"/>
          </a:xfrm>
          <a:prstGeom prst="horizontalScroll">
            <a:avLst>
              <a:gd name="adj" fmla="val 9583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3500000" scaled="1"/>
          </a:gradFill>
          <a:ln w="952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eaLnBrk="0" hangingPunct="0">
              <a:lnSpc>
                <a:spcPct val="150000"/>
              </a:lnSpc>
            </a:pPr>
            <a:endParaRPr lang="zh-CN" altLang="en-US" sz="2600">
              <a:solidFill>
                <a:srgbClr val="FF0066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31888" y="1960563"/>
            <a:ext cx="15255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平均数：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31888" y="3298825"/>
            <a:ext cx="136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中位数：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131888" y="4802188"/>
            <a:ext cx="12239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众   数：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41288" y="2411413"/>
            <a:ext cx="7493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数据代表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296" name="AutoShape 8"/>
          <p:cNvSpPr/>
          <p:nvPr/>
        </p:nvSpPr>
        <p:spPr bwMode="auto">
          <a:xfrm>
            <a:off x="842963" y="2268538"/>
            <a:ext cx="360362" cy="2954337"/>
          </a:xfrm>
          <a:prstGeom prst="leftBrace">
            <a:avLst>
              <a:gd name="adj1" fmla="val 68281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60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355850" y="1874838"/>
            <a:ext cx="57546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solidFill>
                  <a:srgbClr val="FF00FF"/>
                </a:solidFill>
                <a:latin typeface="Times New Roman Italic" pitchFamily="18" charset="0"/>
                <a:ea typeface="黑体" panose="02010609060101010101" pitchFamily="49" charset="-122"/>
              </a:rPr>
              <a:t>通过计算得到，能充分利用所有数据，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但容易受极端数据的影响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355850" y="3200400"/>
            <a:ext cx="43529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solidFill>
                  <a:srgbClr val="FF00FF"/>
                </a:solidFill>
                <a:latin typeface="Times New Roman Italic" pitchFamily="18" charset="0"/>
                <a:ea typeface="黑体" panose="02010609060101010101" pitchFamily="49" charset="-122"/>
              </a:rPr>
              <a:t>只与其在数据中的位置有关，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不能充分利用所有数据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355850" y="4548188"/>
            <a:ext cx="50800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solidFill>
                  <a:srgbClr val="FF00FF"/>
                </a:solidFill>
                <a:latin typeface="Times New Roman Italic" pitchFamily="18" charset="0"/>
                <a:ea typeface="黑体" panose="02010609060101010101" pitchFamily="49" charset="-122"/>
              </a:rPr>
              <a:t>只与其在数据中的重复次数有关，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不能充分利用所有数据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127750" y="2455863"/>
            <a:ext cx="1871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>
                <a:solidFill>
                  <a:srgbClr val="3333FF"/>
                </a:solidFill>
                <a:latin typeface="Times New Roman Italic" pitchFamily="18" charset="0"/>
                <a:ea typeface="黑体" panose="02010609060101010101" pitchFamily="49" charset="-122"/>
              </a:rPr>
              <a:t>（应用最广）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8275" y="3659188"/>
            <a:ext cx="7080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（集中程度）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23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/>
      <p:bldP spid="12295" grpId="0" bldLvl="0"/>
      <p:bldP spid="12296" grpId="0" animBg="1"/>
      <p:bldP spid="12298" grpId="0" bldLvl="0"/>
      <p:bldP spid="12298" grpId="1" bldLvl="0"/>
      <p:bldP spid="12298" grpId="2" bldLvl="0"/>
      <p:bldP spid="12298" grpId="3" bldLvl="0"/>
      <p:bldP spid="12298" grpId="4" bldLvl="0"/>
      <p:bldP spid="12298" grpId="5"/>
      <p:bldP spid="12299" grpId="0" bldLvl="0"/>
      <p:bldP spid="12299" grpId="1" bldLvl="0"/>
      <p:bldP spid="12299" grpId="2" bldLvl="0"/>
      <p:bldP spid="12299" grpId="3"/>
      <p:bldP spid="12300" grpId="0" bldLvl="0"/>
      <p:bldP spid="12300" grpId="1"/>
      <p:bldP spid="12303" grpId="0"/>
      <p:bldP spid="1230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31925" y="2817813"/>
            <a:ext cx="57896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平均数反映一组数据的（          ）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中位数反映一组数据的（          ）</a:t>
            </a:r>
            <a:endParaRPr lang="en-US" altLang="zh-CN" sz="2600" b="1">
              <a:latin typeface="Times New Roman Italic" pitchFamily="18" charset="0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众数反映一组数据的（          ） 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</a:rPr>
              <a:t>A.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平均水平   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</a:rPr>
              <a:t>B.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中等水平   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</a:rPr>
              <a:t>C.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多数水平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185863" y="1374775"/>
            <a:ext cx="6238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平均数、中位数和众数分别反映什么？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86388" y="2817813"/>
            <a:ext cx="4540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86388" y="3402013"/>
            <a:ext cx="4889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122863" y="4064000"/>
            <a:ext cx="409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14340" grpId="0"/>
      <p:bldP spid="14341" grpId="0"/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808038"/>
            <a:ext cx="8086725" cy="1123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        例</a:t>
            </a:r>
            <a:r>
              <a:rPr lang="en-US" altLang="zh-CN" sz="28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Times New Roman Italic" pitchFamily="18" charset="0"/>
                <a:ea typeface="黑体" panose="02010609060101010101" pitchFamily="49" charset="-122"/>
              </a:rPr>
              <a:t>某公司</a:t>
            </a:r>
            <a:r>
              <a:rPr lang="en-US" altLang="zh-CN" sz="2800" b="1" dirty="0" smtClean="0">
                <a:latin typeface="Times New Roman Italic" pitchFamily="18" charset="0"/>
                <a:ea typeface="黑体" panose="02010609060101010101" pitchFamily="49" charset="-122"/>
              </a:rPr>
              <a:t>15</a:t>
            </a:r>
            <a:r>
              <a:rPr lang="zh-CN" altLang="en-US" sz="2800" b="1" dirty="0" smtClean="0">
                <a:latin typeface="Times New Roman Italic" pitchFamily="18" charset="0"/>
                <a:ea typeface="黑体" panose="02010609060101010101" pitchFamily="49" charset="-122"/>
              </a:rPr>
              <a:t>名工作人员，他们的月工资情况如下表所示：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311275" y="2071688"/>
          <a:ext cx="6872287" cy="2173357"/>
        </p:xfrm>
        <a:graphic>
          <a:graphicData uri="http://schemas.openxmlformats.org/drawingml/2006/table">
            <a:tbl>
              <a:tblPr/>
              <a:tblGrid>
                <a:gridCol w="1628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2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   </a:t>
                      </a: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职务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经理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副经理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职员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9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人数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1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12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1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月工资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/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元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8000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5000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2000</a:t>
                      </a:r>
                    </a:p>
                  </a:txBody>
                  <a:tcPr marL="90174" marR="90174" marT="46963" marB="4696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385763" y="4654550"/>
            <a:ext cx="8229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（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）求该公司工作人员月工资的平均数、中位数和众数；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490538" y="1127125"/>
            <a:ext cx="8075612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（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）假设经理的月工资由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8000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元提升到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Times New Roman" panose="02020603050405020304" charset="0"/>
              </a:rPr>
              <a:t>12000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，副经理的月工资由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Times New Roman" panose="02020603050405020304" charset="0"/>
              </a:rPr>
              <a:t>5000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元提升到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Times New Roman" panose="02020603050405020304" charset="0"/>
              </a:rPr>
              <a:t>6000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元，职员的月工资仍为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Times New Roman" panose="02020603050405020304" charset="0"/>
              </a:rPr>
              <a:t>2000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元，求工资变动后所得一组新数据的平均数、中位数和众数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;</a:t>
            </a:r>
            <a:endParaRPr lang="zh-CN" altLang="en-US" sz="2600" b="1">
              <a:latin typeface="Times New Roman Italic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（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）由（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）（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）你认为在这一问题中，哪个统计量更能反映出这个公司员工的月工资水平？结合统计量的实际意义加以解释。</a:t>
            </a:r>
            <a:endParaRPr lang="zh-CN" altLang="en-US" sz="26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573088" y="876300"/>
            <a:ext cx="574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解</a:t>
            </a:r>
            <a:endParaRPr lang="zh-CN" altLang="en-US" sz="2600" b="1" dirty="0" smtClean="0">
              <a:solidFill>
                <a:srgbClr val="598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860425" y="876300"/>
            <a:ext cx="69103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）该公司工作人员月工资的平均数为</a:t>
            </a:r>
          </a:p>
        </p:txBody>
      </p:sp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573088" y="2576513"/>
            <a:ext cx="78168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所以，月平均工资为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2800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元，众数和中位数都是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2000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元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600" b="1">
              <a:latin typeface="Times New Roman Italic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392238" y="1687513"/>
          <a:ext cx="52705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r:id="rId3" imgW="2514600" imgH="406400" progId="Equation.DSMT4">
                  <p:embed/>
                </p:oleObj>
              </mc:Choice>
              <mc:Fallback>
                <p:oleObj r:id="rId3" imgW="25146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1687513"/>
                        <a:ext cx="52705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573088" y="3913188"/>
            <a:ext cx="8001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(2)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改动后月工资的众数和中位数还是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2000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元，平均数是：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325563" y="5478463"/>
          <a:ext cx="5503862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r:id="rId5" imgW="2578100" imgH="406400" progId="Equation.DSMT4">
                  <p:embed/>
                </p:oleObj>
              </mc:Choice>
              <mc:Fallback>
                <p:oleObj r:id="rId5" imgW="2578100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5478463"/>
                        <a:ext cx="5503862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33388" y="1473200"/>
            <a:ext cx="78486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600">
                <a:latin typeface="Times New Roman Italic" pitchFamily="18" charset="0"/>
                <a:ea typeface="黑体" panose="02010609060101010101" pitchFamily="49" charset="-122"/>
              </a:rPr>
              <a:t>(3)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由于经理和副经理的工资偏高，使该公司的原月平均工资2800元与绝大多数员工的工资差距较大。该公司经理和副经理的工资变动后，月平均工资由2800元升至3200元，但中位数和众数仍是2000元。由此可见，在这一问题中，要反映该公司工作人员月工资的水平，用中位数和众数要比平均数更客观一些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4325" y="655638"/>
            <a:ext cx="83820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   例</a:t>
            </a: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青年歌手大奖赛的决赛在甲乙两名歌手之间进行，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9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位评委的评分（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分为满分）情况如下表所示（单位：分）</a:t>
            </a:r>
            <a:endParaRPr lang="en-US" altLang="zh-CN" sz="28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" name="Group 67"/>
          <p:cNvGraphicFramePr/>
          <p:nvPr/>
        </p:nvGraphicFramePr>
        <p:xfrm>
          <a:off x="889000" y="2838450"/>
          <a:ext cx="7459661" cy="1843851"/>
        </p:xfrm>
        <a:graphic>
          <a:graphicData uri="http://schemas.openxmlformats.org/drawingml/2006/table">
            <a:tbl>
              <a:tblPr/>
              <a:tblGrid>
                <a:gridCol w="153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90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6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5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评委编号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 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  8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 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甲的得分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乙的得分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4325" y="5049838"/>
            <a:ext cx="83820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      （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）将甲、乙两名歌手的得分适当进行分组整理，并列成统计表。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1313" y="1262063"/>
            <a:ext cx="82248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      （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）分别求出甲乙两名歌手得分的平均数、中位数和众数。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      （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）由（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）的结果，分析甲乙两名歌手中谁的演唱水平较高。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      （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）如果以平均分为标准区分比赛的名次，那么制定怎样的计分规则比较合理？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57288" y="2028825"/>
          <a:ext cx="6350001" cy="2271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030">
                <a:tc rowSpan="3"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9.6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9.5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8.9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8.8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8.6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37">
                <a:tc rowSpan="3"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9.9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9.2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9.1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8.6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8.5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8.3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9163" y="1169988"/>
            <a:ext cx="2514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解 （</a:t>
            </a: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分组</a:t>
            </a:r>
            <a:endParaRPr lang="en-US" altLang="zh-CN" sz="28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76488" y="2741613"/>
            <a:ext cx="32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125538" y="2095500"/>
            <a:ext cx="965200" cy="2201863"/>
            <a:chOff x="1676011" y="1825573"/>
            <a:chExt cx="964552" cy="2201351"/>
          </a:xfrm>
        </p:grpSpPr>
        <p:sp>
          <p:nvSpPr>
            <p:cNvPr id="51258" name="Text Box 4"/>
            <p:cNvSpPr txBox="1">
              <a:spLocks noChangeArrowheads="1"/>
            </p:cNvSpPr>
            <p:nvPr/>
          </p:nvSpPr>
          <p:spPr bwMode="auto">
            <a:xfrm>
              <a:off x="1676011" y="1825573"/>
              <a:ext cx="964552" cy="9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2000" b="1">
                  <a:latin typeface="Times New Roman Italic" pitchFamily="18" charset="0"/>
                  <a:ea typeface="黑体" panose="02010609060101010101" pitchFamily="49" charset="-122"/>
                </a:rPr>
                <a:t>甲得分情况</a:t>
              </a:r>
              <a:endParaRPr lang="en-US" altLang="zh-CN" sz="2000" b="1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1259" name="Text Box 4"/>
            <p:cNvSpPr txBox="1">
              <a:spLocks noChangeArrowheads="1"/>
            </p:cNvSpPr>
            <p:nvPr/>
          </p:nvSpPr>
          <p:spPr bwMode="auto">
            <a:xfrm>
              <a:off x="1676011" y="3011261"/>
              <a:ext cx="96455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2000" b="1">
                  <a:latin typeface="Times New Roman Italic" pitchFamily="18" charset="0"/>
                  <a:ea typeface="黑体" panose="02010609060101010101" pitchFamily="49" charset="-122"/>
                </a:rPr>
                <a:t>乙得分情况</a:t>
              </a:r>
              <a:endParaRPr lang="en-US" altLang="zh-CN" sz="2000" b="1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78188" y="2741613"/>
            <a:ext cx="32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19338" y="3841750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79888" y="2741613"/>
            <a:ext cx="32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51650" y="3841750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81588" y="2741613"/>
            <a:ext cx="32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983288" y="2741613"/>
            <a:ext cx="32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84988" y="2741613"/>
            <a:ext cx="32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945188" y="3841750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038725" y="3841750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132263" y="3841750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25800" y="3851275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165850" y="3673475"/>
            <a:ext cx="0" cy="2333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219700" y="2667000"/>
            <a:ext cx="15875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151438" y="2643188"/>
            <a:ext cx="0" cy="1174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371725" y="2549525"/>
            <a:ext cx="2159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284538" y="2549525"/>
            <a:ext cx="21748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197350" y="2549525"/>
            <a:ext cx="2174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111750" y="2549525"/>
            <a:ext cx="2159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024563" y="2549525"/>
            <a:ext cx="2159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937375" y="2549525"/>
            <a:ext cx="2174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416175" y="3663950"/>
            <a:ext cx="2174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328988" y="3663950"/>
            <a:ext cx="21748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243388" y="3663950"/>
            <a:ext cx="2159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156200" y="3663950"/>
            <a:ext cx="2174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069013" y="3663950"/>
            <a:ext cx="21748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983413" y="3663950"/>
            <a:ext cx="2159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4352925" y="3663950"/>
            <a:ext cx="0" cy="2333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219700" y="2549525"/>
            <a:ext cx="0" cy="2333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161088" y="3789363"/>
            <a:ext cx="15875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88" y="725488"/>
            <a:ext cx="8207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endParaRPr lang="en-US" altLang="zh-CN" sz="2800" b="1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177925" y="628650"/>
          <a:ext cx="71643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r:id="rId3" imgW="3035300" imgH="406400" progId="Equation.DSMT4">
                  <p:embed/>
                </p:oleObj>
              </mc:Choice>
              <mc:Fallback>
                <p:oleObj r:id="rId3" imgW="30353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628650"/>
                        <a:ext cx="7164388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20713" y="2466975"/>
          <a:ext cx="779621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r:id="rId5" imgW="3302000" imgH="406400" progId="Equation.DSMT4">
                  <p:embed/>
                </p:oleObj>
              </mc:Choice>
              <mc:Fallback>
                <p:oleObj r:id="rId5" imgW="33020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2466975"/>
                        <a:ext cx="7796212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0713" y="1685925"/>
            <a:ext cx="4849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甲的中位数是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8.8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分，众数是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8.8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分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0713" y="3657600"/>
            <a:ext cx="4849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乙的中位数是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8.6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分，众数是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8.5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分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7188" y="4303713"/>
            <a:ext cx="80597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（</a:t>
            </a:r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从平均分来看，乙的水平较高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     从中位数来看，甲的水平较高。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     从众数来看，甲也比乙高，有四位评委给甲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8.8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分，三位评委给乙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8.5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分，甲相对较高。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1"/>
          <p:cNvGrpSpPr/>
          <p:nvPr/>
        </p:nvGrpSpPr>
        <p:grpSpPr bwMode="auto">
          <a:xfrm>
            <a:off x="4330700" y="974725"/>
            <a:ext cx="3756025" cy="736600"/>
            <a:chOff x="4192588" y="1246188"/>
            <a:chExt cx="3755231" cy="735012"/>
          </a:xfrm>
        </p:grpSpPr>
        <p:sp>
          <p:nvSpPr>
            <p:cNvPr id="26626" name="椭圆 25"/>
            <p:cNvSpPr>
              <a:spLocks noChangeArrowheads="1"/>
            </p:cNvSpPr>
            <p:nvPr/>
          </p:nvSpPr>
          <p:spPr bwMode="auto">
            <a:xfrm>
              <a:off x="4192588" y="1246188"/>
              <a:ext cx="736600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2600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27" name="椭圆 31"/>
            <p:cNvSpPr>
              <a:spLocks noChangeArrowheads="1"/>
            </p:cNvSpPr>
            <p:nvPr/>
          </p:nvSpPr>
          <p:spPr bwMode="auto">
            <a:xfrm>
              <a:off x="4245769" y="1291432"/>
              <a:ext cx="628650" cy="630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26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01</a:t>
              </a:r>
            </a:p>
          </p:txBody>
        </p:sp>
        <p:sp>
          <p:nvSpPr>
            <p:cNvPr id="26628" name="文本框 35"/>
            <p:cNvSpPr txBox="1">
              <a:spLocks noChangeArrowheads="1"/>
            </p:cNvSpPr>
            <p:nvPr/>
          </p:nvSpPr>
          <p:spPr bwMode="auto">
            <a:xfrm>
              <a:off x="4874419" y="1344613"/>
              <a:ext cx="3073400" cy="615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6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学习目标</a:t>
              </a:r>
            </a:p>
          </p:txBody>
        </p:sp>
      </p:grpSp>
      <p:grpSp>
        <p:nvGrpSpPr>
          <p:cNvPr id="26629" name="组合 3"/>
          <p:cNvGrpSpPr/>
          <p:nvPr/>
        </p:nvGrpSpPr>
        <p:grpSpPr bwMode="auto">
          <a:xfrm>
            <a:off x="2311400" y="4633913"/>
            <a:ext cx="3808413" cy="781050"/>
            <a:chOff x="3246438" y="2955925"/>
            <a:chExt cx="3808412" cy="781395"/>
          </a:xfrm>
        </p:grpSpPr>
        <p:grpSp>
          <p:nvGrpSpPr>
            <p:cNvPr id="26630" name="组合 23"/>
            <p:cNvGrpSpPr/>
            <p:nvPr/>
          </p:nvGrpSpPr>
          <p:grpSpPr bwMode="auto">
            <a:xfrm>
              <a:off x="3246438" y="2955925"/>
              <a:ext cx="735012" cy="736600"/>
              <a:chOff x="2986088" y="3314700"/>
              <a:chExt cx="735012" cy="736600"/>
            </a:xfrm>
          </p:grpSpPr>
          <p:sp>
            <p:nvSpPr>
              <p:cNvPr id="26631" name="椭圆 29"/>
              <p:cNvSpPr>
                <a:spLocks noChangeArrowheads="1"/>
              </p:cNvSpPr>
              <p:nvPr/>
            </p:nvSpPr>
            <p:spPr bwMode="auto">
              <a:xfrm>
                <a:off x="2986088" y="3314700"/>
                <a:ext cx="735012" cy="73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6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632" name="椭圆 33"/>
              <p:cNvSpPr>
                <a:spLocks noChangeArrowheads="1"/>
              </p:cNvSpPr>
              <p:nvPr/>
            </p:nvSpPr>
            <p:spPr bwMode="auto">
              <a:xfrm>
                <a:off x="3038475" y="3367088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6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05</a:t>
                </a:r>
              </a:p>
            </p:txBody>
          </p:sp>
        </p:grpSp>
        <p:sp>
          <p:nvSpPr>
            <p:cNvPr id="26633" name="文本框 37"/>
            <p:cNvSpPr txBox="1">
              <a:spLocks noChangeArrowheads="1"/>
            </p:cNvSpPr>
            <p:nvPr/>
          </p:nvSpPr>
          <p:spPr bwMode="auto">
            <a:xfrm>
              <a:off x="3981450" y="3121025"/>
              <a:ext cx="3073400" cy="61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6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随堂练习</a:t>
              </a:r>
            </a:p>
          </p:txBody>
        </p:sp>
      </p:grpSp>
      <p:grpSp>
        <p:nvGrpSpPr>
          <p:cNvPr id="26634" name="组合 4"/>
          <p:cNvGrpSpPr/>
          <p:nvPr/>
        </p:nvGrpSpPr>
        <p:grpSpPr bwMode="auto">
          <a:xfrm>
            <a:off x="1803400" y="5527675"/>
            <a:ext cx="3808413" cy="800100"/>
            <a:chOff x="2773363" y="3849688"/>
            <a:chExt cx="3808412" cy="797822"/>
          </a:xfrm>
        </p:grpSpPr>
        <p:grpSp>
          <p:nvGrpSpPr>
            <p:cNvPr id="26635" name="组合 18"/>
            <p:cNvGrpSpPr/>
            <p:nvPr/>
          </p:nvGrpSpPr>
          <p:grpSpPr bwMode="auto">
            <a:xfrm>
              <a:off x="2773363" y="3849688"/>
              <a:ext cx="735012" cy="735012"/>
              <a:chOff x="2513013" y="4183063"/>
              <a:chExt cx="735012" cy="735012"/>
            </a:xfrm>
          </p:grpSpPr>
          <p:sp>
            <p:nvSpPr>
              <p:cNvPr id="26636" name="椭圆 30"/>
              <p:cNvSpPr>
                <a:spLocks noChangeArrowheads="1"/>
              </p:cNvSpPr>
              <p:nvPr/>
            </p:nvSpPr>
            <p:spPr bwMode="auto">
              <a:xfrm>
                <a:off x="2513013" y="4183063"/>
                <a:ext cx="735012" cy="735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6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637" name="椭圆 34"/>
              <p:cNvSpPr>
                <a:spLocks noChangeArrowheads="1"/>
              </p:cNvSpPr>
              <p:nvPr/>
            </p:nvSpPr>
            <p:spPr bwMode="auto">
              <a:xfrm>
                <a:off x="2565400" y="4227513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6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06</a:t>
                </a:r>
              </a:p>
            </p:txBody>
          </p:sp>
        </p:grpSp>
        <p:sp>
          <p:nvSpPr>
            <p:cNvPr id="26638" name="文本框 38"/>
            <p:cNvSpPr txBox="1">
              <a:spLocks noChangeArrowheads="1"/>
            </p:cNvSpPr>
            <p:nvPr/>
          </p:nvSpPr>
          <p:spPr bwMode="auto">
            <a:xfrm>
              <a:off x="3508375" y="4032250"/>
              <a:ext cx="3073400" cy="61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6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课堂小结</a:t>
              </a:r>
            </a:p>
          </p:txBody>
        </p:sp>
      </p:grpSp>
      <p:grpSp>
        <p:nvGrpSpPr>
          <p:cNvPr id="26639" name="组合 2"/>
          <p:cNvGrpSpPr/>
          <p:nvPr/>
        </p:nvGrpSpPr>
        <p:grpSpPr bwMode="auto">
          <a:xfrm>
            <a:off x="3321050" y="2795588"/>
            <a:ext cx="3802063" cy="738187"/>
            <a:chOff x="3709988" y="2103438"/>
            <a:chExt cx="3802062" cy="738070"/>
          </a:xfrm>
        </p:grpSpPr>
        <p:sp>
          <p:nvSpPr>
            <p:cNvPr id="26640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2600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1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26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03</a:t>
              </a:r>
            </a:p>
          </p:txBody>
        </p:sp>
        <p:sp>
          <p:nvSpPr>
            <p:cNvPr id="26642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61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6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新知探究</a:t>
              </a:r>
            </a:p>
          </p:txBody>
        </p:sp>
      </p:grpSp>
      <p:grpSp>
        <p:nvGrpSpPr>
          <p:cNvPr id="26643" name="组合 2"/>
          <p:cNvGrpSpPr/>
          <p:nvPr/>
        </p:nvGrpSpPr>
        <p:grpSpPr bwMode="auto">
          <a:xfrm>
            <a:off x="3822700" y="1879600"/>
            <a:ext cx="3808413" cy="736600"/>
            <a:chOff x="3709988" y="2103438"/>
            <a:chExt cx="3808412" cy="736667"/>
          </a:xfrm>
        </p:grpSpPr>
        <p:sp>
          <p:nvSpPr>
            <p:cNvPr id="26644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2600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5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26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02</a:t>
              </a:r>
            </a:p>
          </p:txBody>
        </p:sp>
        <p:sp>
          <p:nvSpPr>
            <p:cNvPr id="26646" name="文本框 37"/>
            <p:cNvSpPr txBox="1">
              <a:spLocks noChangeArrowheads="1"/>
            </p:cNvSpPr>
            <p:nvPr/>
          </p:nvSpPr>
          <p:spPr bwMode="auto">
            <a:xfrm>
              <a:off x="4445000" y="2223418"/>
              <a:ext cx="3073400" cy="61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6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旧知回顾</a:t>
              </a:r>
            </a:p>
          </p:txBody>
        </p:sp>
      </p:grpSp>
      <p:grpSp>
        <p:nvGrpSpPr>
          <p:cNvPr id="26647" name="组合 2"/>
          <p:cNvGrpSpPr/>
          <p:nvPr/>
        </p:nvGrpSpPr>
        <p:grpSpPr bwMode="auto">
          <a:xfrm>
            <a:off x="2819400" y="3711575"/>
            <a:ext cx="3802063" cy="738188"/>
            <a:chOff x="3709988" y="2103438"/>
            <a:chExt cx="3802062" cy="738070"/>
          </a:xfrm>
        </p:grpSpPr>
        <p:sp>
          <p:nvSpPr>
            <p:cNvPr id="26648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2600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9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26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04</a:t>
              </a:r>
            </a:p>
          </p:txBody>
        </p:sp>
        <p:sp>
          <p:nvSpPr>
            <p:cNvPr id="26650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61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6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例题精讲</a:t>
              </a: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6413" y="1774825"/>
            <a:ext cx="80597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（</a:t>
            </a:r>
            <a:r>
              <a:rPr lang="en-US" altLang="zh-CN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有（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）中统计结果可以看出，乙的平均分略高与甲，原因是个别评委给了极端分，使得出现个别差异较大的数据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因此，若制订“去掉一个最高分和一个最低分”的计分规则，以确保平分的合理性。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按照这个规则，甲、乙的平均分分别是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8.89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分与</a:t>
            </a:r>
            <a:r>
              <a:rPr lang="en-US" altLang="zh-CN" sz="2400" b="1">
                <a:latin typeface="Times New Roman Italic" pitchFamily="18" charset="0"/>
                <a:ea typeface="黑体" panose="02010609060101010101" pitchFamily="49" charset="-122"/>
              </a:rPr>
              <a:t>8.79</a:t>
            </a: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分，所以甲的演唱水平较高。</a:t>
            </a:r>
            <a:endParaRPr lang="en-US" altLang="zh-CN" sz="24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2725" y="1057275"/>
            <a:ext cx="861536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</a:t>
            </a:r>
            <a:r>
              <a:rPr lang="en-US" altLang="zh-CN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在平均数、中位数、众数中，下列情况下用哪一个统计量比较合适。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1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期末考试后各班级排名。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2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面包店店主最关心哪种面包销量好。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3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遇到开奖问题应该关心中奖金额的哪种数据信息。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4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上课间操时，体育老师以哪一行为基准进行整队。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5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裁判一般把什么作为选手的最终得分。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6</a:t>
            </a:r>
            <a:r>
              <a:rPr lang="zh-CN" altLang="en-US" sz="26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选举中，人们通常最关心的数据。</a:t>
            </a:r>
            <a:endParaRPr lang="zh-CN" altLang="en-US" sz="2600" dirty="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79450" y="1090613"/>
            <a:ext cx="78676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判断</a:t>
            </a:r>
            <a:endParaRPr lang="en-US" altLang="zh-CN" sz="2600" b="1" dirty="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1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）一组数据的平均数一定只有一个（      ）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2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）一组数据的中位数一定只有一个（      ）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3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）一组数据的众数一定只有一个  （  </a:t>
            </a:r>
            <a:r>
              <a:rPr 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）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4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</a:t>
            </a:r>
            <a:r>
              <a:rPr lang="en-US" altLang="zh-CN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Lucida Grande"/>
              </a:rPr>
              <a:t>一组数据的众数是这组数据中出现次数最多的数据的次数</a:t>
            </a:r>
            <a:r>
              <a:rPr 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Lucida Grande"/>
              </a:rPr>
              <a:t>         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（  </a:t>
            </a:r>
            <a:r>
              <a:rPr 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5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）一组数据的平均数、中位数、众数可以是同一个数 </a:t>
            </a:r>
            <a:r>
              <a:rPr 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（  </a:t>
            </a:r>
            <a:r>
              <a:rPr 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）                      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2725" y="671513"/>
            <a:ext cx="8401050" cy="350996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600" b="1" dirty="0" smtClean="0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</a:rPr>
              <a:t>小明和小亮是同桌，同时也是学习上的竞争对手，进入中学后的七次数学考试的成绩如下：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</a:rPr>
              <a:t>        小明：88, 70, 88, 92, 94, 93, 95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</a:rPr>
              <a:t>        小亮：65, 85, 86, 93, 93, 93, 94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latin typeface="Times New Roman Italic" pitchFamily="18" charset="0"/>
                <a:ea typeface="黑体" panose="02010609060101010101" pitchFamily="49" charset="-122"/>
              </a:rPr>
              <a:t>        小明和小亮都认为自己的成绩比对方好，你知道为什么吗？你是怎么认为的？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2725" y="4349750"/>
            <a:ext cx="84740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        分析：小明的平均分是88.6分，小亮的平均分是87分，小明的中位数是92分，小亮的中位数是93分，但是小明的众数是88分，小亮的众数是93分，且小亮的成绩在不断增加，小明的成绩有波动。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  <p:bldP spid="22531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52513" y="1998663"/>
            <a:ext cx="3476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众数的概念和意义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52513" y="2933700"/>
            <a:ext cx="68405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众数与平均数，中位数的区别与联系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87388" y="1497013"/>
            <a:ext cx="7683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理解众数的概念，会求一组数据的众数。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体会众数、中位数、平均数的区别。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能结合具体情境选择众数、中位数、或平均数作为一组数据的代表，用以解释数据的集中程度。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未知"/>
          <p:cNvSpPr>
            <a:spLocks noChangeArrowheads="1"/>
          </p:cNvSpPr>
          <p:nvPr/>
        </p:nvSpPr>
        <p:spPr bwMode="auto">
          <a:xfrm>
            <a:off x="3662363" y="4357688"/>
            <a:ext cx="1014412" cy="2241550"/>
          </a:xfrm>
          <a:custGeom>
            <a:avLst/>
            <a:gdLst>
              <a:gd name="T0" fmla="*/ 0 w 499"/>
              <a:gd name="T1" fmla="*/ 0 h 1043"/>
              <a:gd name="T2" fmla="*/ 317 w 499"/>
              <a:gd name="T3" fmla="*/ 226 h 1043"/>
              <a:gd name="T4" fmla="*/ 499 w 499"/>
              <a:gd name="T5" fmla="*/ 104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1043">
                <a:moveTo>
                  <a:pt x="0" y="0"/>
                </a:moveTo>
                <a:cubicBezTo>
                  <a:pt x="117" y="26"/>
                  <a:pt x="234" y="52"/>
                  <a:pt x="317" y="226"/>
                </a:cubicBezTo>
                <a:cubicBezTo>
                  <a:pt x="400" y="400"/>
                  <a:pt x="469" y="907"/>
                  <a:pt x="499" y="1043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9698" name="未知"/>
          <p:cNvSpPr>
            <a:spLocks noChangeArrowheads="1"/>
          </p:cNvSpPr>
          <p:nvPr/>
        </p:nvSpPr>
        <p:spPr bwMode="auto">
          <a:xfrm>
            <a:off x="3851275" y="2655888"/>
            <a:ext cx="981075" cy="2782887"/>
          </a:xfrm>
          <a:custGeom>
            <a:avLst/>
            <a:gdLst>
              <a:gd name="T0" fmla="*/ 227 w 681"/>
              <a:gd name="T1" fmla="*/ 1043 h 1527"/>
              <a:gd name="T2" fmla="*/ 499 w 681"/>
              <a:gd name="T3" fmla="*/ 1179 h 1527"/>
              <a:gd name="T4" fmla="*/ 681 w 681"/>
              <a:gd name="T5" fmla="*/ 1406 h 1527"/>
              <a:gd name="T6" fmla="*/ 499 w 681"/>
              <a:gd name="T7" fmla="*/ 454 h 1527"/>
              <a:gd name="T8" fmla="*/ 0 w 681"/>
              <a:gd name="T9" fmla="*/ 0 h 1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1527">
                <a:moveTo>
                  <a:pt x="227" y="1043"/>
                </a:moveTo>
                <a:cubicBezTo>
                  <a:pt x="325" y="1081"/>
                  <a:pt x="423" y="1119"/>
                  <a:pt x="499" y="1179"/>
                </a:cubicBezTo>
                <a:cubicBezTo>
                  <a:pt x="575" y="1239"/>
                  <a:pt x="681" y="1527"/>
                  <a:pt x="681" y="1406"/>
                </a:cubicBezTo>
                <a:cubicBezTo>
                  <a:pt x="681" y="1285"/>
                  <a:pt x="612" y="688"/>
                  <a:pt x="499" y="454"/>
                </a:cubicBezTo>
                <a:cubicBezTo>
                  <a:pt x="386" y="220"/>
                  <a:pt x="83" y="76"/>
                  <a:pt x="0" y="0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9699" name="未知"/>
          <p:cNvSpPr>
            <a:spLocks noChangeArrowheads="1"/>
          </p:cNvSpPr>
          <p:nvPr/>
        </p:nvSpPr>
        <p:spPr bwMode="auto">
          <a:xfrm>
            <a:off x="4308475" y="2655888"/>
            <a:ext cx="1582738" cy="1152525"/>
          </a:xfrm>
          <a:custGeom>
            <a:avLst/>
            <a:gdLst>
              <a:gd name="T0" fmla="*/ 0 w 1088"/>
              <a:gd name="T1" fmla="*/ 0 h 643"/>
              <a:gd name="T2" fmla="*/ 317 w 1088"/>
              <a:gd name="T3" fmla="*/ 227 h 643"/>
              <a:gd name="T4" fmla="*/ 589 w 1088"/>
              <a:gd name="T5" fmla="*/ 635 h 643"/>
              <a:gd name="T6" fmla="*/ 861 w 1088"/>
              <a:gd name="T7" fmla="*/ 272 h 643"/>
              <a:gd name="T8" fmla="*/ 1088 w 1088"/>
              <a:gd name="T9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643">
                <a:moveTo>
                  <a:pt x="0" y="0"/>
                </a:moveTo>
                <a:cubicBezTo>
                  <a:pt x="109" y="60"/>
                  <a:pt x="219" y="121"/>
                  <a:pt x="317" y="227"/>
                </a:cubicBezTo>
                <a:cubicBezTo>
                  <a:pt x="415" y="333"/>
                  <a:pt x="498" y="627"/>
                  <a:pt x="589" y="635"/>
                </a:cubicBezTo>
                <a:cubicBezTo>
                  <a:pt x="680" y="643"/>
                  <a:pt x="778" y="378"/>
                  <a:pt x="861" y="272"/>
                </a:cubicBezTo>
                <a:cubicBezTo>
                  <a:pt x="944" y="166"/>
                  <a:pt x="1050" y="45"/>
                  <a:pt x="1088" y="0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9700" name="未知"/>
          <p:cNvSpPr>
            <a:spLocks noChangeArrowheads="1"/>
          </p:cNvSpPr>
          <p:nvPr/>
        </p:nvSpPr>
        <p:spPr bwMode="auto">
          <a:xfrm>
            <a:off x="6000750" y="4476750"/>
            <a:ext cx="700088" cy="2133600"/>
          </a:xfrm>
          <a:custGeom>
            <a:avLst/>
            <a:gdLst>
              <a:gd name="T0" fmla="*/ 681 w 681"/>
              <a:gd name="T1" fmla="*/ 0 h 1089"/>
              <a:gd name="T2" fmla="*/ 318 w 681"/>
              <a:gd name="T3" fmla="*/ 136 h 1089"/>
              <a:gd name="T4" fmla="*/ 91 w 681"/>
              <a:gd name="T5" fmla="*/ 499 h 1089"/>
              <a:gd name="T6" fmla="*/ 0 w 681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1" h="1089">
                <a:moveTo>
                  <a:pt x="681" y="0"/>
                </a:moveTo>
                <a:cubicBezTo>
                  <a:pt x="548" y="26"/>
                  <a:pt x="416" y="53"/>
                  <a:pt x="318" y="136"/>
                </a:cubicBezTo>
                <a:cubicBezTo>
                  <a:pt x="220" y="219"/>
                  <a:pt x="144" y="340"/>
                  <a:pt x="91" y="499"/>
                </a:cubicBezTo>
                <a:cubicBezTo>
                  <a:pt x="38" y="658"/>
                  <a:pt x="15" y="991"/>
                  <a:pt x="0" y="1089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9701" name="未知"/>
          <p:cNvSpPr>
            <a:spLocks noChangeArrowheads="1"/>
          </p:cNvSpPr>
          <p:nvPr/>
        </p:nvSpPr>
        <p:spPr bwMode="auto">
          <a:xfrm>
            <a:off x="5603875" y="2732088"/>
            <a:ext cx="658813" cy="2760662"/>
          </a:xfrm>
          <a:custGeom>
            <a:avLst/>
            <a:gdLst>
              <a:gd name="T0" fmla="*/ 415 w 415"/>
              <a:gd name="T1" fmla="*/ 0 h 1739"/>
              <a:gd name="T2" fmla="*/ 234 w 415"/>
              <a:gd name="T3" fmla="*/ 272 h 1739"/>
              <a:gd name="T4" fmla="*/ 53 w 415"/>
              <a:gd name="T5" fmla="*/ 771 h 1739"/>
              <a:gd name="T6" fmla="*/ 7 w 415"/>
              <a:gd name="T7" fmla="*/ 1633 h 1739"/>
              <a:gd name="T8" fmla="*/ 98 w 415"/>
              <a:gd name="T9" fmla="*/ 1406 h 1739"/>
              <a:gd name="T10" fmla="*/ 325 w 415"/>
              <a:gd name="T11" fmla="*/ 1134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5" h="1739">
                <a:moveTo>
                  <a:pt x="415" y="0"/>
                </a:moveTo>
                <a:cubicBezTo>
                  <a:pt x="354" y="72"/>
                  <a:pt x="294" y="144"/>
                  <a:pt x="234" y="272"/>
                </a:cubicBezTo>
                <a:cubicBezTo>
                  <a:pt x="174" y="400"/>
                  <a:pt x="91" y="544"/>
                  <a:pt x="53" y="771"/>
                </a:cubicBezTo>
                <a:cubicBezTo>
                  <a:pt x="15" y="998"/>
                  <a:pt x="0" y="1527"/>
                  <a:pt x="7" y="1633"/>
                </a:cubicBezTo>
                <a:cubicBezTo>
                  <a:pt x="14" y="1739"/>
                  <a:pt x="45" y="1489"/>
                  <a:pt x="98" y="1406"/>
                </a:cubicBezTo>
                <a:cubicBezTo>
                  <a:pt x="151" y="1323"/>
                  <a:pt x="287" y="1179"/>
                  <a:pt x="325" y="1134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894263" y="4262438"/>
            <a:ext cx="70961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数 据 分 析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3317875" y="1589088"/>
            <a:ext cx="457200" cy="68580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Cloud"/>
          <p:cNvSpPr>
            <a:spLocks noChangeAspect="1" noEditPoints="1" noChangeArrowheads="1"/>
          </p:cNvSpPr>
          <p:nvPr/>
        </p:nvSpPr>
        <p:spPr bwMode="auto">
          <a:xfrm>
            <a:off x="2289175" y="4027488"/>
            <a:ext cx="2057400" cy="13509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平均数</a:t>
            </a:r>
          </a:p>
        </p:txBody>
      </p:sp>
      <p:sp>
        <p:nvSpPr>
          <p:cNvPr id="5130" name="Cloud"/>
          <p:cNvSpPr>
            <a:spLocks noChangeAspect="1" noEditPoints="1" noChangeArrowheads="1"/>
          </p:cNvSpPr>
          <p:nvPr/>
        </p:nvSpPr>
        <p:spPr bwMode="auto">
          <a:xfrm>
            <a:off x="2555875" y="2111375"/>
            <a:ext cx="2514600" cy="12557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中位数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1901825" y="830263"/>
            <a:ext cx="2071688" cy="8350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概念</a:t>
            </a: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4156075" y="762000"/>
            <a:ext cx="2106613" cy="90328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计算方法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4003675" y="1512888"/>
            <a:ext cx="381000" cy="60960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 flipV="1">
            <a:off x="2708275" y="3808413"/>
            <a:ext cx="457200" cy="30480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5"/>
          <p:cNvGrpSpPr/>
          <p:nvPr/>
        </p:nvGrpSpPr>
        <p:grpSpPr bwMode="auto">
          <a:xfrm>
            <a:off x="1604963" y="5184775"/>
            <a:ext cx="1903412" cy="1246188"/>
            <a:chOff x="0" y="-261"/>
            <a:chExt cx="2997" cy="1964"/>
          </a:xfrm>
        </p:grpSpPr>
        <p:sp>
          <p:nvSpPr>
            <p:cNvPr id="29711" name="Line 16"/>
            <p:cNvSpPr>
              <a:spLocks noChangeShapeType="1"/>
            </p:cNvSpPr>
            <p:nvPr/>
          </p:nvSpPr>
          <p:spPr bwMode="auto">
            <a:xfrm flipH="1">
              <a:off x="2029" y="-261"/>
              <a:ext cx="584" cy="613"/>
            </a:xfrm>
            <a:prstGeom prst="line">
              <a:avLst/>
            </a:prstGeom>
            <a:noFill/>
            <a:ln w="57150" cmpd="thickThin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0" y="304"/>
              <a:ext cx="2997" cy="139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600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9713" name="Text Box 18"/>
            <p:cNvSpPr txBox="1">
              <a:spLocks noChangeArrowheads="1"/>
            </p:cNvSpPr>
            <p:nvPr/>
          </p:nvSpPr>
          <p:spPr bwMode="auto">
            <a:xfrm>
              <a:off x="622" y="265"/>
              <a:ext cx="1765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600">
                  <a:latin typeface="Times New Roman Italic" pitchFamily="18" charset="0"/>
                  <a:ea typeface="黑体" panose="02010609060101010101" pitchFamily="49" charset="-122"/>
                </a:rPr>
                <a:t> </a:t>
              </a:r>
              <a:r>
                <a:rPr lang="zh-CN" altLang="en-US" sz="2600" b="1">
                  <a:latin typeface="Times New Roman Italic" pitchFamily="18" charset="0"/>
                  <a:ea typeface="黑体" panose="02010609060101010101" pitchFamily="49" charset="-122"/>
                </a:rPr>
                <a:t>概念</a:t>
              </a:r>
            </a:p>
          </p:txBody>
        </p:sp>
      </p:grpSp>
      <p:grpSp>
        <p:nvGrpSpPr>
          <p:cNvPr id="3" name="Group 19"/>
          <p:cNvGrpSpPr/>
          <p:nvPr/>
        </p:nvGrpSpPr>
        <p:grpSpPr bwMode="auto">
          <a:xfrm>
            <a:off x="989013" y="3278188"/>
            <a:ext cx="1865312" cy="825500"/>
            <a:chOff x="5" y="0"/>
            <a:chExt cx="2939" cy="1300"/>
          </a:xfrm>
        </p:grpSpPr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5" y="0"/>
              <a:ext cx="2879" cy="130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600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9716" name="Text Box 21"/>
            <p:cNvSpPr txBox="1">
              <a:spLocks noChangeArrowheads="1"/>
            </p:cNvSpPr>
            <p:nvPr/>
          </p:nvSpPr>
          <p:spPr bwMode="auto">
            <a:xfrm>
              <a:off x="64" y="16"/>
              <a:ext cx="2880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600" b="1">
                  <a:latin typeface="Times New Roman Italic" pitchFamily="18" charset="0"/>
                  <a:ea typeface="黑体" panose="02010609060101010101" pitchFamily="49" charset="-122"/>
                </a:rPr>
                <a:t>计算方法</a:t>
              </a:r>
            </a:p>
          </p:txBody>
        </p:sp>
      </p:grpSp>
      <p:grpSp>
        <p:nvGrpSpPr>
          <p:cNvPr id="4" name="Group 23"/>
          <p:cNvGrpSpPr>
            <a:grpSpLocks noChangeAspect="1"/>
          </p:cNvGrpSpPr>
          <p:nvPr/>
        </p:nvGrpSpPr>
        <p:grpSpPr bwMode="auto">
          <a:xfrm>
            <a:off x="5908675" y="3798888"/>
            <a:ext cx="2362200" cy="1550987"/>
            <a:chOff x="0" y="0"/>
            <a:chExt cx="3720" cy="2442"/>
          </a:xfrm>
        </p:grpSpPr>
        <p:sp>
          <p:nvSpPr>
            <p:cNvPr id="29718" name="Cloud"/>
            <p:cNvSpPr>
              <a:spLocks noChangeAspect="1" noEditPoints="1" noChangeArrowheads="1"/>
            </p:cNvSpPr>
            <p:nvPr/>
          </p:nvSpPr>
          <p:spPr bwMode="auto">
            <a:xfrm>
              <a:off x="0" y="0"/>
              <a:ext cx="3720" cy="2442"/>
            </a:xfrm>
            <a:custGeom>
              <a:avLst/>
              <a:gdLst>
                <a:gd name="T0" fmla="*/ 0 w 21600"/>
                <a:gd name="T1" fmla="*/ 2 h 21600"/>
                <a:gd name="T2" fmla="*/ 9 w 21600"/>
                <a:gd name="T3" fmla="*/ 4 h 21600"/>
                <a:gd name="T4" fmla="*/ 19 w 21600"/>
                <a:gd name="T5" fmla="*/ 2 h 21600"/>
                <a:gd name="T6" fmla="*/ 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3366FF"/>
                </a:gs>
                <a:gs pos="50000">
                  <a:srgbClr val="FFFFFF"/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</a:pPr>
              <a:r>
                <a:rPr lang="zh-CN" altLang="en-US" sz="2600" b="1">
                  <a:latin typeface="Times New Roman Italic" pitchFamily="18" charset="0"/>
                  <a:ea typeface="黑体" panose="02010609060101010101" pitchFamily="49" charset="-122"/>
                </a:rPr>
                <a:t>方差</a:t>
              </a:r>
            </a:p>
          </p:txBody>
        </p:sp>
        <p:pic>
          <p:nvPicPr>
            <p:cNvPr id="29719" name="Picture 25" descr="003388 (460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480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6"/>
          <p:cNvGrpSpPr>
            <a:grpSpLocks noChangeAspect="1"/>
          </p:cNvGrpSpPr>
          <p:nvPr/>
        </p:nvGrpSpPr>
        <p:grpSpPr bwMode="auto">
          <a:xfrm>
            <a:off x="5299075" y="2122488"/>
            <a:ext cx="2286000" cy="1450975"/>
            <a:chOff x="0" y="0"/>
            <a:chExt cx="3600" cy="2284"/>
          </a:xfrm>
        </p:grpSpPr>
        <p:sp>
          <p:nvSpPr>
            <p:cNvPr id="29721" name="Cloud"/>
            <p:cNvSpPr>
              <a:spLocks noChangeAspect="1" noEditPoints="1" noChangeArrowheads="1"/>
            </p:cNvSpPr>
            <p:nvPr/>
          </p:nvSpPr>
          <p:spPr bwMode="auto">
            <a:xfrm rot="225842">
              <a:off x="0" y="0"/>
              <a:ext cx="3480" cy="2284"/>
            </a:xfrm>
            <a:custGeom>
              <a:avLst/>
              <a:gdLst>
                <a:gd name="T0" fmla="*/ 0 w 21600"/>
                <a:gd name="T1" fmla="*/ 1 h 21600"/>
                <a:gd name="T2" fmla="*/ 7 w 21600"/>
                <a:gd name="T3" fmla="*/ 3 h 21600"/>
                <a:gd name="T4" fmla="*/ 15 w 21600"/>
                <a:gd name="T5" fmla="*/ 1 h 21600"/>
                <a:gd name="T6" fmla="*/ 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3366FF"/>
                </a:gs>
                <a:gs pos="50000">
                  <a:srgbClr val="FFFFFF"/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</a:pPr>
              <a:r>
                <a:rPr lang="zh-CN" altLang="en-US" sz="2600" b="1">
                  <a:latin typeface="Times New Roman Italic" pitchFamily="18" charset="0"/>
                  <a:ea typeface="黑体" panose="02010609060101010101" pitchFamily="49" charset="-122"/>
                </a:rPr>
                <a:t>众数</a:t>
              </a:r>
            </a:p>
          </p:txBody>
        </p:sp>
        <p:pic>
          <p:nvPicPr>
            <p:cNvPr id="29722" name="Picture 28" descr="003388 (460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0" y="465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9"/>
          <p:cNvGrpSpPr/>
          <p:nvPr/>
        </p:nvGrpSpPr>
        <p:grpSpPr bwMode="auto">
          <a:xfrm>
            <a:off x="777875" y="1741488"/>
            <a:ext cx="2159000" cy="819150"/>
            <a:chOff x="0" y="0"/>
            <a:chExt cx="3400" cy="1290"/>
          </a:xfrm>
        </p:grpSpPr>
        <p:grpSp>
          <p:nvGrpSpPr>
            <p:cNvPr id="29724" name="Group 30"/>
            <p:cNvGrpSpPr/>
            <p:nvPr/>
          </p:nvGrpSpPr>
          <p:grpSpPr bwMode="auto">
            <a:xfrm>
              <a:off x="0" y="0"/>
              <a:ext cx="3400" cy="1290"/>
              <a:chOff x="0" y="0"/>
              <a:chExt cx="3479" cy="1319"/>
            </a:xfrm>
          </p:grpSpPr>
          <p:sp>
            <p:nvSpPr>
              <p:cNvPr id="5151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79" cy="1319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lin ang="5400000" scaled="1"/>
              </a:gradFill>
              <a:ln w="9525" cmpd="sng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2600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9726" name="Text Box 32"/>
              <p:cNvSpPr txBox="1">
                <a:spLocks noChangeArrowheads="1"/>
              </p:cNvSpPr>
              <p:nvPr/>
            </p:nvSpPr>
            <p:spPr bwMode="auto">
              <a:xfrm>
                <a:off x="944" y="45"/>
                <a:ext cx="147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600" b="1">
                    <a:latin typeface="Times New Roman Italic" pitchFamily="18" charset="0"/>
                    <a:ea typeface="黑体" panose="02010609060101010101" pitchFamily="49" charset="-122"/>
                  </a:rPr>
                  <a:t>应用</a:t>
                </a:r>
              </a:p>
            </p:txBody>
          </p:sp>
        </p:grpSp>
        <p:sp>
          <p:nvSpPr>
            <p:cNvPr id="29727" name="Line 33"/>
            <p:cNvSpPr>
              <a:spLocks noChangeShapeType="1"/>
            </p:cNvSpPr>
            <p:nvPr/>
          </p:nvSpPr>
          <p:spPr bwMode="auto">
            <a:xfrm flipH="1" flipV="1">
              <a:off x="2681" y="840"/>
              <a:ext cx="719" cy="450"/>
            </a:xfrm>
            <a:prstGeom prst="line">
              <a:avLst/>
            </a:prstGeom>
            <a:noFill/>
            <a:ln w="57150" cmpd="thickThin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34"/>
          <p:cNvGrpSpPr/>
          <p:nvPr/>
        </p:nvGrpSpPr>
        <p:grpSpPr bwMode="auto">
          <a:xfrm>
            <a:off x="657225" y="4781550"/>
            <a:ext cx="2160588" cy="711200"/>
            <a:chOff x="0" y="-9"/>
            <a:chExt cx="3402" cy="1119"/>
          </a:xfrm>
        </p:grpSpPr>
        <p:grpSp>
          <p:nvGrpSpPr>
            <p:cNvPr id="29729" name="Group 35"/>
            <p:cNvGrpSpPr/>
            <p:nvPr/>
          </p:nvGrpSpPr>
          <p:grpSpPr bwMode="auto">
            <a:xfrm>
              <a:off x="0" y="-9"/>
              <a:ext cx="3402" cy="1119"/>
              <a:chOff x="0" y="-11"/>
              <a:chExt cx="3480" cy="1331"/>
            </a:xfrm>
          </p:grpSpPr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0" y="1"/>
                <a:ext cx="3480" cy="1319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lin ang="5400000" scaled="1"/>
              </a:gradFill>
              <a:ln w="9525" cmpd="sng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2600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9731" name="Text Box 37"/>
              <p:cNvSpPr txBox="1">
                <a:spLocks noChangeArrowheads="1"/>
              </p:cNvSpPr>
              <p:nvPr/>
            </p:nvSpPr>
            <p:spPr bwMode="auto">
              <a:xfrm>
                <a:off x="1001" y="-11"/>
                <a:ext cx="1474" cy="1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600" b="1">
                    <a:latin typeface="Times New Roman Italic" pitchFamily="18" charset="0"/>
                    <a:ea typeface="黑体" panose="02010609060101010101" pitchFamily="49" charset="-122"/>
                  </a:rPr>
                  <a:t>应用</a:t>
                </a:r>
              </a:p>
            </p:txBody>
          </p:sp>
        </p:grpSp>
        <p:sp>
          <p:nvSpPr>
            <p:cNvPr id="29732" name="Line 38"/>
            <p:cNvSpPr>
              <a:spLocks noChangeShapeType="1"/>
            </p:cNvSpPr>
            <p:nvPr/>
          </p:nvSpPr>
          <p:spPr bwMode="auto">
            <a:xfrm flipH="1">
              <a:off x="2570" y="2"/>
              <a:ext cx="658" cy="235"/>
            </a:xfrm>
            <a:prstGeom prst="line">
              <a:avLst/>
            </a:prstGeom>
            <a:noFill/>
            <a:ln w="57150" cmpd="thickThin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bldLvl="0" animBg="1"/>
      <p:bldP spid="5130" grpId="0" bldLvl="0" animBg="1"/>
      <p:bldP spid="5131" grpId="0" bldLvl="0" animBg="1"/>
      <p:bldP spid="5132" grpId="0" bldLvl="0" animBg="1"/>
      <p:bldP spid="5133" grpId="0" animBg="1"/>
      <p:bldP spid="5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"/>
          <p:cNvGraphicFramePr/>
          <p:nvPr/>
        </p:nvGraphicFramePr>
        <p:xfrm>
          <a:off x="369888" y="3192463"/>
          <a:ext cx="8043861" cy="1474787"/>
        </p:xfrm>
        <a:graphic>
          <a:graphicData uri="http://schemas.openxmlformats.org/drawingml/2006/table">
            <a:tbl>
              <a:tblPr/>
              <a:tblGrid>
                <a:gridCol w="153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04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04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15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尺码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/cm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Italic" pitchFamily="18" charset="0"/>
                        <a:ea typeface="黑体" panose="02010609060101010101" pitchFamily="49" charset="-122"/>
                      </a:endParaRPr>
                    </a:p>
                  </a:txBody>
                  <a:tcPr marL="91450" marR="9145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23.5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24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24.5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25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25.5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26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26.5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销量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/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双</a:t>
                      </a:r>
                    </a:p>
                  </a:txBody>
                  <a:tcPr marL="91450" marR="9145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7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6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16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18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8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369888" y="1679575"/>
            <a:ext cx="79994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        某鞋店一周内销售了某种品牌的男鞋</a:t>
            </a:r>
            <a:r>
              <a:rPr lang="en-US" altLang="zh-CN" sz="2600" b="1" dirty="0">
                <a:latin typeface="Times New Roman Italic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双，各种尺码的销售量统计如下表所示：</a:t>
            </a: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549080" y="736600"/>
            <a:ext cx="2071688" cy="94255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  <a:ln w="9525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交流与发现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69888" y="4714875"/>
            <a:ext cx="81486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        这组数据中，出现次数最多的是哪个数据？由此可给这家鞋店什么进货建议？</a:t>
            </a: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 rot="10800000">
            <a:off x="4557713" y="3713163"/>
            <a:ext cx="2057400" cy="1350962"/>
          </a:xfrm>
          <a:custGeom>
            <a:avLst/>
            <a:gdLst>
              <a:gd name="T0" fmla="*/ 607886 w 21600"/>
              <a:gd name="T1" fmla="*/ 42247709 h 21600"/>
              <a:gd name="T2" fmla="*/ 97983675 w 21600"/>
              <a:gd name="T3" fmla="*/ 84405354 h 21600"/>
              <a:gd name="T4" fmla="*/ 195804092 w 21600"/>
              <a:gd name="T5" fmla="*/ 42247709 h 21600"/>
              <a:gd name="T6" fmla="*/ 97983675 w 21600"/>
              <a:gd name="T7" fmla="*/ 483112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34000">
                <a:srgbClr val="3366FF">
                  <a:alpha val="0"/>
                </a:srgbClr>
              </a:gs>
              <a:gs pos="80000">
                <a:srgbClr val="FFFFFF"/>
              </a:gs>
              <a:gs pos="94000">
                <a:srgbClr val="3366FF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2600" b="1" dirty="0" smtClean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137025" y="5757863"/>
            <a:ext cx="45593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可建议鞋店多进</a:t>
            </a:r>
            <a:r>
              <a:rPr lang="en-US" altLang="zh-CN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25.5</a:t>
            </a:r>
            <a:r>
              <a:rPr lang="zh-CN" altLang="en-US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码的鞋子</a:t>
            </a:r>
            <a:r>
              <a:rPr lang="en-US" altLang="zh-CN" sz="26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.</a:t>
            </a:r>
            <a:endParaRPr lang="zh-CN" altLang="en-US" sz="2600" b="1" dirty="0" smtClean="0">
              <a:solidFill>
                <a:srgbClr val="598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8763" y="1327150"/>
            <a:ext cx="7905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一组数据中___________ 的数据，叫做这组数据的</a:t>
            </a:r>
            <a:r>
              <a:rPr lang="zh-CN" altLang="en-US" sz="3200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众数</a:t>
            </a:r>
            <a:r>
              <a:rPr lang="zh-CN" altLang="en-US" sz="32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3200" b="1" u="sng" dirty="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25800" y="1374775"/>
            <a:ext cx="23733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出现次数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最</a:t>
            </a:r>
            <a:r>
              <a:rPr lang="zh-CN" alt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多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35050" y="3295650"/>
            <a:ext cx="67897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数据</a:t>
            </a:r>
            <a:r>
              <a:rPr lang="zh-CN" altLang="en-US" sz="28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1，2，3，4，3，5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的众数是（     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endParaRPr lang="zh-CN" altLang="en-US" sz="2800" b="1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35050" y="4167188"/>
            <a:ext cx="68881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数据</a:t>
            </a:r>
            <a:r>
              <a:rPr lang="zh-CN" altLang="en-US" sz="28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1，2，3，4，5，2，1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的众数是（     ）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762750" y="3295650"/>
            <a:ext cx="4492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27875" y="4289425"/>
            <a:ext cx="717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2</a:t>
            </a:r>
            <a:r>
              <a:rPr lang="en-US" altLang="zh-CN" sz="26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,</a:t>
            </a:r>
            <a:r>
              <a:rPr lang="zh-CN" altLang="en-US" sz="26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46800" y="5075238"/>
            <a:ext cx="13922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不存在</a:t>
            </a: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1035050" y="5037138"/>
            <a:ext cx="67897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latin typeface="Times New Roman Italic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数据</a:t>
            </a:r>
            <a:r>
              <a:rPr lang="en-US" altLang="zh-CN" sz="26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6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r>
              <a:rPr lang="zh-CN" altLang="en-US" sz="26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5</a:t>
            </a:r>
            <a:r>
              <a:rPr lang="zh-CN" altLang="en-US" sz="26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 b="1" dirty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6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的众数是（            ）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22300" y="1709738"/>
            <a:ext cx="721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在找各组数据的众数过程中，你发现了什么？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22300" y="2447925"/>
            <a:ext cx="77374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</a:t>
            </a:r>
            <a:r>
              <a:rPr lang="zh-CN" altLang="en-US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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众数与它重复出现的次数有关。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</a:t>
            </a:r>
            <a:r>
              <a:rPr lang="zh-CN" altLang="en-US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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众数必须是这组数据中的一个，而不是相应的次数．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</a:t>
            </a:r>
            <a:r>
              <a:rPr lang="zh-CN" altLang="en-US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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众数具有不唯一性，一组数据可能有一个众数</a:t>
            </a: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也可能有多个众数，也可能没有。</a:t>
            </a:r>
          </a:p>
        </p:txBody>
      </p:sp>
      <p:sp>
        <p:nvSpPr>
          <p:cNvPr id="33795" name="WordArt 4"/>
          <p:cNvSpPr>
            <a:spLocks noChangeArrowheads="1" noChangeShapeType="1" noTextEdit="1"/>
          </p:cNvSpPr>
          <p:nvPr/>
        </p:nvSpPr>
        <p:spPr bwMode="auto">
          <a:xfrm>
            <a:off x="744538" y="749300"/>
            <a:ext cx="2325687" cy="785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5708"/>
              </a:avLst>
            </a:prstTxWarp>
          </a:bodyPr>
          <a:lstStyle/>
          <a:p>
            <a:pPr algn="ctr"/>
            <a:r>
              <a:rPr lang="zh-CN" altLang="en-US" sz="2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交流与发现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81125" y="5854700"/>
            <a:ext cx="50847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众数反应一组数据的多数水平。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8195" grpId="0" bldLvl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23875" y="1247775"/>
            <a:ext cx="79486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600" b="1" dirty="0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6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1)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某校合唱团有</a:t>
            </a:r>
            <a:r>
              <a:rPr lang="en-US" altLang="zh-CN" sz="2600" b="1" dirty="0">
                <a:latin typeface="Times New Roman Italic" pitchFamily="18" charset="0"/>
                <a:ea typeface="黑体" panose="02010609060101010101" pitchFamily="49" charset="-122"/>
              </a:rPr>
              <a:t>49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名学生和</a:t>
            </a:r>
            <a:r>
              <a:rPr lang="en-US" altLang="zh-CN" sz="2600" b="1" dirty="0"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名指导老师组成，它们的年龄如下表所示：</a:t>
            </a:r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523875" y="4311650"/>
            <a:ext cx="75930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         求合唱团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名成员年龄的平均数、众数和中位数，（精确到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</a:rPr>
              <a:t>0.1</a:t>
            </a:r>
            <a:r>
              <a:rPr lang="zh-CN" altLang="en-US" sz="2600" b="1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600" b="1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6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40965" name="Text Box 61"/>
          <p:cNvSpPr txBox="1">
            <a:spLocks noChangeArrowheads="1"/>
          </p:cNvSpPr>
          <p:nvPr/>
        </p:nvSpPr>
        <p:spPr bwMode="auto">
          <a:xfrm>
            <a:off x="463550" y="509588"/>
            <a:ext cx="70469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探究众数、中位数和平均数的区别与联系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14463" y="2749550"/>
          <a:ext cx="6096000" cy="132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年龄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岁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982FF">
                            <a:tint val="66000"/>
                            <a:satMod val="160000"/>
                          </a:srgbClr>
                        </a:gs>
                        <a:gs pos="50000">
                          <a:srgbClr val="5982FF">
                            <a:tint val="44500"/>
                            <a:satMod val="160000"/>
                          </a:srgbClr>
                        </a:gs>
                        <a:gs pos="100000">
                          <a:srgbClr val="5982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982FF">
                            <a:tint val="66000"/>
                            <a:satMod val="160000"/>
                          </a:srgbClr>
                        </a:gs>
                        <a:gs pos="50000">
                          <a:srgbClr val="5982FF">
                            <a:tint val="44500"/>
                            <a:satMod val="160000"/>
                          </a:srgbClr>
                        </a:gs>
                        <a:gs pos="100000">
                          <a:srgbClr val="5982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982FF">
                            <a:tint val="66000"/>
                            <a:satMod val="160000"/>
                          </a:srgbClr>
                        </a:gs>
                        <a:gs pos="50000">
                          <a:srgbClr val="5982FF">
                            <a:tint val="44500"/>
                            <a:satMod val="160000"/>
                          </a:srgbClr>
                        </a:gs>
                        <a:gs pos="100000">
                          <a:srgbClr val="5982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982FF">
                            <a:tint val="66000"/>
                            <a:satMod val="160000"/>
                          </a:srgbClr>
                        </a:gs>
                        <a:gs pos="50000">
                          <a:srgbClr val="5982FF">
                            <a:tint val="44500"/>
                            <a:satMod val="160000"/>
                          </a:srgbClr>
                        </a:gs>
                        <a:gs pos="100000">
                          <a:srgbClr val="5982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982FF">
                            <a:tint val="66000"/>
                            <a:satMod val="160000"/>
                          </a:srgbClr>
                        </a:gs>
                        <a:gs pos="50000">
                          <a:srgbClr val="5982FF">
                            <a:tint val="44500"/>
                            <a:satMod val="160000"/>
                          </a:srgbClr>
                        </a:gs>
                        <a:gs pos="100000">
                          <a:srgbClr val="5982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人数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人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" name="Text Box 60"/>
          <p:cNvSpPr txBox="1">
            <a:spLocks noChangeArrowheads="1"/>
          </p:cNvSpPr>
          <p:nvPr/>
        </p:nvSpPr>
        <p:spPr bwMode="auto">
          <a:xfrm>
            <a:off x="1258888" y="5781675"/>
            <a:ext cx="5195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平均数</a:t>
            </a:r>
            <a:r>
              <a:rPr lang="en-US" altLang="zh-CN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13.6</a:t>
            </a:r>
            <a:r>
              <a:rPr lang="zh-CN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；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众数</a:t>
            </a:r>
            <a:r>
              <a:rPr lang="en-US" altLang="zh-CN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14</a:t>
            </a:r>
            <a:r>
              <a:rPr lang="zh-CN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；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中位数</a:t>
            </a:r>
            <a:r>
              <a:rPr lang="en-US" altLang="zh-CN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13.5.</a:t>
            </a:r>
            <a:endParaRPr lang="zh-CN" altLang="en-U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324" grpId="0" bldLvl="0"/>
      <p:bldP spid="40965" grpId="0"/>
      <p:bldP spid="12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23875" y="1247775"/>
            <a:ext cx="82010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600" b="1" dirty="0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6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2)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如果</a:t>
            </a:r>
            <a:r>
              <a:rPr lang="en-US" altLang="zh-CN" sz="2600" b="1" dirty="0">
                <a:latin typeface="Times New Roman Italic" pitchFamily="18" charset="0"/>
                <a:ea typeface="黑体" panose="02010609060101010101" pitchFamily="49" charset="-122"/>
              </a:rPr>
              <a:t>25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岁的教师因为工作需要调离合唱团，换了一位</a:t>
            </a:r>
            <a:r>
              <a:rPr lang="en-US" altLang="zh-CN" sz="2600" b="1" dirty="0">
                <a:latin typeface="Times New Roman Italic" pitchFamily="18" charset="0"/>
                <a:ea typeface="黑体" panose="02010609060101010101" pitchFamily="49" charset="-122"/>
              </a:rPr>
              <a:t>45</a:t>
            </a:r>
            <a:r>
              <a:rPr lang="zh-CN" altLang="en-US" sz="2600" b="1" dirty="0">
                <a:latin typeface="Times New Roman Italic" pitchFamily="18" charset="0"/>
                <a:ea typeface="黑体" panose="02010609060101010101" pitchFamily="49" charset="-122"/>
              </a:rPr>
              <a:t>岁的教师，那么该合唱团成员年龄的平均数，中位数和众数有什么改变？</a:t>
            </a:r>
          </a:p>
        </p:txBody>
      </p:sp>
      <p:sp>
        <p:nvSpPr>
          <p:cNvPr id="3" name="Text Box 61"/>
          <p:cNvSpPr txBox="1">
            <a:spLocks noChangeArrowheads="1"/>
          </p:cNvSpPr>
          <p:nvPr/>
        </p:nvSpPr>
        <p:spPr bwMode="auto">
          <a:xfrm>
            <a:off x="463550" y="509588"/>
            <a:ext cx="70469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59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探究众数、中位数和平均数的区别与联系</a:t>
            </a: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157288" y="3224213"/>
            <a:ext cx="5194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平均数</a:t>
            </a:r>
            <a:r>
              <a:rPr lang="en-US" altLang="zh-CN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14.0</a:t>
            </a:r>
            <a:r>
              <a:rPr lang="zh-CN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；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众数</a:t>
            </a:r>
            <a:r>
              <a:rPr lang="en-US" altLang="zh-CN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14</a:t>
            </a:r>
            <a:r>
              <a:rPr lang="zh-CN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；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中位数</a:t>
            </a:r>
            <a:r>
              <a:rPr lang="en-US" altLang="zh-CN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13.5.</a:t>
            </a:r>
            <a:endParaRPr lang="zh-CN" altLang="en-U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523875" y="3802063"/>
            <a:ext cx="78660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个别极端数字的改变会改变平均数的大小，但对众数和中位数没有影响</a:t>
            </a:r>
            <a:r>
              <a:rPr lang="en-US" altLang="zh-CN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.</a:t>
            </a:r>
            <a:endParaRPr lang="zh-CN" altLang="en-U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/>
      <p:bldP spid="5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1655</Words>
  <Application>Microsoft Office PowerPoint</Application>
  <PresentationFormat>全屏显示(4:3)</PresentationFormat>
  <Paragraphs>222</Paragraphs>
  <Slides>24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Lucida Grande</vt:lpstr>
      <vt:lpstr>黑体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Times New Roman Italic</vt:lpstr>
      <vt:lpstr>Wingdings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例1 某公司15名工作人员，他们的月工资情况如下表所示：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2016-07-29T08:06:00Z</dcterms:created>
  <dcterms:modified xsi:type="dcterms:W3CDTF">2023-01-16T17:09:57Z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F3493A6326F54866B5F4E81299D5475B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