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8DD29-2AB2-4346-B7E6-3908ACCB888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DFC10-840D-4A50-9D14-23201BC3FC3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A4C0-D615-426C-B3ED-98A77F8BAB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131D1-2333-4179-815B-03D7711BF7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5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73B43A-96BC-4FD7-809D-6681D798319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4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1325880"/>
          </a:xfrm>
        </p:spPr>
        <p:txBody>
          <a:bodyPr/>
          <a:lstStyle/>
          <a:p>
            <a:r>
              <a:rPr lang="en-US" altLang="zh-CN" sz="6600" dirty="0" smtClean="0"/>
              <a:t>8.4 </a:t>
            </a:r>
            <a:r>
              <a:rPr lang="zh-CN" altLang="en-US" sz="6600" dirty="0" smtClean="0"/>
              <a:t>对顶角</a:t>
            </a:r>
            <a:endParaRPr lang="zh-CN" altLang="en-US" sz="6600" dirty="0"/>
          </a:p>
        </p:txBody>
      </p:sp>
      <p:sp>
        <p:nvSpPr>
          <p:cNvPr id="4" name="矩形 3"/>
          <p:cNvSpPr/>
          <p:nvPr/>
        </p:nvSpPr>
        <p:spPr>
          <a:xfrm>
            <a:off x="0" y="472514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占位符 388097"/>
          <p:cNvSpPr>
            <a:spLocks noGrp="1" noChangeArrowheads="1"/>
          </p:cNvSpPr>
          <p:nvPr>
            <p:ph idx="1"/>
          </p:nvPr>
        </p:nvSpPr>
        <p:spPr>
          <a:xfrm>
            <a:off x="361156" y="346075"/>
            <a:ext cx="8792337" cy="5876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3200" b="1" dirty="0" smtClean="0">
                <a:solidFill>
                  <a:srgbClr val="FF3300"/>
                </a:solidFill>
              </a:rPr>
              <a:t>精讲点拨</a:t>
            </a:r>
            <a:r>
              <a:rPr lang="zh-CN" altLang="en-US" sz="3200" b="1" dirty="0" smtClean="0"/>
              <a:t> </a:t>
            </a:r>
          </a:p>
          <a:p>
            <a:r>
              <a:rPr lang="zh-CN" altLang="en-US" sz="3200" b="1" dirty="0" smtClean="0"/>
              <a:t>     如图，直线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3200" b="1" dirty="0" smtClean="0"/>
              <a:t>、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3200" b="1" dirty="0" smtClean="0"/>
              <a:t>相交于点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3200" b="1" dirty="0" smtClean="0"/>
              <a:t>，射线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3200" b="1" dirty="0" smtClean="0"/>
              <a:t>平分</a:t>
            </a:r>
            <a:r>
              <a:rPr lang="en-US" altLang="zh-CN" sz="3200" b="1" dirty="0" smtClean="0"/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en-US" sz="3200" b="1" dirty="0" smtClean="0"/>
              <a:t>，</a:t>
            </a:r>
            <a:r>
              <a:rPr lang="en-US" altLang="zh-CN" sz="3200" b="1" dirty="0" smtClean="0"/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en-US" altLang="zh-CN" sz="3200" b="1" dirty="0" smtClean="0"/>
              <a:t>=110</a:t>
            </a:r>
            <a:r>
              <a:rPr lang="en-US" altLang="zh-CN" sz="2800" b="1" dirty="0" smtClean="0"/>
              <a:t>°</a:t>
            </a:r>
            <a:r>
              <a:rPr lang="zh-CN" altLang="en-US" sz="3200" b="1" dirty="0" smtClean="0"/>
              <a:t>。求</a:t>
            </a:r>
            <a:r>
              <a:rPr lang="en-US" altLang="zh-CN" sz="3200" b="1" dirty="0" smtClean="0"/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</a:t>
            </a:r>
            <a:r>
              <a:rPr lang="en-US" altLang="zh-CN" sz="3200" b="1" dirty="0" smtClean="0"/>
              <a:t>,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3200" b="1" dirty="0" smtClean="0"/>
              <a:t>,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BOE</a:t>
            </a:r>
            <a:r>
              <a:rPr lang="en-US" altLang="zh-CN" sz="3200" b="1" dirty="0" smtClean="0"/>
              <a:t>,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EOD</a:t>
            </a:r>
            <a:r>
              <a:rPr lang="zh-CN" altLang="en-US" sz="3200" b="1" dirty="0" smtClean="0"/>
              <a:t>的度数？</a:t>
            </a:r>
          </a:p>
        </p:txBody>
      </p:sp>
      <p:sp>
        <p:nvSpPr>
          <p:cNvPr id="25603" name="文本框 388102"/>
          <p:cNvSpPr txBox="1">
            <a:spLocks noChangeArrowheads="1"/>
          </p:cNvSpPr>
          <p:nvPr/>
        </p:nvSpPr>
        <p:spPr bwMode="auto">
          <a:xfrm>
            <a:off x="4500197" y="4581525"/>
            <a:ext cx="54373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5604" name="文本框 388103"/>
          <p:cNvSpPr txBox="1">
            <a:spLocks noChangeArrowheads="1"/>
          </p:cNvSpPr>
          <p:nvPr/>
        </p:nvSpPr>
        <p:spPr bwMode="auto">
          <a:xfrm>
            <a:off x="1907931" y="3141663"/>
            <a:ext cx="5180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605" name="文本框 388104"/>
          <p:cNvSpPr txBox="1">
            <a:spLocks noChangeArrowheads="1"/>
          </p:cNvSpPr>
          <p:nvPr/>
        </p:nvSpPr>
        <p:spPr bwMode="auto">
          <a:xfrm>
            <a:off x="1907931" y="4049713"/>
            <a:ext cx="18473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zh-CN" sz="3600" b="1"/>
          </a:p>
        </p:txBody>
      </p:sp>
      <p:sp>
        <p:nvSpPr>
          <p:cNvPr id="25606" name="文本框 388105"/>
          <p:cNvSpPr txBox="1">
            <a:spLocks noChangeArrowheads="1"/>
          </p:cNvSpPr>
          <p:nvPr/>
        </p:nvSpPr>
        <p:spPr bwMode="auto">
          <a:xfrm>
            <a:off x="1979735" y="5308600"/>
            <a:ext cx="5180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5607" name="文本框 388106"/>
          <p:cNvSpPr txBox="1">
            <a:spLocks noChangeArrowheads="1"/>
          </p:cNvSpPr>
          <p:nvPr/>
        </p:nvSpPr>
        <p:spPr bwMode="auto">
          <a:xfrm>
            <a:off x="6948854" y="3284538"/>
            <a:ext cx="5180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5608" name="文本框 388107"/>
          <p:cNvSpPr txBox="1">
            <a:spLocks noChangeArrowheads="1"/>
          </p:cNvSpPr>
          <p:nvPr/>
        </p:nvSpPr>
        <p:spPr bwMode="auto">
          <a:xfrm>
            <a:off x="6948854" y="5013326"/>
            <a:ext cx="49244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5609" name="直接连接符 388109"/>
          <p:cNvSpPr>
            <a:spLocks noChangeShapeType="1"/>
          </p:cNvSpPr>
          <p:nvPr/>
        </p:nvSpPr>
        <p:spPr bwMode="auto">
          <a:xfrm>
            <a:off x="2378320" y="3429001"/>
            <a:ext cx="4586654" cy="20161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0" name="直接连接符 388110"/>
          <p:cNvSpPr>
            <a:spLocks noChangeShapeType="1"/>
          </p:cNvSpPr>
          <p:nvPr/>
        </p:nvSpPr>
        <p:spPr bwMode="auto">
          <a:xfrm flipV="1">
            <a:off x="2445727" y="3213100"/>
            <a:ext cx="4519246" cy="2376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1" name="直接连接符 388111"/>
          <p:cNvSpPr>
            <a:spLocks noChangeShapeType="1"/>
          </p:cNvSpPr>
          <p:nvPr/>
        </p:nvSpPr>
        <p:spPr bwMode="auto">
          <a:xfrm flipV="1">
            <a:off x="4637943" y="4292601"/>
            <a:ext cx="2590800" cy="144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2" name="文本框 388112"/>
          <p:cNvSpPr txBox="1">
            <a:spLocks noChangeArrowheads="1"/>
          </p:cNvSpPr>
          <p:nvPr/>
        </p:nvSpPr>
        <p:spPr bwMode="auto">
          <a:xfrm>
            <a:off x="7164266" y="4149725"/>
            <a:ext cx="66528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3" name="文本框 389132"/>
          <p:cNvSpPr txBox="1">
            <a:spLocks noChangeArrowheads="1"/>
          </p:cNvSpPr>
          <p:nvPr/>
        </p:nvSpPr>
        <p:spPr bwMode="auto">
          <a:xfrm>
            <a:off x="848448" y="2276475"/>
            <a:ext cx="6223882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3200" b="1" dirty="0" smtClean="0"/>
              <a:t>=∠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</a:t>
            </a:r>
            <a:r>
              <a:rPr lang="en-US" altLang="zh-CN" sz="3200" b="1" dirty="0" smtClean="0"/>
              <a:t>-∠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</a:p>
          <a:p>
            <a:r>
              <a:rPr lang="en-US" altLang="zh-CN" sz="3200" b="1" dirty="0"/>
              <a:t>            </a:t>
            </a:r>
            <a:r>
              <a:rPr lang="en-US" altLang="zh-CN" sz="3200" b="1" dirty="0" smtClean="0"/>
              <a:t> =</a:t>
            </a:r>
            <a:r>
              <a:rPr lang="en-US" altLang="zh-CN" sz="3200" b="1" dirty="0"/>
              <a:t>180°-110°=70°</a:t>
            </a:r>
          </a:p>
        </p:txBody>
      </p:sp>
      <p:sp>
        <p:nvSpPr>
          <p:cNvPr id="389134" name="文本框 389133"/>
          <p:cNvSpPr txBox="1">
            <a:spLocks noChangeArrowheads="1"/>
          </p:cNvSpPr>
          <p:nvPr/>
        </p:nvSpPr>
        <p:spPr bwMode="auto">
          <a:xfrm>
            <a:off x="915867" y="3429000"/>
            <a:ext cx="6106159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/>
              <a:t>因为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en-US" sz="3200" b="1" dirty="0"/>
              <a:t>与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3200" b="1" dirty="0"/>
              <a:t>是</a:t>
            </a:r>
            <a:r>
              <a:rPr lang="zh-CN" altLang="en-US" sz="3200" b="1" dirty="0" smtClean="0"/>
              <a:t>对顶角，</a:t>
            </a:r>
            <a:endParaRPr lang="en-US" altLang="zh-CN" sz="3200" b="1" dirty="0"/>
          </a:p>
          <a:p>
            <a:r>
              <a:rPr lang="zh-CN" altLang="en-US" sz="3200" b="1" dirty="0"/>
              <a:t>所以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3200" b="1" dirty="0" smtClean="0"/>
              <a:t>=∠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3200" b="1" dirty="0" smtClean="0"/>
              <a:t>=70°</a:t>
            </a:r>
            <a:endParaRPr lang="en-US" altLang="zh-CN" sz="3200" b="1" baseline="30000" dirty="0"/>
          </a:p>
        </p:txBody>
      </p:sp>
      <p:sp>
        <p:nvSpPr>
          <p:cNvPr id="389136" name="矩形 389135"/>
          <p:cNvSpPr>
            <a:spLocks noChangeArrowheads="1"/>
          </p:cNvSpPr>
          <p:nvPr/>
        </p:nvSpPr>
        <p:spPr bwMode="auto">
          <a:xfrm>
            <a:off x="197830" y="500042"/>
            <a:ext cx="463794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/>
              <a:t>解：</a:t>
            </a:r>
            <a:r>
              <a:rPr lang="zh-CN" altLang="en-US" sz="3200" b="1" dirty="0" smtClean="0"/>
              <a:t>因为</a:t>
            </a:r>
            <a:r>
              <a:rPr lang="en-US" altLang="zh-CN" sz="3200" b="1" dirty="0" smtClean="0">
                <a:latin typeface="Comic Sans MS" panose="030F0702030302020204" pitchFamily="66" charset="0"/>
              </a:rPr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 </a:t>
            </a:r>
            <a:r>
              <a:rPr lang="zh-CN" altLang="en-US" sz="3200" b="1" dirty="0"/>
              <a:t>与</a:t>
            </a:r>
            <a:r>
              <a:rPr lang="en-US" altLang="zh-CN" sz="3200" b="1" dirty="0" smtClean="0">
                <a:latin typeface="Comic Sans MS" panose="030F0702030302020204" pitchFamily="66" charset="0"/>
              </a:rPr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zh-CN" altLang="en-US" sz="3200" b="1" dirty="0"/>
              <a:t>是对顶角，</a:t>
            </a:r>
          </a:p>
        </p:txBody>
      </p:sp>
      <p:sp>
        <p:nvSpPr>
          <p:cNvPr id="389137" name="文本框 389136"/>
          <p:cNvSpPr txBox="1">
            <a:spLocks noChangeArrowheads="1"/>
          </p:cNvSpPr>
          <p:nvPr/>
        </p:nvSpPr>
        <p:spPr bwMode="auto">
          <a:xfrm>
            <a:off x="219777" y="1571612"/>
            <a:ext cx="5568462" cy="913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/>
              <a:t>所以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</a:t>
            </a:r>
            <a:r>
              <a:rPr lang="en-US" altLang="zh-CN" sz="3200" b="1" dirty="0" smtClean="0"/>
              <a:t>=∠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en-US" altLang="zh-CN" sz="3200" b="1" dirty="0" smtClean="0"/>
              <a:t>=110°</a:t>
            </a:r>
            <a:endParaRPr lang="en-US" altLang="zh-CN" sz="3200" b="1" dirty="0"/>
          </a:p>
          <a:p>
            <a:endParaRPr lang="en-US" altLang="zh-CN" sz="3200" b="1" baseline="30000" dirty="0"/>
          </a:p>
        </p:txBody>
      </p:sp>
      <p:sp>
        <p:nvSpPr>
          <p:cNvPr id="389139" name="文本框 389138"/>
          <p:cNvSpPr txBox="1">
            <a:spLocks noChangeArrowheads="1"/>
          </p:cNvSpPr>
          <p:nvPr/>
        </p:nvSpPr>
        <p:spPr bwMode="auto">
          <a:xfrm>
            <a:off x="983274" y="4495800"/>
            <a:ext cx="6160494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/>
              <a:t>由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3200" b="1" dirty="0"/>
              <a:t>平分</a:t>
            </a:r>
            <a:r>
              <a:rPr lang="en-US" altLang="zh-CN" sz="3200" b="1" dirty="0"/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en-US" sz="3200" b="1" dirty="0" smtClean="0"/>
              <a:t>得</a:t>
            </a:r>
            <a:endParaRPr lang="zh-CN" altLang="en-US" sz="3200" b="1" dirty="0"/>
          </a:p>
          <a:p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BOE</a:t>
            </a:r>
            <a:r>
              <a:rPr lang="en-US" altLang="zh-CN" sz="3200" b="1" dirty="0" smtClean="0"/>
              <a:t>=∠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EOD</a:t>
            </a:r>
            <a:r>
              <a:rPr lang="en-US" altLang="zh-CN" sz="3200" b="1" dirty="0"/>
              <a:t>=1/2 </a:t>
            </a:r>
            <a:r>
              <a:rPr lang="en-US" altLang="zh-CN" sz="3200" b="1" dirty="0" smtClean="0"/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/>
              <a:t>           </a:t>
            </a:r>
            <a:r>
              <a:rPr lang="en-US" altLang="zh-CN" sz="3200" b="1" dirty="0" smtClean="0"/>
              <a:t>=</a:t>
            </a:r>
            <a:r>
              <a:rPr lang="en-US" altLang="zh-CN" sz="3200" b="1" dirty="0"/>
              <a:t>1/2×70°= 35</a:t>
            </a:r>
            <a:r>
              <a:rPr lang="en-US" altLang="zh-CN" sz="3200" b="1" dirty="0" smtClean="0"/>
              <a:t>°</a:t>
            </a:r>
            <a:endParaRPr lang="en-US" altLang="zh-CN" sz="3200" b="1" dirty="0"/>
          </a:p>
        </p:txBody>
      </p:sp>
      <p:sp>
        <p:nvSpPr>
          <p:cNvPr id="26632" name="直接连接符 389142"/>
          <p:cNvSpPr>
            <a:spLocks noChangeShapeType="1"/>
          </p:cNvSpPr>
          <p:nvPr/>
        </p:nvSpPr>
        <p:spPr bwMode="auto">
          <a:xfrm>
            <a:off x="5502520" y="981076"/>
            <a:ext cx="2923442" cy="14398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3" name="直接连接符 389143"/>
          <p:cNvSpPr>
            <a:spLocks noChangeShapeType="1"/>
          </p:cNvSpPr>
          <p:nvPr/>
        </p:nvSpPr>
        <p:spPr bwMode="auto">
          <a:xfrm flipV="1">
            <a:off x="5635869" y="838200"/>
            <a:ext cx="2526323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4" name="直接连接符 389147"/>
          <p:cNvSpPr>
            <a:spLocks noChangeShapeType="1"/>
          </p:cNvSpPr>
          <p:nvPr/>
        </p:nvSpPr>
        <p:spPr bwMode="auto">
          <a:xfrm flipV="1">
            <a:off x="6899031" y="1630364"/>
            <a:ext cx="1663212" cy="714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5" name="文本框 389148"/>
          <p:cNvSpPr txBox="1">
            <a:spLocks noChangeArrowheads="1"/>
          </p:cNvSpPr>
          <p:nvPr/>
        </p:nvSpPr>
        <p:spPr bwMode="auto">
          <a:xfrm>
            <a:off x="5369169" y="981075"/>
            <a:ext cx="39858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636" name="文本框 389149"/>
          <p:cNvSpPr txBox="1">
            <a:spLocks noChangeArrowheads="1"/>
          </p:cNvSpPr>
          <p:nvPr/>
        </p:nvSpPr>
        <p:spPr bwMode="auto">
          <a:xfrm>
            <a:off x="8162192" y="2493964"/>
            <a:ext cx="597877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6637" name="文本框 389150"/>
          <p:cNvSpPr txBox="1">
            <a:spLocks noChangeArrowheads="1"/>
          </p:cNvSpPr>
          <p:nvPr/>
        </p:nvSpPr>
        <p:spPr bwMode="auto">
          <a:xfrm>
            <a:off x="5701812" y="2493964"/>
            <a:ext cx="66528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6638" name="文本框 389151"/>
          <p:cNvSpPr txBox="1">
            <a:spLocks noChangeArrowheads="1"/>
          </p:cNvSpPr>
          <p:nvPr/>
        </p:nvSpPr>
        <p:spPr bwMode="auto">
          <a:xfrm>
            <a:off x="8028843" y="838200"/>
            <a:ext cx="464526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6639" name="文本框 389152"/>
          <p:cNvSpPr txBox="1">
            <a:spLocks noChangeArrowheads="1"/>
          </p:cNvSpPr>
          <p:nvPr/>
        </p:nvSpPr>
        <p:spPr bwMode="auto">
          <a:xfrm>
            <a:off x="6699739" y="1773239"/>
            <a:ext cx="66528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6640" name="文本框 389153"/>
          <p:cNvSpPr txBox="1">
            <a:spLocks noChangeArrowheads="1"/>
          </p:cNvSpPr>
          <p:nvPr/>
        </p:nvSpPr>
        <p:spPr bwMode="auto">
          <a:xfrm>
            <a:off x="8361484" y="1485900"/>
            <a:ext cx="39858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3" grpId="0"/>
      <p:bldP spid="389134" grpId="0"/>
      <p:bldP spid="389136" grpId="0"/>
      <p:bldP spid="389137" grpId="0"/>
      <p:bldP spid="3891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390145"/>
          <p:cNvSpPr>
            <a:spLocks noGrp="1" noChangeArrowheads="1"/>
          </p:cNvSpPr>
          <p:nvPr>
            <p:ph type="title"/>
          </p:nvPr>
        </p:nvSpPr>
        <p:spPr>
          <a:xfrm>
            <a:off x="285720" y="285729"/>
            <a:ext cx="1648569" cy="565149"/>
          </a:xfrm>
        </p:spPr>
        <p:txBody>
          <a:bodyPr/>
          <a:lstStyle/>
          <a:p>
            <a:pPr algn="l" eaLnBrk="1" hangingPunct="1"/>
            <a:r>
              <a:rPr lang="zh-CN" altLang="en-US" dirty="0" smtClean="0">
                <a:solidFill>
                  <a:srgbClr val="FF3300"/>
                </a:solidFill>
              </a:rPr>
              <a:t>巩固检测</a:t>
            </a:r>
          </a:p>
        </p:txBody>
      </p:sp>
      <p:sp>
        <p:nvSpPr>
          <p:cNvPr id="27651" name="文本占位符 390146"/>
          <p:cNvSpPr>
            <a:spLocks noGrp="1" noChangeArrowheads="1"/>
          </p:cNvSpPr>
          <p:nvPr>
            <p:ph idx="1"/>
          </p:nvPr>
        </p:nvSpPr>
        <p:spPr>
          <a:xfrm>
            <a:off x="483549" y="857233"/>
            <a:ext cx="7869138" cy="4968875"/>
          </a:xfrm>
        </p:spPr>
        <p:txBody>
          <a:bodyPr/>
          <a:lstStyle/>
          <a:p>
            <a:r>
              <a:rPr lang="en-US" altLang="zh-CN" sz="3000" b="1" dirty="0" smtClean="0"/>
              <a:t>1.</a:t>
            </a:r>
            <a:r>
              <a:rPr lang="zh-CN" altLang="en-US" sz="3000" b="1" dirty="0" smtClean="0"/>
              <a:t>如图，直线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3000" b="1" dirty="0" smtClean="0"/>
              <a:t>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3000" b="1" dirty="0" smtClean="0"/>
              <a:t>相交于点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  <a:r>
              <a:rPr lang="en-US" altLang="zh-CN" sz="3000" b="1" dirty="0" smtClean="0"/>
              <a:t>=90°</a:t>
            </a:r>
            <a:r>
              <a:rPr lang="zh-CN" altLang="en-US" sz="3000" b="1" dirty="0" smtClean="0"/>
              <a:t>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）</a:t>
            </a:r>
            <a:r>
              <a:rPr lang="en-US" altLang="zh-CN" sz="3000" b="1" dirty="0" smtClean="0"/>
              <a:t>∠1</a:t>
            </a:r>
            <a:r>
              <a:rPr lang="zh-CN" altLang="en-US" sz="3000" b="1" dirty="0" smtClean="0"/>
              <a:t>的对顶角是</a:t>
            </a:r>
            <a:r>
              <a:rPr lang="en-US" altLang="zh-CN" sz="3000" b="1" dirty="0" smtClean="0"/>
              <a:t>______</a:t>
            </a:r>
            <a:r>
              <a:rPr lang="zh-CN" altLang="en-US" sz="3000" b="1" dirty="0" smtClean="0"/>
              <a:t>；</a:t>
            </a:r>
            <a:r>
              <a:rPr lang="en-US" altLang="zh-CN" sz="3000" b="1" dirty="0" smtClean="0"/>
              <a:t>∠</a:t>
            </a:r>
            <a:r>
              <a:rPr lang="zh-CN" altLang="en-US" sz="3000" b="1" dirty="0" smtClean="0"/>
              <a:t>２的余角有</a:t>
            </a:r>
            <a:r>
              <a:rPr lang="en-US" altLang="zh-CN" sz="3000" b="1" dirty="0" smtClean="0"/>
              <a:t>___________</a:t>
            </a:r>
            <a:r>
              <a:rPr lang="zh-CN" altLang="en-US" sz="3000" b="1" dirty="0" smtClean="0"/>
              <a:t>。</a:t>
            </a:r>
          </a:p>
          <a:p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）若</a:t>
            </a:r>
            <a:r>
              <a:rPr lang="en-US" altLang="zh-CN" sz="3000" b="1" dirty="0" smtClean="0"/>
              <a:t>∠1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∠</a:t>
            </a:r>
            <a:r>
              <a:rPr lang="zh-CN" altLang="en-US" sz="3000" b="1" dirty="0" smtClean="0"/>
              <a:t>２的度数之比为１︰４，求</a:t>
            </a:r>
            <a:r>
              <a:rPr lang="en-US" altLang="zh-CN" sz="3000" b="1" dirty="0" smtClean="0"/>
              <a:t>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BDF</a:t>
            </a:r>
            <a:r>
              <a:rPr lang="zh-CN" altLang="en-US" sz="3000" b="1" dirty="0" smtClean="0"/>
              <a:t>的度数。</a:t>
            </a:r>
          </a:p>
        </p:txBody>
      </p:sp>
      <p:grpSp>
        <p:nvGrpSpPr>
          <p:cNvPr id="27652" name="组合 390147"/>
          <p:cNvGrpSpPr/>
          <p:nvPr/>
        </p:nvGrpSpPr>
        <p:grpSpPr bwMode="auto">
          <a:xfrm>
            <a:off x="4110401" y="4214819"/>
            <a:ext cx="3959469" cy="1584325"/>
            <a:chOff x="1066" y="3158"/>
            <a:chExt cx="2494" cy="998"/>
          </a:xfrm>
        </p:grpSpPr>
        <p:sp>
          <p:nvSpPr>
            <p:cNvPr id="27668" name="直接连接符 390148"/>
            <p:cNvSpPr>
              <a:spLocks noChangeShapeType="1"/>
            </p:cNvSpPr>
            <p:nvPr/>
          </p:nvSpPr>
          <p:spPr bwMode="auto">
            <a:xfrm>
              <a:off x="1066" y="3838"/>
              <a:ext cx="249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9" name="直接连接符 390149"/>
            <p:cNvSpPr>
              <a:spLocks noChangeShapeType="1"/>
            </p:cNvSpPr>
            <p:nvPr/>
          </p:nvSpPr>
          <p:spPr bwMode="auto">
            <a:xfrm flipV="1">
              <a:off x="2245" y="3158"/>
              <a:ext cx="0" cy="6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0" name="直接连接符 390150"/>
            <p:cNvSpPr>
              <a:spLocks noChangeShapeType="1"/>
            </p:cNvSpPr>
            <p:nvPr/>
          </p:nvSpPr>
          <p:spPr bwMode="auto">
            <a:xfrm>
              <a:off x="1111" y="3521"/>
              <a:ext cx="2313" cy="6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53" name="文本框 390151"/>
          <p:cNvSpPr txBox="1">
            <a:spLocks noChangeArrowheads="1"/>
          </p:cNvSpPr>
          <p:nvPr/>
        </p:nvSpPr>
        <p:spPr bwMode="auto">
          <a:xfrm>
            <a:off x="3604843" y="4862518"/>
            <a:ext cx="64793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Ａ</a:t>
            </a:r>
          </a:p>
        </p:txBody>
      </p:sp>
      <p:sp>
        <p:nvSpPr>
          <p:cNvPr id="27654" name="文本框 390152"/>
          <p:cNvSpPr txBox="1">
            <a:spLocks noChangeArrowheads="1"/>
          </p:cNvSpPr>
          <p:nvPr/>
        </p:nvSpPr>
        <p:spPr bwMode="auto">
          <a:xfrm>
            <a:off x="7926263" y="4868868"/>
            <a:ext cx="64793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Ｂ</a:t>
            </a:r>
          </a:p>
        </p:txBody>
      </p:sp>
      <p:sp>
        <p:nvSpPr>
          <p:cNvPr id="27655" name="文本框 390153"/>
          <p:cNvSpPr txBox="1">
            <a:spLocks noChangeArrowheads="1"/>
          </p:cNvSpPr>
          <p:nvPr/>
        </p:nvSpPr>
        <p:spPr bwMode="auto">
          <a:xfrm>
            <a:off x="7710850" y="5438781"/>
            <a:ext cx="64793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Ｆ</a:t>
            </a:r>
          </a:p>
        </p:txBody>
      </p:sp>
      <p:sp>
        <p:nvSpPr>
          <p:cNvPr id="27656" name="文本框 390154"/>
          <p:cNvSpPr txBox="1">
            <a:spLocks noChangeArrowheads="1"/>
          </p:cNvSpPr>
          <p:nvPr/>
        </p:nvSpPr>
        <p:spPr bwMode="auto">
          <a:xfrm>
            <a:off x="5843950" y="3998918"/>
            <a:ext cx="64793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Ｃ</a:t>
            </a:r>
          </a:p>
        </p:txBody>
      </p:sp>
      <p:sp>
        <p:nvSpPr>
          <p:cNvPr id="27657" name="文本框 390155"/>
          <p:cNvSpPr txBox="1">
            <a:spLocks noChangeArrowheads="1"/>
          </p:cNvSpPr>
          <p:nvPr/>
        </p:nvSpPr>
        <p:spPr bwMode="auto">
          <a:xfrm>
            <a:off x="3682509" y="4286256"/>
            <a:ext cx="64793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Ｅ</a:t>
            </a:r>
          </a:p>
        </p:txBody>
      </p:sp>
      <p:sp>
        <p:nvSpPr>
          <p:cNvPr id="27658" name="文本框 390156"/>
          <p:cNvSpPr txBox="1">
            <a:spLocks noChangeArrowheads="1"/>
          </p:cNvSpPr>
          <p:nvPr/>
        </p:nvSpPr>
        <p:spPr bwMode="auto">
          <a:xfrm>
            <a:off x="5555270" y="5151443"/>
            <a:ext cx="64793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Ｄ</a:t>
            </a:r>
          </a:p>
        </p:txBody>
      </p:sp>
      <p:sp>
        <p:nvSpPr>
          <p:cNvPr id="27659" name="文本框 390157"/>
          <p:cNvSpPr txBox="1">
            <a:spLocks noChangeArrowheads="1"/>
          </p:cNvSpPr>
          <p:nvPr/>
        </p:nvSpPr>
        <p:spPr bwMode="auto">
          <a:xfrm>
            <a:off x="4613027" y="4862519"/>
            <a:ext cx="54534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b="1"/>
              <a:t>１</a:t>
            </a:r>
          </a:p>
        </p:txBody>
      </p:sp>
      <p:sp>
        <p:nvSpPr>
          <p:cNvPr id="27660" name="文本框 390158"/>
          <p:cNvSpPr txBox="1">
            <a:spLocks noChangeArrowheads="1"/>
          </p:cNvSpPr>
          <p:nvPr/>
        </p:nvSpPr>
        <p:spPr bwMode="auto">
          <a:xfrm>
            <a:off x="5268055" y="4430718"/>
            <a:ext cx="64793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/>
              <a:t>２</a:t>
            </a:r>
          </a:p>
        </p:txBody>
      </p:sp>
      <p:sp>
        <p:nvSpPr>
          <p:cNvPr id="27661" name="任意多边形 390159"/>
          <p:cNvSpPr>
            <a:spLocks noChangeArrowheads="1"/>
          </p:cNvSpPr>
          <p:nvPr/>
        </p:nvSpPr>
        <p:spPr bwMode="auto">
          <a:xfrm flipH="1">
            <a:off x="5549408" y="4718057"/>
            <a:ext cx="432288" cy="4333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27662" name="任意多边形 390160"/>
          <p:cNvSpPr>
            <a:spLocks noChangeArrowheads="1"/>
          </p:cNvSpPr>
          <p:nvPr/>
        </p:nvSpPr>
        <p:spPr bwMode="auto">
          <a:xfrm flipH="1">
            <a:off x="5045317" y="5078418"/>
            <a:ext cx="73269" cy="2159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390162" name="文本框 390161"/>
          <p:cNvSpPr txBox="1">
            <a:spLocks noChangeArrowheads="1"/>
          </p:cNvSpPr>
          <p:nvPr/>
        </p:nvSpPr>
        <p:spPr bwMode="auto">
          <a:xfrm>
            <a:off x="3940442" y="1687947"/>
            <a:ext cx="1417376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BDF</a:t>
            </a:r>
          </a:p>
        </p:txBody>
      </p:sp>
      <p:sp>
        <p:nvSpPr>
          <p:cNvPr id="390165" name="文本框 390164"/>
          <p:cNvSpPr txBox="1">
            <a:spLocks noChangeArrowheads="1"/>
          </p:cNvSpPr>
          <p:nvPr/>
        </p:nvSpPr>
        <p:spPr bwMode="auto">
          <a:xfrm>
            <a:off x="2923431" y="3857628"/>
            <a:ext cx="1780455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18°</a:t>
            </a:r>
            <a:endParaRPr lang="en-US" altLang="zh-CN" sz="4000" b="1" baseline="30000" dirty="0">
              <a:solidFill>
                <a:srgbClr val="FF0000"/>
              </a:solidFill>
            </a:endParaRPr>
          </a:p>
        </p:txBody>
      </p:sp>
      <p:sp>
        <p:nvSpPr>
          <p:cNvPr id="390166" name="矩形 390165"/>
          <p:cNvSpPr>
            <a:spLocks noChangeArrowheads="1"/>
          </p:cNvSpPr>
          <p:nvPr/>
        </p:nvSpPr>
        <p:spPr bwMode="auto">
          <a:xfrm>
            <a:off x="372419" y="2129845"/>
            <a:ext cx="2468946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∠1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和</a:t>
            </a:r>
            <a:r>
              <a:rPr lang="en-US" altLang="zh-CN" sz="3200" b="1" dirty="0">
                <a:solidFill>
                  <a:srgbClr val="FF0000"/>
                </a:solidFill>
              </a:rPr>
              <a:t>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BDF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62" grpId="0"/>
      <p:bldP spid="390165" grpId="0"/>
      <p:bldP spid="3901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占位符 391169"/>
          <p:cNvSpPr>
            <a:spLocks noGrp="1" noChangeArrowheads="1"/>
          </p:cNvSpPr>
          <p:nvPr>
            <p:ph idx="1"/>
          </p:nvPr>
        </p:nvSpPr>
        <p:spPr>
          <a:xfrm>
            <a:off x="285720" y="428604"/>
            <a:ext cx="8242846" cy="2643206"/>
          </a:xfrm>
        </p:spPr>
        <p:txBody>
          <a:bodyPr/>
          <a:lstStyle/>
          <a:p>
            <a:r>
              <a:rPr lang="en-US" altLang="zh-CN" sz="4000" b="1" dirty="0" smtClean="0"/>
              <a:t>2.</a:t>
            </a:r>
            <a:r>
              <a:rPr lang="zh-CN" altLang="en-US" sz="4000" b="1" dirty="0" smtClean="0"/>
              <a:t>如图，直线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4000" b="1" dirty="0" smtClean="0"/>
              <a:t>、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4000" b="1" dirty="0" smtClean="0"/>
              <a:t>相交于点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4000" b="1" dirty="0" smtClean="0"/>
              <a:t>，且</a:t>
            </a:r>
            <a:r>
              <a:rPr lang="en-US" altLang="zh-CN" sz="4000" b="1" dirty="0" smtClean="0"/>
              <a:t>∠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en-US" altLang="zh-CN" sz="4000" b="1" dirty="0" smtClean="0"/>
              <a:t>+∠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en-US" altLang="zh-CN" sz="4000" b="1" dirty="0" smtClean="0"/>
              <a:t>=220°</a:t>
            </a:r>
            <a:r>
              <a:rPr lang="zh-CN" altLang="en-US" sz="4000" b="1" dirty="0" smtClean="0"/>
              <a:t>，则</a:t>
            </a:r>
            <a:r>
              <a:rPr lang="en-US" altLang="zh-CN" sz="4000" b="1" dirty="0" smtClean="0"/>
              <a:t>∠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4000" b="1" dirty="0" smtClean="0"/>
              <a:t>为多少度？</a:t>
            </a:r>
          </a:p>
        </p:txBody>
      </p:sp>
      <p:grpSp>
        <p:nvGrpSpPr>
          <p:cNvPr id="28675" name="组合 391170"/>
          <p:cNvGrpSpPr/>
          <p:nvPr/>
        </p:nvGrpSpPr>
        <p:grpSpPr bwMode="auto">
          <a:xfrm>
            <a:off x="4929988" y="3649659"/>
            <a:ext cx="2735874" cy="1735138"/>
            <a:chOff x="1383" y="2201"/>
            <a:chExt cx="2903" cy="2024"/>
          </a:xfrm>
        </p:grpSpPr>
        <p:sp>
          <p:nvSpPr>
            <p:cNvPr id="28683" name="直接连接符 391171"/>
            <p:cNvSpPr>
              <a:spLocks noChangeShapeType="1"/>
            </p:cNvSpPr>
            <p:nvPr/>
          </p:nvSpPr>
          <p:spPr bwMode="auto">
            <a:xfrm flipV="1">
              <a:off x="1383" y="2292"/>
              <a:ext cx="2903" cy="193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4" name="直接连接符 391172"/>
            <p:cNvSpPr>
              <a:spLocks noChangeShapeType="1"/>
            </p:cNvSpPr>
            <p:nvPr/>
          </p:nvSpPr>
          <p:spPr bwMode="auto">
            <a:xfrm>
              <a:off x="1520" y="2201"/>
              <a:ext cx="2766" cy="20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76" name="组合 391173"/>
          <p:cNvGrpSpPr/>
          <p:nvPr/>
        </p:nvGrpSpPr>
        <p:grpSpPr bwMode="auto">
          <a:xfrm>
            <a:off x="4534334" y="3000373"/>
            <a:ext cx="3570790" cy="2856799"/>
            <a:chOff x="1416" y="2024"/>
            <a:chExt cx="2901" cy="2110"/>
          </a:xfrm>
        </p:grpSpPr>
        <p:sp>
          <p:nvSpPr>
            <p:cNvPr id="28678" name="文本框 391174"/>
            <p:cNvSpPr txBox="1">
              <a:spLocks noChangeArrowheads="1"/>
            </p:cNvSpPr>
            <p:nvPr/>
          </p:nvSpPr>
          <p:spPr bwMode="auto">
            <a:xfrm>
              <a:off x="2745" y="3155"/>
              <a:ext cx="442" cy="4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8679" name="文本框 391175"/>
            <p:cNvSpPr txBox="1">
              <a:spLocks noChangeArrowheads="1"/>
            </p:cNvSpPr>
            <p:nvPr/>
          </p:nvSpPr>
          <p:spPr bwMode="auto">
            <a:xfrm>
              <a:off x="1643" y="2024"/>
              <a:ext cx="421" cy="4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8680" name="文本框 391176"/>
            <p:cNvSpPr txBox="1">
              <a:spLocks noChangeArrowheads="1"/>
            </p:cNvSpPr>
            <p:nvPr/>
          </p:nvSpPr>
          <p:spPr bwMode="auto">
            <a:xfrm>
              <a:off x="3775" y="2160"/>
              <a:ext cx="324" cy="4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8681" name="文本框 391177"/>
            <p:cNvSpPr txBox="1">
              <a:spLocks noChangeArrowheads="1"/>
            </p:cNvSpPr>
            <p:nvPr/>
          </p:nvSpPr>
          <p:spPr bwMode="auto">
            <a:xfrm>
              <a:off x="1416" y="3656"/>
              <a:ext cx="421" cy="4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682" name="文本框 391178"/>
            <p:cNvSpPr txBox="1">
              <a:spLocks noChangeArrowheads="1"/>
            </p:cNvSpPr>
            <p:nvPr/>
          </p:nvSpPr>
          <p:spPr bwMode="auto">
            <a:xfrm>
              <a:off x="3917" y="3657"/>
              <a:ext cx="400" cy="4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391188" name="文本框 391187"/>
          <p:cNvSpPr txBox="1">
            <a:spLocks noChangeArrowheads="1"/>
          </p:cNvSpPr>
          <p:nvPr/>
        </p:nvSpPr>
        <p:spPr bwMode="auto">
          <a:xfrm>
            <a:off x="3846630" y="2000241"/>
            <a:ext cx="179694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Tahoma" panose="020B0604030504040204" pitchFamily="34" charset="0"/>
              </a:rPr>
              <a:t>70°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9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占位符 435201"/>
          <p:cNvSpPr>
            <a:spLocks noGrp="1" noChangeArrowheads="1"/>
          </p:cNvSpPr>
          <p:nvPr>
            <p:ph idx="1"/>
          </p:nvPr>
        </p:nvSpPr>
        <p:spPr>
          <a:xfrm>
            <a:off x="285720" y="357167"/>
            <a:ext cx="8528566" cy="2071702"/>
          </a:xfrm>
        </p:spPr>
        <p:txBody>
          <a:bodyPr/>
          <a:lstStyle/>
          <a:p>
            <a:r>
              <a:rPr lang="en-US" altLang="zh-CN" sz="3900" b="1" dirty="0" smtClean="0"/>
              <a:t>3.</a:t>
            </a:r>
            <a:r>
              <a:rPr lang="zh-CN" altLang="en-US" sz="3900" b="1" dirty="0" smtClean="0"/>
              <a:t>如图，直线</a:t>
            </a:r>
            <a:r>
              <a:rPr lang="en-US" altLang="zh-CN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3900" b="1" dirty="0" smtClean="0"/>
              <a:t>、</a:t>
            </a:r>
            <a:r>
              <a:rPr lang="en-US" altLang="zh-CN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3900" b="1" dirty="0" smtClean="0"/>
              <a:t>相交于点</a:t>
            </a:r>
            <a:r>
              <a:rPr lang="en-US" altLang="zh-CN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3900" b="1" dirty="0" smtClean="0"/>
              <a:t>，</a:t>
            </a:r>
            <a:r>
              <a:rPr lang="en-US" altLang="zh-CN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3900" b="1" dirty="0" smtClean="0"/>
              <a:t>平分</a:t>
            </a:r>
            <a:r>
              <a:rPr lang="en-US" altLang="zh-CN" sz="3900" b="1" dirty="0" smtClean="0"/>
              <a:t>∠</a:t>
            </a:r>
            <a:r>
              <a:rPr lang="en-US" altLang="zh-CN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3900" b="1" dirty="0" smtClean="0"/>
              <a:t>，</a:t>
            </a:r>
            <a:r>
              <a:rPr lang="en-US" altLang="zh-CN" sz="3900" b="1" dirty="0" smtClean="0"/>
              <a:t>∠</a:t>
            </a:r>
            <a:r>
              <a:rPr lang="en-US" altLang="zh-CN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en-US" altLang="zh-CN" sz="3900" b="1" dirty="0" smtClean="0"/>
              <a:t>=25</a:t>
            </a:r>
            <a:r>
              <a:rPr lang="en-US" altLang="zh-CN" sz="3600" b="1" dirty="0" smtClean="0"/>
              <a:t>°</a:t>
            </a:r>
            <a:r>
              <a:rPr lang="zh-CN" altLang="en-US" sz="3900" b="1" dirty="0" smtClean="0"/>
              <a:t>。你能说出图中哪些角的度数？</a:t>
            </a:r>
            <a:endParaRPr lang="zh-CN" altLang="en-US" dirty="0" smtClean="0"/>
          </a:p>
        </p:txBody>
      </p:sp>
      <p:grpSp>
        <p:nvGrpSpPr>
          <p:cNvPr id="29699" name="组合 435202"/>
          <p:cNvGrpSpPr/>
          <p:nvPr/>
        </p:nvGrpSpPr>
        <p:grpSpPr bwMode="auto">
          <a:xfrm>
            <a:off x="2124807" y="2500306"/>
            <a:ext cx="5111262" cy="2663825"/>
            <a:chOff x="1351" y="2024"/>
            <a:chExt cx="3220" cy="1678"/>
          </a:xfrm>
        </p:grpSpPr>
        <p:sp>
          <p:nvSpPr>
            <p:cNvPr id="29706" name="直接连接符 435203"/>
            <p:cNvSpPr>
              <a:spLocks noChangeShapeType="1"/>
            </p:cNvSpPr>
            <p:nvPr/>
          </p:nvSpPr>
          <p:spPr bwMode="auto">
            <a:xfrm>
              <a:off x="1487" y="2205"/>
              <a:ext cx="2948" cy="13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7" name="直接连接符 435204"/>
            <p:cNvSpPr>
              <a:spLocks noChangeShapeType="1"/>
            </p:cNvSpPr>
            <p:nvPr/>
          </p:nvSpPr>
          <p:spPr bwMode="auto">
            <a:xfrm flipV="1">
              <a:off x="1442" y="2024"/>
              <a:ext cx="3129" cy="167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8" name="直接连接符 435205"/>
            <p:cNvSpPr>
              <a:spLocks noChangeShapeType="1"/>
            </p:cNvSpPr>
            <p:nvPr/>
          </p:nvSpPr>
          <p:spPr bwMode="auto">
            <a:xfrm flipH="1">
              <a:off x="1351" y="2886"/>
              <a:ext cx="1633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700" name="文本框 435206"/>
          <p:cNvSpPr txBox="1">
            <a:spLocks noChangeArrowheads="1"/>
          </p:cNvSpPr>
          <p:nvPr/>
        </p:nvSpPr>
        <p:spPr bwMode="auto">
          <a:xfrm>
            <a:off x="4500197" y="3868730"/>
            <a:ext cx="54373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9701" name="文本框 435207"/>
          <p:cNvSpPr txBox="1">
            <a:spLocks noChangeArrowheads="1"/>
          </p:cNvSpPr>
          <p:nvPr/>
        </p:nvSpPr>
        <p:spPr bwMode="auto">
          <a:xfrm>
            <a:off x="1907931" y="2428868"/>
            <a:ext cx="5180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9702" name="文本框 435208"/>
          <p:cNvSpPr txBox="1">
            <a:spLocks noChangeArrowheads="1"/>
          </p:cNvSpPr>
          <p:nvPr/>
        </p:nvSpPr>
        <p:spPr bwMode="auto">
          <a:xfrm>
            <a:off x="1907931" y="3363905"/>
            <a:ext cx="49244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9703" name="文本框 435209"/>
          <p:cNvSpPr txBox="1">
            <a:spLocks noChangeArrowheads="1"/>
          </p:cNvSpPr>
          <p:nvPr/>
        </p:nvSpPr>
        <p:spPr bwMode="auto">
          <a:xfrm>
            <a:off x="1979735" y="4595805"/>
            <a:ext cx="5180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9704" name="文本框 435210"/>
          <p:cNvSpPr txBox="1">
            <a:spLocks noChangeArrowheads="1"/>
          </p:cNvSpPr>
          <p:nvPr/>
        </p:nvSpPr>
        <p:spPr bwMode="auto">
          <a:xfrm>
            <a:off x="6948854" y="2571743"/>
            <a:ext cx="5180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9705" name="文本框 435211"/>
          <p:cNvSpPr txBox="1">
            <a:spLocks noChangeArrowheads="1"/>
          </p:cNvSpPr>
          <p:nvPr/>
        </p:nvSpPr>
        <p:spPr bwMode="auto">
          <a:xfrm>
            <a:off x="6948854" y="4300531"/>
            <a:ext cx="49244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组合 436225"/>
          <p:cNvGrpSpPr/>
          <p:nvPr/>
        </p:nvGrpSpPr>
        <p:grpSpPr bwMode="auto">
          <a:xfrm>
            <a:off x="5365992" y="96470"/>
            <a:ext cx="3302641" cy="1798894"/>
            <a:chOff x="920" y="2115"/>
            <a:chExt cx="4260" cy="2053"/>
          </a:xfrm>
        </p:grpSpPr>
        <p:grpSp>
          <p:nvGrpSpPr>
            <p:cNvPr id="30732" name="组合 436226"/>
            <p:cNvGrpSpPr/>
            <p:nvPr/>
          </p:nvGrpSpPr>
          <p:grpSpPr bwMode="auto">
            <a:xfrm>
              <a:off x="1474" y="2160"/>
              <a:ext cx="3220" cy="1678"/>
              <a:chOff x="1351" y="2024"/>
              <a:chExt cx="3220" cy="1678"/>
            </a:xfrm>
          </p:grpSpPr>
          <p:sp>
            <p:nvSpPr>
              <p:cNvPr id="30739" name="直接连接符 436227"/>
              <p:cNvSpPr>
                <a:spLocks noChangeShapeType="1"/>
              </p:cNvSpPr>
              <p:nvPr/>
            </p:nvSpPr>
            <p:spPr bwMode="auto">
              <a:xfrm>
                <a:off x="1487" y="2205"/>
                <a:ext cx="2948" cy="131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0" name="直接连接符 436228"/>
              <p:cNvSpPr>
                <a:spLocks noChangeShapeType="1"/>
              </p:cNvSpPr>
              <p:nvPr/>
            </p:nvSpPr>
            <p:spPr bwMode="auto">
              <a:xfrm flipV="1">
                <a:off x="1442" y="2024"/>
                <a:ext cx="3129" cy="167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1" name="直接连接符 436229"/>
              <p:cNvSpPr>
                <a:spLocks noChangeShapeType="1"/>
              </p:cNvSpPr>
              <p:nvPr/>
            </p:nvSpPr>
            <p:spPr bwMode="auto">
              <a:xfrm flipH="1">
                <a:off x="1351" y="2886"/>
                <a:ext cx="1633" cy="4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733" name="文本框 436230"/>
            <p:cNvSpPr txBox="1">
              <a:spLocks noChangeArrowheads="1"/>
            </p:cNvSpPr>
            <p:nvPr/>
          </p:nvSpPr>
          <p:spPr bwMode="auto">
            <a:xfrm>
              <a:off x="2969" y="3023"/>
              <a:ext cx="701" cy="7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0734" name="文本框 436231"/>
            <p:cNvSpPr txBox="1">
              <a:spLocks noChangeArrowheads="1"/>
            </p:cNvSpPr>
            <p:nvPr/>
          </p:nvSpPr>
          <p:spPr bwMode="auto">
            <a:xfrm>
              <a:off x="1183" y="2115"/>
              <a:ext cx="668" cy="7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735" name="文本框 436232"/>
            <p:cNvSpPr txBox="1">
              <a:spLocks noChangeArrowheads="1"/>
            </p:cNvSpPr>
            <p:nvPr/>
          </p:nvSpPr>
          <p:spPr bwMode="auto">
            <a:xfrm>
              <a:off x="920" y="2690"/>
              <a:ext cx="635" cy="7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0736" name="文本框 436233"/>
            <p:cNvSpPr txBox="1">
              <a:spLocks noChangeArrowheads="1"/>
            </p:cNvSpPr>
            <p:nvPr/>
          </p:nvSpPr>
          <p:spPr bwMode="auto">
            <a:xfrm>
              <a:off x="1013" y="3430"/>
              <a:ext cx="668" cy="7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0737" name="文本框 436234"/>
            <p:cNvSpPr txBox="1">
              <a:spLocks noChangeArrowheads="1"/>
            </p:cNvSpPr>
            <p:nvPr/>
          </p:nvSpPr>
          <p:spPr bwMode="auto">
            <a:xfrm>
              <a:off x="4512" y="2206"/>
              <a:ext cx="668" cy="7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0738" name="文本框 436235"/>
            <p:cNvSpPr txBox="1">
              <a:spLocks noChangeArrowheads="1"/>
            </p:cNvSpPr>
            <p:nvPr/>
          </p:nvSpPr>
          <p:spPr bwMode="auto">
            <a:xfrm>
              <a:off x="4513" y="3295"/>
              <a:ext cx="586" cy="7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436237" name="文本框 436236"/>
          <p:cNvSpPr txBox="1">
            <a:spLocks noChangeArrowheads="1"/>
          </p:cNvSpPr>
          <p:nvPr/>
        </p:nvSpPr>
        <p:spPr bwMode="auto">
          <a:xfrm>
            <a:off x="629830" y="1609061"/>
            <a:ext cx="58080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/>
              <a:t>因为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3200" b="1" dirty="0"/>
              <a:t>与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en-US" sz="3200" b="1" dirty="0"/>
              <a:t>是对顶角</a:t>
            </a:r>
            <a:r>
              <a:rPr lang="en-US" altLang="zh-CN" sz="3200" b="1" dirty="0"/>
              <a:t>,</a:t>
            </a:r>
          </a:p>
        </p:txBody>
      </p:sp>
      <p:sp>
        <p:nvSpPr>
          <p:cNvPr id="436238" name="文本框 436237"/>
          <p:cNvSpPr txBox="1">
            <a:spLocks noChangeArrowheads="1"/>
          </p:cNvSpPr>
          <p:nvPr/>
        </p:nvSpPr>
        <p:spPr bwMode="auto">
          <a:xfrm>
            <a:off x="629830" y="2112298"/>
            <a:ext cx="509626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/>
              <a:t>所以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3200" b="1" dirty="0"/>
              <a:t>=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3200" b="1" dirty="0" smtClean="0"/>
              <a:t>=50°</a:t>
            </a:r>
            <a:endParaRPr lang="en-US" altLang="zh-CN" sz="3200" b="1" baseline="30000" dirty="0"/>
          </a:p>
        </p:txBody>
      </p:sp>
      <p:sp>
        <p:nvSpPr>
          <p:cNvPr id="436240" name="矩形 436239"/>
          <p:cNvSpPr>
            <a:spLocks noChangeArrowheads="1"/>
          </p:cNvSpPr>
          <p:nvPr/>
        </p:nvSpPr>
        <p:spPr bwMode="auto">
          <a:xfrm>
            <a:off x="563887" y="169197"/>
            <a:ext cx="463794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/>
              <a:t>解：因为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3200" b="1" dirty="0"/>
              <a:t>平分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3200" b="1" dirty="0"/>
              <a:t>，</a:t>
            </a:r>
          </a:p>
        </p:txBody>
      </p:sp>
      <p:sp>
        <p:nvSpPr>
          <p:cNvPr id="436241" name="文本框 436240"/>
          <p:cNvSpPr txBox="1">
            <a:spLocks noChangeArrowheads="1"/>
          </p:cNvSpPr>
          <p:nvPr/>
        </p:nvSpPr>
        <p:spPr bwMode="auto">
          <a:xfrm>
            <a:off x="430537" y="672435"/>
            <a:ext cx="5568462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/>
              <a:t>所以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en-US" altLang="zh-CN" sz="3200" b="1" dirty="0"/>
              <a:t>=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EOC</a:t>
            </a:r>
            <a:r>
              <a:rPr lang="en-US" altLang="zh-CN" sz="3200" b="1" dirty="0" smtClean="0"/>
              <a:t>=25°       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3200" b="1" dirty="0"/>
              <a:t>=2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en-US" altLang="zh-CN" sz="3200" b="1" dirty="0" smtClean="0"/>
              <a:t>=50°</a:t>
            </a:r>
            <a:endParaRPr lang="en-US" altLang="zh-CN" sz="3200" b="1" baseline="30000" dirty="0"/>
          </a:p>
        </p:txBody>
      </p:sp>
      <p:sp>
        <p:nvSpPr>
          <p:cNvPr id="436242" name="文本框 436241"/>
          <p:cNvSpPr txBox="1">
            <a:spLocks noChangeArrowheads="1"/>
          </p:cNvSpPr>
          <p:nvPr/>
        </p:nvSpPr>
        <p:spPr bwMode="auto">
          <a:xfrm>
            <a:off x="563887" y="2617122"/>
            <a:ext cx="4823756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dirty="0"/>
              <a:t>又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zh-CN" altLang="en-US" sz="3200" b="1" dirty="0"/>
              <a:t>与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BOE</a:t>
            </a:r>
            <a:r>
              <a:rPr lang="zh-CN" altLang="en-US" sz="3200" b="1" dirty="0"/>
              <a:t>互补，</a:t>
            </a:r>
          </a:p>
          <a:p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</a:t>
            </a:r>
            <a:r>
              <a:rPr lang="zh-CN" altLang="en-US" sz="3200" b="1" dirty="0"/>
              <a:t>与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</a:t>
            </a:r>
            <a:r>
              <a:rPr lang="zh-CN" altLang="en-US" sz="3200" b="1" dirty="0"/>
              <a:t>互补，</a:t>
            </a:r>
          </a:p>
          <a:p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3200" b="1" dirty="0"/>
              <a:t>与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</a:t>
            </a:r>
            <a:r>
              <a:rPr lang="zh-CN" altLang="en-US" sz="3200" b="1" dirty="0" smtClean="0"/>
              <a:t>互补</a:t>
            </a:r>
            <a:endParaRPr lang="zh-CN" altLang="en-US" sz="3200" b="1" dirty="0"/>
          </a:p>
        </p:txBody>
      </p:sp>
      <p:sp>
        <p:nvSpPr>
          <p:cNvPr id="436243" name="文本框 436242"/>
          <p:cNvSpPr txBox="1">
            <a:spLocks noChangeArrowheads="1"/>
          </p:cNvSpPr>
          <p:nvPr/>
        </p:nvSpPr>
        <p:spPr bwMode="auto">
          <a:xfrm>
            <a:off x="629830" y="4128422"/>
            <a:ext cx="6527749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/>
              <a:t>所以</a:t>
            </a:r>
            <a:r>
              <a:rPr lang="en-US" altLang="zh-CN" sz="3200" b="1" dirty="0"/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BOE</a:t>
            </a:r>
            <a:r>
              <a:rPr lang="en-US" altLang="zh-CN" sz="3200" b="1" dirty="0" smtClean="0"/>
              <a:t>=180°- </a:t>
            </a:r>
            <a:r>
              <a:rPr lang="en-US" altLang="zh-CN" sz="3200" b="1" dirty="0"/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en-US" altLang="zh-CN" sz="3200" b="1" dirty="0" smtClean="0"/>
              <a:t>=155°</a:t>
            </a:r>
            <a:endParaRPr lang="en-US" altLang="zh-CN" sz="3200" b="1" dirty="0"/>
          </a:p>
          <a:p>
            <a:r>
              <a:rPr lang="en-US" altLang="zh-CN" sz="3200" b="1" dirty="0"/>
              <a:t>      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</a:t>
            </a:r>
            <a:r>
              <a:rPr lang="en-US" altLang="zh-CN" sz="3200" b="1" dirty="0" smtClean="0"/>
              <a:t>=180°- </a:t>
            </a:r>
            <a:r>
              <a:rPr lang="en-US" altLang="zh-CN" sz="3200" b="1" dirty="0"/>
              <a:t>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</a:t>
            </a:r>
            <a:r>
              <a:rPr lang="en-US" altLang="zh-CN" sz="3200" b="1" dirty="0" smtClean="0"/>
              <a:t>=155°</a:t>
            </a:r>
            <a:endParaRPr lang="en-US" altLang="zh-CN" sz="3200" b="1" baseline="30000" dirty="0" smtClean="0"/>
          </a:p>
          <a:p>
            <a:r>
              <a:rPr lang="en-US" altLang="zh-CN" sz="3200" b="1" dirty="0" smtClean="0"/>
              <a:t>      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</a:t>
            </a:r>
            <a:r>
              <a:rPr lang="en-US" altLang="zh-CN" sz="3200" b="1" dirty="0" smtClean="0"/>
              <a:t>=180°-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3200" b="1" dirty="0" smtClean="0"/>
              <a:t>=130°</a:t>
            </a:r>
            <a:endParaRPr lang="en-US" altLang="zh-CN" sz="3200" b="1" baseline="30000" dirty="0"/>
          </a:p>
        </p:txBody>
      </p:sp>
      <p:sp>
        <p:nvSpPr>
          <p:cNvPr id="436244" name="文本框 436243"/>
          <p:cNvSpPr txBox="1">
            <a:spLocks noChangeArrowheads="1"/>
          </p:cNvSpPr>
          <p:nvPr/>
        </p:nvSpPr>
        <p:spPr bwMode="auto">
          <a:xfrm>
            <a:off x="1494407" y="5569872"/>
            <a:ext cx="58080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/>
              <a:t>因为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zh-CN" altLang="en-US" sz="3200" b="1" dirty="0"/>
              <a:t>与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3200" b="1" dirty="0"/>
              <a:t>是对顶角</a:t>
            </a:r>
            <a:r>
              <a:rPr lang="en-US" altLang="zh-CN" sz="3200" b="1" dirty="0"/>
              <a:t>,</a:t>
            </a:r>
          </a:p>
        </p:txBody>
      </p:sp>
      <p:sp>
        <p:nvSpPr>
          <p:cNvPr id="436245" name="文本框 436244"/>
          <p:cNvSpPr txBox="1">
            <a:spLocks noChangeArrowheads="1"/>
          </p:cNvSpPr>
          <p:nvPr/>
        </p:nvSpPr>
        <p:spPr bwMode="auto">
          <a:xfrm>
            <a:off x="1450425" y="6114386"/>
            <a:ext cx="532389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/>
              <a:t>所以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en-US" altLang="zh-CN" sz="3200" b="1" dirty="0"/>
              <a:t>= ∠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en-US" altLang="zh-CN" sz="3200" b="1" dirty="0" smtClean="0"/>
              <a:t>=130°</a:t>
            </a:r>
            <a:endParaRPr lang="en-US" altLang="zh-CN" sz="3200" b="1" baseline="300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6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6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6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6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6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6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6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6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6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6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6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6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6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6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6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6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7" grpId="0"/>
      <p:bldP spid="436238" grpId="0"/>
      <p:bldP spid="436240" grpId="0"/>
      <p:bldP spid="436241" grpId="0"/>
      <p:bldP spid="436242" grpId="0"/>
      <p:bldP spid="436243" grpId="0"/>
      <p:bldP spid="436244" grpId="0"/>
      <p:bldP spid="4362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1" name="文本框 238600"/>
          <p:cNvSpPr txBox="1"/>
          <p:nvPr/>
        </p:nvSpPr>
        <p:spPr>
          <a:xfrm>
            <a:off x="1828800" y="762000"/>
            <a:ext cx="7172356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zh-CN" altLang="en-US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请同学们谈谈本节课的收获与体会</a:t>
            </a:r>
          </a:p>
        </p:txBody>
      </p:sp>
      <p:pic>
        <p:nvPicPr>
          <p:cNvPr id="31747" name="图片 238607" descr="BS0055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38201"/>
            <a:ext cx="196947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8627" name="文本框 238626"/>
          <p:cNvSpPr txBox="1">
            <a:spLocks noChangeArrowheads="1"/>
          </p:cNvSpPr>
          <p:nvPr/>
        </p:nvSpPr>
        <p:spPr bwMode="auto">
          <a:xfrm>
            <a:off x="2485315" y="2691832"/>
            <a:ext cx="5317881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latin typeface="Comic Sans MS" panose="030F0702030302020204" pitchFamily="66" charset="0"/>
              </a:rPr>
              <a:t>1.</a:t>
            </a:r>
            <a:r>
              <a:rPr lang="zh-CN" altLang="en-US" sz="3200" dirty="0" smtClean="0">
                <a:latin typeface="Comic Sans MS" panose="030F0702030302020204" pitchFamily="66" charset="0"/>
              </a:rPr>
              <a:t>对顶角</a:t>
            </a:r>
            <a:r>
              <a:rPr lang="zh-CN" altLang="en-US" sz="3200" dirty="0">
                <a:latin typeface="Comic Sans MS" panose="030F0702030302020204" pitchFamily="66" charset="0"/>
              </a:rPr>
              <a:t>的概念；</a:t>
            </a:r>
          </a:p>
        </p:txBody>
      </p:sp>
      <p:sp>
        <p:nvSpPr>
          <p:cNvPr id="238628" name="文本框 238627"/>
          <p:cNvSpPr txBox="1">
            <a:spLocks noChangeArrowheads="1"/>
          </p:cNvSpPr>
          <p:nvPr/>
        </p:nvSpPr>
        <p:spPr bwMode="auto">
          <a:xfrm>
            <a:off x="2431086" y="3201416"/>
            <a:ext cx="392136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latin typeface="Comic Sans MS" panose="030F0702030302020204" pitchFamily="66" charset="0"/>
              </a:rPr>
              <a:t>2.</a:t>
            </a:r>
            <a:r>
              <a:rPr lang="zh-CN" altLang="en-US" sz="3200" dirty="0" smtClean="0">
                <a:latin typeface="Comic Sans MS" panose="030F0702030302020204" pitchFamily="66" charset="0"/>
              </a:rPr>
              <a:t>对顶角</a:t>
            </a:r>
            <a:r>
              <a:rPr lang="zh-CN" altLang="en-US" sz="3200" dirty="0">
                <a:latin typeface="Comic Sans MS" panose="030F0702030302020204" pitchFamily="66" charset="0"/>
              </a:rPr>
              <a:t>的性质。</a:t>
            </a:r>
          </a:p>
        </p:txBody>
      </p:sp>
    </p:spTree>
  </p:cSld>
  <p:clrMapOvr>
    <a:masterClrMapping/>
  </p:clrMapOvr>
  <p:transition advTm="2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27" grpId="0"/>
      <p:bldP spid="2386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0" y="1989475"/>
            <a:ext cx="9144000" cy="1676400"/>
          </a:xfrm>
        </p:spPr>
        <p:txBody>
          <a:bodyPr/>
          <a:lstStyle/>
          <a:p>
            <a:r>
              <a:rPr lang="zh-CN" altLang="en-US" dirty="0" smtClean="0"/>
              <a:t>谢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463873"/>
          <p:cNvSpPr>
            <a:spLocks noGrp="1" noChangeArrowheads="1"/>
          </p:cNvSpPr>
          <p:nvPr>
            <p:ph type="title"/>
          </p:nvPr>
        </p:nvSpPr>
        <p:spPr>
          <a:xfrm>
            <a:off x="1691680" y="620688"/>
            <a:ext cx="6063164" cy="1325880"/>
          </a:xfrm>
        </p:spPr>
        <p:txBody>
          <a:bodyPr/>
          <a:lstStyle/>
          <a:p>
            <a:pPr eaLnBrk="1" hangingPunct="1"/>
            <a:r>
              <a:rPr lang="zh-CN" altLang="en-US" sz="4000" b="1" dirty="0" smtClean="0"/>
              <a:t>学习目标：</a:t>
            </a:r>
          </a:p>
        </p:txBody>
      </p:sp>
      <p:sp>
        <p:nvSpPr>
          <p:cNvPr id="17411" name="文本占位符 463874"/>
          <p:cNvSpPr>
            <a:spLocks noGrp="1" noChangeArrowheads="1"/>
          </p:cNvSpPr>
          <p:nvPr>
            <p:ph idx="1"/>
          </p:nvPr>
        </p:nvSpPr>
        <p:spPr>
          <a:xfrm>
            <a:off x="1736462" y="2214554"/>
            <a:ext cx="5642888" cy="2569776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1.</a:t>
            </a:r>
            <a:r>
              <a:rPr lang="zh-CN" altLang="en-US" sz="2800" dirty="0" smtClean="0"/>
              <a:t>了解对顶角的概念，会在图形中识别对顶角。</a:t>
            </a:r>
          </a:p>
          <a:p>
            <a:pPr eaLnBrk="1" hangingPunct="1"/>
            <a:r>
              <a:rPr lang="en-US" altLang="zh-CN" sz="2800" dirty="0" smtClean="0"/>
              <a:t>2.</a:t>
            </a:r>
            <a:r>
              <a:rPr lang="zh-CN" altLang="en-US" sz="2800" dirty="0" smtClean="0"/>
              <a:t>理解对顶角的性质。</a:t>
            </a:r>
          </a:p>
          <a:p>
            <a:pPr eaLnBrk="1" hangingPunct="1"/>
            <a:r>
              <a:rPr lang="en-US" altLang="zh-CN" sz="2800" dirty="0" smtClean="0"/>
              <a:t>3.</a:t>
            </a:r>
            <a:r>
              <a:rPr lang="zh-CN" altLang="en-US" sz="2800" dirty="0" smtClean="0"/>
              <a:t>会应用对顶角的性质，解决简单的角的计算问题。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8" name="椭圆 441347">
            <a:hlinkClick r:id="rId2" action="ppaction://hlinksldjump" highlightClick="1"/>
          </p:cNvPr>
          <p:cNvSpPr/>
          <p:nvPr/>
        </p:nvSpPr>
        <p:spPr>
          <a:xfrm>
            <a:off x="2627784" y="188640"/>
            <a:ext cx="3257550" cy="735030"/>
          </a:xfrm>
          <a:prstGeom prst="ellipse">
            <a:avLst/>
          </a:prstGeom>
          <a:noFill/>
          <a:ln w="9525" cap="flat" cmpd="sng">
            <a:noFill/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方正舒体" panose="02010601030101010101" pitchFamily="2" charset="-122"/>
              </a:rPr>
              <a:t>复习回顾</a:t>
            </a:r>
          </a:p>
        </p:txBody>
      </p:sp>
      <p:sp>
        <p:nvSpPr>
          <p:cNvPr id="18435" name="直接连接符 441348"/>
          <p:cNvSpPr>
            <a:spLocks noChangeShapeType="1"/>
          </p:cNvSpPr>
          <p:nvPr/>
        </p:nvSpPr>
        <p:spPr bwMode="auto">
          <a:xfrm>
            <a:off x="6500446" y="3087672"/>
            <a:ext cx="2126274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6" name="直接连接符 441349"/>
          <p:cNvSpPr>
            <a:spLocks noChangeShapeType="1"/>
          </p:cNvSpPr>
          <p:nvPr/>
        </p:nvSpPr>
        <p:spPr bwMode="auto">
          <a:xfrm>
            <a:off x="7564315" y="3087672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7" name="直接连接符 441350"/>
          <p:cNvSpPr>
            <a:spLocks noChangeShapeType="1"/>
          </p:cNvSpPr>
          <p:nvPr/>
        </p:nvSpPr>
        <p:spPr bwMode="auto">
          <a:xfrm flipH="1">
            <a:off x="6434504" y="3087672"/>
            <a:ext cx="1129811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8" name="直接连接符 441351"/>
          <p:cNvSpPr>
            <a:spLocks noChangeShapeType="1"/>
          </p:cNvSpPr>
          <p:nvPr/>
        </p:nvSpPr>
        <p:spPr bwMode="auto">
          <a:xfrm>
            <a:off x="7564316" y="3087672"/>
            <a:ext cx="1314450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9" name="文本框 441352"/>
          <p:cNvSpPr txBox="1">
            <a:spLocks noChangeArrowheads="1"/>
          </p:cNvSpPr>
          <p:nvPr/>
        </p:nvSpPr>
        <p:spPr bwMode="auto">
          <a:xfrm>
            <a:off x="6167804" y="3806810"/>
            <a:ext cx="33264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440" name="文本框 441353"/>
          <p:cNvSpPr txBox="1">
            <a:spLocks noChangeArrowheads="1"/>
          </p:cNvSpPr>
          <p:nvPr/>
        </p:nvSpPr>
        <p:spPr bwMode="auto">
          <a:xfrm>
            <a:off x="8494835" y="3879834"/>
            <a:ext cx="383931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441" name="文本框 441354"/>
          <p:cNvSpPr txBox="1">
            <a:spLocks noChangeArrowheads="1"/>
          </p:cNvSpPr>
          <p:nvPr/>
        </p:nvSpPr>
        <p:spPr bwMode="auto">
          <a:xfrm>
            <a:off x="7231674" y="4814872"/>
            <a:ext cx="59787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8442" name="文本框 441355"/>
          <p:cNvSpPr txBox="1">
            <a:spLocks noChangeArrowheads="1"/>
          </p:cNvSpPr>
          <p:nvPr/>
        </p:nvSpPr>
        <p:spPr bwMode="auto">
          <a:xfrm>
            <a:off x="7297616" y="2582847"/>
            <a:ext cx="46599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8443" name="文本框 441356"/>
          <p:cNvSpPr txBox="1">
            <a:spLocks noChangeArrowheads="1"/>
          </p:cNvSpPr>
          <p:nvPr/>
        </p:nvSpPr>
        <p:spPr bwMode="auto">
          <a:xfrm>
            <a:off x="6301154" y="2571744"/>
            <a:ext cx="46452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8444" name="文本框 441357"/>
          <p:cNvSpPr txBox="1">
            <a:spLocks noChangeArrowheads="1"/>
          </p:cNvSpPr>
          <p:nvPr/>
        </p:nvSpPr>
        <p:spPr bwMode="auto">
          <a:xfrm>
            <a:off x="8361485" y="2582847"/>
            <a:ext cx="517281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18445" name="任意多边形 441360"/>
          <p:cNvSpPr>
            <a:spLocks noChangeArrowheads="1"/>
          </p:cNvSpPr>
          <p:nvPr/>
        </p:nvSpPr>
        <p:spPr bwMode="auto">
          <a:xfrm>
            <a:off x="7895493" y="3087672"/>
            <a:ext cx="67408" cy="247650"/>
          </a:xfrm>
          <a:custGeom>
            <a:avLst/>
            <a:gdLst>
              <a:gd name="T0" fmla="*/ 0 w 21600"/>
              <a:gd name="T1" fmla="*/ 0 h 36956"/>
              <a:gd name="T2" fmla="*/ 21600 w 21600"/>
              <a:gd name="T3" fmla="*/ 21600 h 36956"/>
              <a:gd name="T4" fmla="*/ 15190 w 21600"/>
              <a:gd name="T5" fmla="*/ 36956 h 36956"/>
              <a:gd name="T6" fmla="*/ 15190 w 21600"/>
              <a:gd name="T7" fmla="*/ 36956 h 36956"/>
              <a:gd name="T8" fmla="*/ 20551 w 21600"/>
              <a:gd name="T9" fmla="*/ 34107 h 36956"/>
              <a:gd name="T10" fmla="*/ 31351 w 21600"/>
              <a:gd name="T11" fmla="*/ 55707 h 36956"/>
              <a:gd name="T12" fmla="*/ 30799 w 21600"/>
              <a:gd name="T13" fmla="*/ 62543 h 36956"/>
              <a:gd name="T14" fmla="*/ 0 w 21600"/>
              <a:gd name="T15" fmla="*/ 0 h 369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36956"/>
              <a:gd name="T26" fmla="*/ 21600 w 21600"/>
              <a:gd name="T27" fmla="*/ 36956 h 369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36956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7607"/>
                  <a:pt x="19148" y="33041"/>
                  <a:pt x="15190" y="36956"/>
                </a:cubicBezTo>
              </a:path>
              <a:path w="21600" h="36956" stroke="0">
                <a:moveTo>
                  <a:pt x="15190" y="36956"/>
                </a:moveTo>
                <a:cubicBezTo>
                  <a:pt x="16769" y="35142"/>
                  <a:pt x="18600" y="34107"/>
                  <a:pt x="20551" y="34107"/>
                </a:cubicBezTo>
                <a:cubicBezTo>
                  <a:pt x="26516" y="34107"/>
                  <a:pt x="31351" y="43778"/>
                  <a:pt x="31351" y="55707"/>
                </a:cubicBezTo>
                <a:cubicBezTo>
                  <a:pt x="31351" y="58098"/>
                  <a:pt x="31157" y="60397"/>
                  <a:pt x="30799" y="62543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6" name="任意多边形 441361"/>
          <p:cNvSpPr>
            <a:spLocks noChangeArrowheads="1"/>
          </p:cNvSpPr>
          <p:nvPr/>
        </p:nvSpPr>
        <p:spPr bwMode="auto">
          <a:xfrm flipH="1">
            <a:off x="7231674" y="3087673"/>
            <a:ext cx="65942" cy="230187"/>
          </a:xfrm>
          <a:custGeom>
            <a:avLst/>
            <a:gdLst>
              <a:gd name="T0" fmla="*/ 0 w 21600"/>
              <a:gd name="T1" fmla="*/ 0 h 34356"/>
              <a:gd name="T2" fmla="*/ 21600 w 21600"/>
              <a:gd name="T3" fmla="*/ 21600 h 34356"/>
              <a:gd name="T4" fmla="*/ 17432 w 21600"/>
              <a:gd name="T5" fmla="*/ 34358 h 34356"/>
              <a:gd name="T6" fmla="*/ 17430 w 21600"/>
              <a:gd name="T7" fmla="*/ 34356 h 34356"/>
              <a:gd name="T8" fmla="*/ 25213 w 21600"/>
              <a:gd name="T9" fmla="*/ 27731 h 34356"/>
              <a:gd name="T10" fmla="*/ 36013 w 21600"/>
              <a:gd name="T11" fmla="*/ 49331 h 34356"/>
              <a:gd name="T12" fmla="*/ 35461 w 21600"/>
              <a:gd name="T13" fmla="*/ 56167 h 34356"/>
              <a:gd name="T14" fmla="*/ 0 w 21600"/>
              <a:gd name="T15" fmla="*/ 0 h 343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34356"/>
              <a:gd name="T26" fmla="*/ 21600 w 21600"/>
              <a:gd name="T27" fmla="*/ 34356 h 343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34356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6372"/>
                  <a:pt x="20052" y="30783"/>
                  <a:pt x="17432" y="34358"/>
                </a:cubicBezTo>
              </a:path>
              <a:path w="21600" h="34356" stroke="0">
                <a:moveTo>
                  <a:pt x="17430" y="34356"/>
                </a:moveTo>
                <a:cubicBezTo>
                  <a:pt x="19395" y="30272"/>
                  <a:pt x="22155" y="27731"/>
                  <a:pt x="25213" y="27731"/>
                </a:cubicBezTo>
                <a:cubicBezTo>
                  <a:pt x="31178" y="27731"/>
                  <a:pt x="36013" y="37402"/>
                  <a:pt x="36013" y="49331"/>
                </a:cubicBezTo>
                <a:cubicBezTo>
                  <a:pt x="36013" y="51722"/>
                  <a:pt x="35819" y="54021"/>
                  <a:pt x="35461" y="56167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7" name="文本框 441362"/>
          <p:cNvSpPr txBox="1">
            <a:spLocks noChangeArrowheads="1"/>
          </p:cNvSpPr>
          <p:nvPr/>
        </p:nvSpPr>
        <p:spPr bwMode="auto">
          <a:xfrm>
            <a:off x="6899031" y="3087672"/>
            <a:ext cx="31130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1800">
                <a:latin typeface="Tahoma" panose="020B0604030504040204" pitchFamily="34" charset="0"/>
                <a:ea typeface="隶书" panose="02010509060101010101" pitchFamily="49" charset="-122"/>
              </a:rPr>
              <a:t>1</a:t>
            </a:r>
          </a:p>
        </p:txBody>
      </p:sp>
      <p:sp>
        <p:nvSpPr>
          <p:cNvPr id="18448" name="文本框 441363"/>
          <p:cNvSpPr txBox="1">
            <a:spLocks noChangeArrowheads="1"/>
          </p:cNvSpPr>
          <p:nvPr/>
        </p:nvSpPr>
        <p:spPr bwMode="auto">
          <a:xfrm>
            <a:off x="8028843" y="3087672"/>
            <a:ext cx="332642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Tahoma" panose="020B0604030504040204" pitchFamily="34" charset="0"/>
                <a:ea typeface="隶书" panose="02010509060101010101" pitchFamily="49" charset="-122"/>
              </a:rPr>
              <a:t>2</a:t>
            </a:r>
          </a:p>
        </p:txBody>
      </p:sp>
      <p:sp>
        <p:nvSpPr>
          <p:cNvPr id="18449" name="文本框 441364"/>
          <p:cNvSpPr txBox="1">
            <a:spLocks noChangeArrowheads="1"/>
          </p:cNvSpPr>
          <p:nvPr/>
        </p:nvSpPr>
        <p:spPr bwMode="auto">
          <a:xfrm>
            <a:off x="252046" y="2295509"/>
            <a:ext cx="5915758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Tahoma" panose="020B0604030504040204" pitchFamily="34" charset="0"/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latin typeface="Tahoma" panose="020B0604030504040204" pitchFamily="34" charset="0"/>
                <a:ea typeface="隶书" panose="02010509060101010101" pitchFamily="49" charset="-122"/>
              </a:rPr>
              <a:t>3</a:t>
            </a:r>
            <a:r>
              <a:rPr lang="zh-CN" altLang="en-US" sz="2400" dirty="0">
                <a:latin typeface="Tahoma" panose="020B0604030504040204" pitchFamily="34" charset="0"/>
                <a:ea typeface="隶书" panose="02010509060101010101" pitchFamily="49" charset="-122"/>
              </a:rPr>
              <a:t>）已知：如图</a:t>
            </a:r>
            <a:r>
              <a:rPr lang="en-US" altLang="zh-CN" sz="2400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CDE</a:t>
            </a:r>
            <a:r>
              <a:rPr lang="en-US" altLang="zh-CN" sz="2400" dirty="0" smtClean="0">
                <a:latin typeface="Tahoma" panose="020B0604030504040204" pitchFamily="34" charset="0"/>
                <a:ea typeface="隶书" panose="02010509060101010101" pitchFamily="49" charset="-122"/>
              </a:rPr>
              <a:t>=</a:t>
            </a:r>
            <a:r>
              <a:rPr lang="en-US" altLang="zh-CN" sz="2400" b="1" dirty="0" smtClean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CDF</a:t>
            </a:r>
            <a:r>
              <a:rPr lang="en-US" altLang="zh-CN" sz="2400" dirty="0">
                <a:latin typeface="Tahoma" panose="020B0604030504040204" pitchFamily="34" charset="0"/>
                <a:ea typeface="隶书" panose="02010509060101010101" pitchFamily="49" charset="-122"/>
              </a:rPr>
              <a:t>=90</a:t>
            </a:r>
            <a:r>
              <a:rPr lang="zh-CN" altLang="zh-CN" dirty="0">
                <a:latin typeface="Tahoma" panose="020B0604030504040204" pitchFamily="34" charset="0"/>
                <a:ea typeface="隶书" panose="02010509060101010101" pitchFamily="49" charset="-122"/>
              </a:rPr>
              <a:t>°</a:t>
            </a:r>
            <a:r>
              <a:rPr lang="zh-CN" altLang="en-US" sz="2400" dirty="0">
                <a:latin typeface="Tahoma" panose="020B0604030504040204" pitchFamily="34" charset="0"/>
                <a:ea typeface="隶书" panose="02010509060101010101" pitchFamily="49" charset="-122"/>
              </a:rPr>
              <a:t>且</a:t>
            </a:r>
            <a:r>
              <a:rPr lang="en-US" altLang="zh-CN" sz="2400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latin typeface="Tahoma" panose="020B0604030504040204" pitchFamily="34" charset="0"/>
                <a:ea typeface="隶书" panose="02010509060101010101" pitchFamily="49" charset="-122"/>
              </a:rPr>
              <a:t>1= </a:t>
            </a:r>
            <a:r>
              <a:rPr lang="en-US" altLang="zh-CN" sz="2400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latin typeface="Tahoma" panose="020B0604030504040204" pitchFamily="34" charset="0"/>
                <a:ea typeface="隶书" panose="02010509060101010101" pitchFamily="49" charset="-122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latin typeface="Tahoma" panose="020B0604030504040204" pitchFamily="34" charset="0"/>
                <a:ea typeface="隶书" panose="02010509060101010101" pitchFamily="49" charset="-122"/>
              </a:rPr>
              <a:t>求：</a:t>
            </a:r>
            <a:r>
              <a:rPr lang="en-US" altLang="en-US" b="1" dirty="0">
                <a:latin typeface="Tahoma" panose="020B0604030504040204" pitchFamily="34" charset="0"/>
                <a:ea typeface="隶书" panose="02010509060101010101" pitchFamily="49" charset="-122"/>
              </a:rPr>
              <a:t>①</a:t>
            </a:r>
            <a:r>
              <a:rPr lang="en-US" altLang="zh-CN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ahoma" panose="020B0604030504040204" pitchFamily="34" charset="0"/>
                <a:ea typeface="隶书" panose="02010509060101010101" pitchFamily="49" charset="-122"/>
              </a:rPr>
              <a:t>1 </a:t>
            </a: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与</a:t>
            </a:r>
            <a:r>
              <a:rPr lang="en-US" altLang="zh-CN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ADC</a:t>
            </a: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有什么</a:t>
            </a:r>
            <a:r>
              <a:rPr lang="zh-CN" altLang="en-US" dirty="0" smtClean="0">
                <a:latin typeface="Tahoma" panose="020B0604030504040204" pitchFamily="34" charset="0"/>
                <a:ea typeface="隶书" panose="02010509060101010101" pitchFamily="49" charset="-122"/>
              </a:rPr>
              <a:t>关系？ </a:t>
            </a:r>
            <a:r>
              <a:rPr lang="en-US" altLang="zh-CN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ahoma" panose="020B0604030504040204" pitchFamily="34" charset="0"/>
                <a:ea typeface="隶书" panose="02010509060101010101" pitchFamily="49" charset="-122"/>
              </a:rPr>
              <a:t>2</a:t>
            </a: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与</a:t>
            </a:r>
            <a:r>
              <a:rPr lang="en-US" altLang="zh-CN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BDC</a:t>
            </a: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有什么</a:t>
            </a:r>
            <a:r>
              <a:rPr lang="zh-CN" altLang="en-US" dirty="0" smtClean="0">
                <a:latin typeface="Tahoma" panose="020B0604030504040204" pitchFamily="34" charset="0"/>
                <a:ea typeface="隶书" panose="02010509060101010101" pitchFamily="49" charset="-122"/>
              </a:rPr>
              <a:t>关系？</a:t>
            </a:r>
            <a:endParaRPr lang="zh-CN" altLang="en-US" dirty="0">
              <a:latin typeface="Tahoma" panose="020B0604030504040204" pitchFamily="34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      </a:t>
            </a:r>
            <a:r>
              <a:rPr lang="en-US" altLang="zh-CN" dirty="0" smtClean="0">
                <a:latin typeface="Tahoma" panose="020B0604030504040204" pitchFamily="34" charset="0"/>
                <a:ea typeface="隶书" panose="02010509060101010101" pitchFamily="49" charset="-122"/>
              </a:rPr>
              <a:t>②</a:t>
            </a:r>
            <a:r>
              <a:rPr lang="en-US" altLang="zh-CN" b="1" dirty="0" smtClean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ADC</a:t>
            </a: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与</a:t>
            </a:r>
            <a:r>
              <a:rPr lang="en-US" altLang="zh-CN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BDC</a:t>
            </a: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有什么</a:t>
            </a:r>
            <a:r>
              <a:rPr lang="zh-CN" altLang="en-US" dirty="0" smtClean="0">
                <a:latin typeface="Tahoma" panose="020B0604030504040204" pitchFamily="34" charset="0"/>
                <a:ea typeface="隶书" panose="02010509060101010101" pitchFamily="49" charset="-122"/>
              </a:rPr>
              <a:t>关系？为什么？</a:t>
            </a:r>
            <a:endParaRPr lang="zh-CN" altLang="en-US" dirty="0"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441369" name="文本框 441368"/>
          <p:cNvSpPr txBox="1">
            <a:spLocks noChangeArrowheads="1"/>
          </p:cNvSpPr>
          <p:nvPr/>
        </p:nvSpPr>
        <p:spPr bwMode="auto">
          <a:xfrm>
            <a:off x="252045" y="4653136"/>
            <a:ext cx="651363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相等，因为分别是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与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的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余角，因为</a:t>
            </a:r>
            <a:r>
              <a:rPr lang="en-US" altLang="zh-CN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1= 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，所以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ADC</a:t>
            </a:r>
            <a:r>
              <a:rPr lang="en-US" altLang="zh-CN" sz="2400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BDC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（</a:t>
            </a:r>
            <a:r>
              <a:rPr lang="zh-CN" altLang="en-US" sz="2400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等角的余角相等）</a:t>
            </a:r>
          </a:p>
        </p:txBody>
      </p:sp>
      <p:sp>
        <p:nvSpPr>
          <p:cNvPr id="441374" name="文本框 441373"/>
          <p:cNvSpPr txBox="1">
            <a:spLocks noChangeArrowheads="1"/>
          </p:cNvSpPr>
          <p:nvPr/>
        </p:nvSpPr>
        <p:spPr bwMode="auto">
          <a:xfrm>
            <a:off x="4572000" y="3861048"/>
            <a:ext cx="90281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互余</a:t>
            </a:r>
          </a:p>
        </p:txBody>
      </p:sp>
      <p:sp>
        <p:nvSpPr>
          <p:cNvPr id="18455" name="矩形 441374"/>
          <p:cNvSpPr>
            <a:spLocks noChangeArrowheads="1"/>
          </p:cNvSpPr>
          <p:nvPr/>
        </p:nvSpPr>
        <p:spPr bwMode="auto">
          <a:xfrm>
            <a:off x="184639" y="1214422"/>
            <a:ext cx="7378212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dirty="0">
                <a:latin typeface="Tahoma" panose="020B0604030504040204" pitchFamily="34" charset="0"/>
                <a:ea typeface="隶书" panose="02010509060101010101" pitchFamily="49" charset="-122"/>
              </a:rPr>
              <a:t>（</a:t>
            </a:r>
            <a:r>
              <a:rPr lang="en-US" altLang="zh-CN" sz="2800" dirty="0">
                <a:latin typeface="Tahoma" panose="020B0604030504040204" pitchFamily="34" charset="0"/>
                <a:ea typeface="隶书" panose="02010509060101010101" pitchFamily="49" charset="-122"/>
              </a:rPr>
              <a:t>1</a:t>
            </a:r>
            <a:r>
              <a:rPr lang="zh-CN" altLang="en-US" sz="2800" dirty="0">
                <a:latin typeface="Tahoma" panose="020B0604030504040204" pitchFamily="34" charset="0"/>
                <a:ea typeface="隶书" panose="02010509060101010101" pitchFamily="49" charset="-122"/>
              </a:rPr>
              <a:t>）什么是互</a:t>
            </a:r>
            <a:r>
              <a:rPr lang="zh-CN" altLang="en-US" sz="2800" dirty="0" smtClean="0">
                <a:latin typeface="Tahoma" panose="020B0604030504040204" pitchFamily="34" charset="0"/>
                <a:ea typeface="隶书" panose="02010509060101010101" pitchFamily="49" charset="-122"/>
              </a:rPr>
              <a:t>余？什么</a:t>
            </a:r>
            <a:r>
              <a:rPr lang="zh-CN" altLang="en-US" sz="2800" dirty="0">
                <a:latin typeface="Tahoma" panose="020B0604030504040204" pitchFamily="34" charset="0"/>
                <a:ea typeface="隶书" panose="02010509060101010101" pitchFamily="49" charset="-122"/>
              </a:rPr>
              <a:t>是</a:t>
            </a:r>
            <a:r>
              <a:rPr lang="zh-CN" altLang="en-US" sz="2800" dirty="0" smtClean="0">
                <a:latin typeface="Tahoma" panose="020B0604030504040204" pitchFamily="34" charset="0"/>
                <a:ea typeface="隶书" panose="02010509060101010101" pitchFamily="49" charset="-122"/>
              </a:rPr>
              <a:t>互补？</a:t>
            </a:r>
            <a:endParaRPr lang="zh-CN" altLang="en-US" sz="2800" dirty="0">
              <a:latin typeface="Tahoma" panose="020B0604030504040204" pitchFamily="34" charset="0"/>
              <a:ea typeface="隶书" panose="02010509060101010101" pitchFamily="49" charset="-122"/>
            </a:endParaRPr>
          </a:p>
          <a:p>
            <a:r>
              <a:rPr lang="zh-CN" altLang="en-US" sz="2800" dirty="0">
                <a:latin typeface="Tahoma" panose="020B0604030504040204" pitchFamily="34" charset="0"/>
                <a:ea typeface="隶书" panose="02010509060101010101" pitchFamily="49" charset="-122"/>
              </a:rPr>
              <a:t>（</a:t>
            </a:r>
            <a:r>
              <a:rPr lang="en-US" altLang="zh-CN" sz="2800" dirty="0">
                <a:latin typeface="Tahoma" panose="020B0604030504040204" pitchFamily="34" charset="0"/>
                <a:ea typeface="隶书" panose="02010509060101010101" pitchFamily="49" charset="-122"/>
              </a:rPr>
              <a:t>2</a:t>
            </a:r>
            <a:r>
              <a:rPr lang="zh-CN" altLang="en-US" sz="2800" dirty="0">
                <a:latin typeface="Tahoma" panose="020B0604030504040204" pitchFamily="34" charset="0"/>
                <a:ea typeface="隶书" panose="02010509060101010101" pitchFamily="49" charset="-122"/>
              </a:rPr>
              <a:t>）余角的性质是</a:t>
            </a:r>
            <a:r>
              <a:rPr lang="zh-CN" altLang="en-US" sz="2800" dirty="0" smtClean="0">
                <a:latin typeface="Tahoma" panose="020B0604030504040204" pitchFamily="34" charset="0"/>
                <a:ea typeface="隶书" panose="02010509060101010101" pitchFamily="49" charset="-122"/>
              </a:rPr>
              <a:t>什么？补角</a:t>
            </a:r>
            <a:r>
              <a:rPr lang="zh-CN" altLang="en-US" sz="2800" dirty="0">
                <a:latin typeface="Tahoma" panose="020B0604030504040204" pitchFamily="34" charset="0"/>
                <a:ea typeface="隶书" panose="02010509060101010101" pitchFamily="49" charset="-122"/>
              </a:rPr>
              <a:t>的性质是</a:t>
            </a:r>
            <a:r>
              <a:rPr lang="zh-CN" altLang="en-US" sz="2800" dirty="0" smtClean="0">
                <a:latin typeface="Tahoma" panose="020B0604030504040204" pitchFamily="34" charset="0"/>
                <a:ea typeface="隶书" panose="02010509060101010101" pitchFamily="49" charset="-122"/>
              </a:rPr>
              <a:t>什么？</a:t>
            </a:r>
            <a:endParaRPr lang="zh-CN" altLang="en-US" sz="2800" dirty="0"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69" grpId="0"/>
      <p:bldP spid="4413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文本框 286721"/>
          <p:cNvSpPr txBox="1"/>
          <p:nvPr/>
        </p:nvSpPr>
        <p:spPr>
          <a:xfrm>
            <a:off x="1267558" y="990601"/>
            <a:ext cx="2262158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情境问题</a:t>
            </a:r>
            <a:r>
              <a:rPr lang="en-US" altLang="zh-CN" sz="3600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:</a:t>
            </a:r>
            <a:endParaRPr lang="en-US" altLang="zh-CN" sz="3600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460" name="直接连接符 286754"/>
          <p:cNvSpPr>
            <a:spLocks noChangeShapeType="1"/>
          </p:cNvSpPr>
          <p:nvPr/>
        </p:nvSpPr>
        <p:spPr bwMode="auto">
          <a:xfrm>
            <a:off x="5369170" y="2636838"/>
            <a:ext cx="3122735" cy="12954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1" name="直接连接符 286755"/>
          <p:cNvSpPr>
            <a:spLocks noChangeShapeType="1"/>
          </p:cNvSpPr>
          <p:nvPr/>
        </p:nvSpPr>
        <p:spPr bwMode="auto">
          <a:xfrm flipV="1">
            <a:off x="5568462" y="1916114"/>
            <a:ext cx="2658208" cy="2376487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2" name="文本框 286756"/>
          <p:cNvSpPr txBox="1">
            <a:spLocks noChangeArrowheads="1"/>
          </p:cNvSpPr>
          <p:nvPr/>
        </p:nvSpPr>
        <p:spPr bwMode="auto">
          <a:xfrm>
            <a:off x="5169877" y="2708275"/>
            <a:ext cx="39858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9463" name="文本框 286757"/>
          <p:cNvSpPr txBox="1">
            <a:spLocks noChangeArrowheads="1"/>
          </p:cNvSpPr>
          <p:nvPr/>
        </p:nvSpPr>
        <p:spPr bwMode="auto">
          <a:xfrm>
            <a:off x="7961436" y="3933825"/>
            <a:ext cx="46599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9464" name="文本框 286758"/>
          <p:cNvSpPr txBox="1">
            <a:spLocks noChangeArrowheads="1"/>
          </p:cNvSpPr>
          <p:nvPr/>
        </p:nvSpPr>
        <p:spPr bwMode="auto">
          <a:xfrm>
            <a:off x="7630258" y="1700213"/>
            <a:ext cx="59787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9465" name="文本框 286759"/>
          <p:cNvSpPr txBox="1">
            <a:spLocks noChangeArrowheads="1"/>
          </p:cNvSpPr>
          <p:nvPr/>
        </p:nvSpPr>
        <p:spPr bwMode="auto">
          <a:xfrm>
            <a:off x="5169877" y="3933825"/>
            <a:ext cx="59787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9466" name="文本框 286771"/>
          <p:cNvSpPr txBox="1">
            <a:spLocks noChangeArrowheads="1"/>
          </p:cNvSpPr>
          <p:nvPr/>
        </p:nvSpPr>
        <p:spPr bwMode="auto">
          <a:xfrm>
            <a:off x="6699738" y="3213100"/>
            <a:ext cx="39858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9467" name="文本框 286772"/>
          <p:cNvSpPr txBox="1">
            <a:spLocks noChangeArrowheads="1"/>
          </p:cNvSpPr>
          <p:nvPr/>
        </p:nvSpPr>
        <p:spPr bwMode="auto">
          <a:xfrm>
            <a:off x="1049216" y="2276475"/>
            <a:ext cx="3590192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latin typeface="Tahoma" panose="020B0604030504040204" pitchFamily="34" charset="0"/>
              </a:rPr>
              <a:t>      如</a:t>
            </a:r>
            <a:r>
              <a:rPr lang="zh-CN" altLang="en-US" sz="2400" dirty="0">
                <a:latin typeface="Tahoma" panose="020B0604030504040204" pitchFamily="34" charset="0"/>
              </a:rPr>
              <a:t>图：公路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ahoma" panose="020B0604030504040204" pitchFamily="34" charset="0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 dirty="0">
                <a:latin typeface="Tahoma" panose="020B0604030504040204" pitchFamily="34" charset="0"/>
              </a:rPr>
              <a:t>相交于点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400" dirty="0">
                <a:latin typeface="Tahoma" panose="020B0604030504040204" pitchFamily="34" charset="0"/>
              </a:rPr>
              <a:t>。如果把两条公路看成两条相交的直线，它们共形成了几个角（小于平角的角</a:t>
            </a:r>
            <a:r>
              <a:rPr lang="zh-CN" altLang="en-US" sz="2400" dirty="0" smtClean="0">
                <a:latin typeface="Tahoma" panose="020B0604030504040204" pitchFamily="34" charset="0"/>
              </a:rPr>
              <a:t>）？并</a:t>
            </a:r>
            <a:r>
              <a:rPr lang="zh-CN" altLang="en-US" sz="2400" dirty="0">
                <a:latin typeface="Tahoma" panose="020B0604030504040204" pitchFamily="34" charset="0"/>
              </a:rPr>
              <a:t>把它们读出来。</a:t>
            </a:r>
          </a:p>
        </p:txBody>
      </p:sp>
      <p:sp>
        <p:nvSpPr>
          <p:cNvPr id="286774" name="文本框 286773"/>
          <p:cNvSpPr txBox="1">
            <a:spLocks noChangeArrowheads="1"/>
          </p:cNvSpPr>
          <p:nvPr/>
        </p:nvSpPr>
        <p:spPr bwMode="auto">
          <a:xfrm>
            <a:off x="611560" y="4724400"/>
            <a:ext cx="45583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dirty="0">
                <a:latin typeface="Comic Sans MS" panose="030F0702030302020204" pitchFamily="66" charset="0"/>
              </a:rPr>
              <a:t>∠</a:t>
            </a:r>
            <a:r>
              <a:rPr lang="en-US" altLang="zh-CN" sz="1800" dirty="0">
                <a:latin typeface="Comic Sans MS" panose="030F0702030302020204" pitchFamily="66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en-US" altLang="zh-CN" sz="1800" b="1" dirty="0">
                <a:latin typeface="Comic Sans MS" panose="030F0702030302020204" pitchFamily="66" charset="0"/>
              </a:rPr>
              <a:t>∠</a:t>
            </a:r>
            <a:r>
              <a:rPr lang="en-US" altLang="zh-CN" sz="1800" dirty="0">
                <a:latin typeface="Comic Sans MS" panose="030F0702030302020204" pitchFamily="66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en-US" altLang="zh-CN" sz="1800" b="1" dirty="0">
                <a:latin typeface="Comic Sans MS" panose="030F0702030302020204" pitchFamily="66" charset="0"/>
              </a:rPr>
              <a:t>∠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BOC </a:t>
            </a:r>
            <a:r>
              <a:rPr lang="en-US" altLang="zh-CN" sz="1800" b="1" dirty="0">
                <a:latin typeface="Comic Sans MS" panose="030F0702030302020204" pitchFamily="66" charset="0"/>
              </a:rPr>
              <a:t>∠</a:t>
            </a:r>
            <a:r>
              <a:rPr lang="en-US" altLang="zh-CN" sz="1800" dirty="0">
                <a:latin typeface="Comic Sans MS" panose="030F0702030302020204" pitchFamily="66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</a:p>
        </p:txBody>
      </p:sp>
      <p:pic>
        <p:nvPicPr>
          <p:cNvPr id="19470" name="图片 286775" descr="PE07677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457201"/>
            <a:ext cx="158115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8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矩形 300051"/>
          <p:cNvSpPr>
            <a:spLocks noChangeArrowheads="1" noChangeShapeType="1" noTextEdit="1"/>
          </p:cNvSpPr>
          <p:nvPr/>
        </p:nvSpPr>
        <p:spPr bwMode="auto">
          <a:xfrm>
            <a:off x="650631" y="765175"/>
            <a:ext cx="1266092" cy="700088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solidFill>
                  <a:srgbClr val="FF0000">
                    <a:alpha val="98038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课内探究</a:t>
            </a:r>
          </a:p>
        </p:txBody>
      </p:sp>
      <p:sp>
        <p:nvSpPr>
          <p:cNvPr id="20484" name="直接连接符 300040"/>
          <p:cNvSpPr>
            <a:spLocks noChangeShapeType="1"/>
          </p:cNvSpPr>
          <p:nvPr/>
        </p:nvSpPr>
        <p:spPr bwMode="auto">
          <a:xfrm>
            <a:off x="5369170" y="2636838"/>
            <a:ext cx="3122735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5" name="直接连接符 300041"/>
          <p:cNvSpPr>
            <a:spLocks noChangeShapeType="1"/>
          </p:cNvSpPr>
          <p:nvPr/>
        </p:nvSpPr>
        <p:spPr bwMode="auto">
          <a:xfrm flipV="1">
            <a:off x="5568462" y="1916114"/>
            <a:ext cx="2658208" cy="23764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6" name="文本框 300042"/>
          <p:cNvSpPr txBox="1">
            <a:spLocks noChangeArrowheads="1"/>
          </p:cNvSpPr>
          <p:nvPr/>
        </p:nvSpPr>
        <p:spPr bwMode="auto">
          <a:xfrm>
            <a:off x="5169877" y="2708275"/>
            <a:ext cx="39858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487" name="文本框 300043"/>
          <p:cNvSpPr txBox="1">
            <a:spLocks noChangeArrowheads="1"/>
          </p:cNvSpPr>
          <p:nvPr/>
        </p:nvSpPr>
        <p:spPr bwMode="auto">
          <a:xfrm>
            <a:off x="7961436" y="3933825"/>
            <a:ext cx="46599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488" name="文本框 300044"/>
          <p:cNvSpPr txBox="1">
            <a:spLocks noChangeArrowheads="1"/>
          </p:cNvSpPr>
          <p:nvPr/>
        </p:nvSpPr>
        <p:spPr bwMode="auto">
          <a:xfrm>
            <a:off x="5169877" y="3933825"/>
            <a:ext cx="59787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0489" name="文本框 300045"/>
          <p:cNvSpPr txBox="1">
            <a:spLocks noChangeArrowheads="1"/>
          </p:cNvSpPr>
          <p:nvPr/>
        </p:nvSpPr>
        <p:spPr bwMode="auto">
          <a:xfrm>
            <a:off x="6699738" y="3213100"/>
            <a:ext cx="39858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0490" name="文本框 300046"/>
          <p:cNvSpPr txBox="1">
            <a:spLocks noChangeArrowheads="1"/>
          </p:cNvSpPr>
          <p:nvPr/>
        </p:nvSpPr>
        <p:spPr bwMode="auto">
          <a:xfrm>
            <a:off x="8160728" y="1844676"/>
            <a:ext cx="5993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1" name="矩形 300047"/>
          <p:cNvSpPr>
            <a:spLocks noChangeArrowheads="1"/>
          </p:cNvSpPr>
          <p:nvPr/>
        </p:nvSpPr>
        <p:spPr bwMode="auto">
          <a:xfrm>
            <a:off x="1915259" y="1052514"/>
            <a:ext cx="71721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dirty="0">
                <a:latin typeface="Comic Sans MS" panose="030F0702030302020204" pitchFamily="66" charset="0"/>
              </a:rPr>
              <a:t>∠</a:t>
            </a:r>
            <a:r>
              <a:rPr lang="en-US" altLang="zh-CN" sz="1800" dirty="0">
                <a:latin typeface="Comic Sans MS" panose="030F0702030302020204" pitchFamily="66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zh-CN" altLang="en-US" sz="2400" dirty="0">
                <a:latin typeface="Tahoma" panose="020B0604030504040204" pitchFamily="34" charset="0"/>
              </a:rPr>
              <a:t>与</a:t>
            </a:r>
            <a:r>
              <a:rPr lang="en-US" altLang="zh-CN" sz="1800" b="1" dirty="0" smtClean="0">
                <a:latin typeface="Comic Sans MS" panose="030F0702030302020204" pitchFamily="66" charset="0"/>
              </a:rPr>
              <a:t>∠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2400" dirty="0">
                <a:latin typeface="Tahoma" panose="020B0604030504040204" pitchFamily="34" charset="0"/>
              </a:rPr>
              <a:t>；</a:t>
            </a:r>
            <a:r>
              <a:rPr lang="en-US" altLang="zh-CN" sz="1800" b="1" dirty="0" smtClean="0">
                <a:latin typeface="Comic Sans MS" panose="030F0702030302020204" pitchFamily="66" charset="0"/>
              </a:rPr>
              <a:t>∠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2400" dirty="0">
                <a:latin typeface="Tahoma" panose="020B0604030504040204" pitchFamily="34" charset="0"/>
              </a:rPr>
              <a:t>与</a:t>
            </a:r>
            <a:r>
              <a:rPr lang="en-US" altLang="zh-CN" sz="1800" b="1" dirty="0" smtClean="0">
                <a:latin typeface="Comic Sans MS" panose="030F0702030302020204" pitchFamily="66" charset="0"/>
              </a:rPr>
              <a:t>∠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en-US" sz="2400" dirty="0">
                <a:latin typeface="Tahoma" panose="020B0604030504040204" pitchFamily="34" charset="0"/>
              </a:rPr>
              <a:t>有什么位置</a:t>
            </a:r>
            <a:r>
              <a:rPr lang="zh-CN" altLang="en-US" sz="2400" dirty="0" smtClean="0">
                <a:latin typeface="Tahoma" panose="020B0604030504040204" pitchFamily="34" charset="0"/>
              </a:rPr>
              <a:t>关系？</a:t>
            </a:r>
            <a:endParaRPr lang="en-US" altLang="zh-CN" sz="2400" dirty="0">
              <a:latin typeface="Tahoma" panose="020B0604030504040204" pitchFamily="34" charset="0"/>
            </a:endParaRPr>
          </a:p>
        </p:txBody>
      </p:sp>
      <p:sp>
        <p:nvSpPr>
          <p:cNvPr id="300049" name="文本框 300048"/>
          <p:cNvSpPr txBox="1">
            <a:spLocks noChangeArrowheads="1"/>
          </p:cNvSpPr>
          <p:nvPr/>
        </p:nvSpPr>
        <p:spPr bwMode="auto">
          <a:xfrm>
            <a:off x="650631" y="2420938"/>
            <a:ext cx="4453304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ahoma" panose="020B0604030504040204" pitchFamily="34" charset="0"/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它们都是两条直线相交形成的；</a:t>
            </a:r>
          </a:p>
        </p:txBody>
      </p:sp>
      <p:sp>
        <p:nvSpPr>
          <p:cNvPr id="300050" name="文本框 300049"/>
          <p:cNvSpPr txBox="1">
            <a:spLocks noChangeArrowheads="1"/>
          </p:cNvSpPr>
          <p:nvPr/>
        </p:nvSpPr>
        <p:spPr bwMode="auto">
          <a:xfrm>
            <a:off x="650631" y="3284538"/>
            <a:ext cx="4785946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ahoma" panose="020B0604030504040204" pitchFamily="34" charset="0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它们分别有公共的顶点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；</a:t>
            </a:r>
          </a:p>
        </p:txBody>
      </p:sp>
      <p:sp>
        <p:nvSpPr>
          <p:cNvPr id="300051" name="文本框 300050"/>
          <p:cNvSpPr txBox="1">
            <a:spLocks noChangeArrowheads="1"/>
          </p:cNvSpPr>
          <p:nvPr/>
        </p:nvSpPr>
        <p:spPr bwMode="auto">
          <a:xfrm>
            <a:off x="647703" y="4005264"/>
            <a:ext cx="4319954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ahoma" panose="020B0604030504040204" pitchFamily="34" charset="0"/>
              </a:rPr>
              <a:t>3.</a:t>
            </a:r>
            <a:r>
              <a:rPr lang="zh-CN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其中一个角的两边分别是另一个角的两边的反向延长线。</a:t>
            </a:r>
          </a:p>
        </p:txBody>
      </p:sp>
      <p:sp>
        <p:nvSpPr>
          <p:cNvPr id="300054" name="直接连接符 300053"/>
          <p:cNvSpPr>
            <a:spLocks noChangeShapeType="1"/>
          </p:cNvSpPr>
          <p:nvPr/>
        </p:nvSpPr>
        <p:spPr bwMode="auto">
          <a:xfrm flipH="1" flipV="1">
            <a:off x="3840773" y="1989138"/>
            <a:ext cx="2924908" cy="1223962"/>
          </a:xfrm>
          <a:prstGeom prst="line">
            <a:avLst/>
          </a:prstGeom>
          <a:noFill/>
          <a:ln w="57150" cap="rnd">
            <a:solidFill>
              <a:schemeClr val="hlink"/>
            </a:solidFill>
            <a:prstDash val="sysDot"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0055" name="直接连接符 300054"/>
          <p:cNvSpPr>
            <a:spLocks noChangeShapeType="1"/>
          </p:cNvSpPr>
          <p:nvPr/>
        </p:nvSpPr>
        <p:spPr bwMode="auto">
          <a:xfrm flipH="1">
            <a:off x="4438650" y="3213101"/>
            <a:ext cx="2327031" cy="2087563"/>
          </a:xfrm>
          <a:prstGeom prst="line">
            <a:avLst/>
          </a:prstGeom>
          <a:noFill/>
          <a:ln w="57150" cap="rnd">
            <a:solidFill>
              <a:schemeClr val="hlink"/>
            </a:solidFill>
            <a:prstDash val="sysDot"/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7" name="矩形 300055"/>
          <p:cNvSpPr>
            <a:spLocks noChangeArrowheads="1"/>
          </p:cNvSpPr>
          <p:nvPr/>
        </p:nvSpPr>
        <p:spPr bwMode="auto">
          <a:xfrm>
            <a:off x="6632331" y="2997201"/>
            <a:ext cx="31130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Tahoma" panose="020B0604030504040204" pitchFamily="34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300059" name="椭圆 300058"/>
          <p:cNvSpPr>
            <a:spLocks noChangeAspect="1" noChangeArrowheads="1"/>
          </p:cNvSpPr>
          <p:nvPr/>
        </p:nvSpPr>
        <p:spPr bwMode="auto">
          <a:xfrm flipV="1">
            <a:off x="6632331" y="3140076"/>
            <a:ext cx="199292" cy="2000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0060" name="椭圆 300059"/>
          <p:cNvSpPr>
            <a:spLocks noChangeAspect="1" noChangeArrowheads="1"/>
          </p:cNvSpPr>
          <p:nvPr/>
        </p:nvSpPr>
        <p:spPr bwMode="auto">
          <a:xfrm flipV="1">
            <a:off x="6632331" y="3140076"/>
            <a:ext cx="199292" cy="200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0061" name="椭圆 300060"/>
          <p:cNvSpPr>
            <a:spLocks noChangeAspect="1" noChangeArrowheads="1"/>
          </p:cNvSpPr>
          <p:nvPr/>
        </p:nvSpPr>
        <p:spPr bwMode="auto">
          <a:xfrm flipV="1">
            <a:off x="6632331" y="3140076"/>
            <a:ext cx="199292" cy="2000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0062" name="椭圆 300061"/>
          <p:cNvSpPr>
            <a:spLocks noChangeAspect="1" noChangeArrowheads="1"/>
          </p:cNvSpPr>
          <p:nvPr/>
        </p:nvSpPr>
        <p:spPr bwMode="auto">
          <a:xfrm flipV="1">
            <a:off x="6632331" y="3140076"/>
            <a:ext cx="199292" cy="200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0063" name="椭圆 300062"/>
          <p:cNvSpPr>
            <a:spLocks noChangeAspect="1" noChangeArrowheads="1"/>
          </p:cNvSpPr>
          <p:nvPr/>
        </p:nvSpPr>
        <p:spPr bwMode="auto">
          <a:xfrm flipV="1">
            <a:off x="6632331" y="3141664"/>
            <a:ext cx="199292" cy="2000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0064" name="椭圆 300063"/>
          <p:cNvSpPr>
            <a:spLocks noChangeAspect="1" noChangeArrowheads="1"/>
          </p:cNvSpPr>
          <p:nvPr/>
        </p:nvSpPr>
        <p:spPr bwMode="auto">
          <a:xfrm flipV="1">
            <a:off x="6632331" y="3141664"/>
            <a:ext cx="199292" cy="200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0065" name="椭圆 300064"/>
          <p:cNvSpPr>
            <a:spLocks noChangeAspect="1" noChangeArrowheads="1"/>
          </p:cNvSpPr>
          <p:nvPr/>
        </p:nvSpPr>
        <p:spPr bwMode="auto">
          <a:xfrm flipV="1">
            <a:off x="6632331" y="3141664"/>
            <a:ext cx="199292" cy="2000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0066" name="椭圆 300065"/>
          <p:cNvSpPr>
            <a:spLocks noChangeAspect="1" noChangeArrowheads="1"/>
          </p:cNvSpPr>
          <p:nvPr/>
        </p:nvSpPr>
        <p:spPr bwMode="auto">
          <a:xfrm flipV="1">
            <a:off x="6632331" y="3141664"/>
            <a:ext cx="199292" cy="200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3.33333E-6 L 0.21074 -0.25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0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9744E-6 -1.85185E-6 L 0.21073 0.115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0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00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00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2000"/>
                                        <p:tgtEl>
                                          <p:spTgt spid="30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9" grpId="0"/>
      <p:bldP spid="300050" grpId="0"/>
      <p:bldP spid="300051" grpId="0"/>
      <p:bldP spid="300054" grpId="0" animBg="1"/>
      <p:bldP spid="300054" grpId="1" animBg="1"/>
      <p:bldP spid="300055" grpId="0" animBg="1"/>
      <p:bldP spid="30005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25" name="直接连接符 452624"/>
          <p:cNvSpPr>
            <a:spLocks noChangeShapeType="1"/>
          </p:cNvSpPr>
          <p:nvPr/>
        </p:nvSpPr>
        <p:spPr bwMode="auto">
          <a:xfrm flipV="1">
            <a:off x="6109189" y="3217860"/>
            <a:ext cx="1944565" cy="1296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2626" name="直接连接符 452625"/>
          <p:cNvSpPr>
            <a:spLocks noChangeShapeType="1"/>
          </p:cNvSpPr>
          <p:nvPr/>
        </p:nvSpPr>
        <p:spPr bwMode="auto">
          <a:xfrm>
            <a:off x="6179528" y="3217860"/>
            <a:ext cx="1874226" cy="1368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2627" name="文本框 452626"/>
          <p:cNvSpPr txBox="1">
            <a:spLocks noChangeArrowheads="1"/>
          </p:cNvSpPr>
          <p:nvPr/>
        </p:nvSpPr>
        <p:spPr bwMode="auto">
          <a:xfrm>
            <a:off x="6997212" y="3073397"/>
            <a:ext cx="54373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52628" name="文本框 452627"/>
          <p:cNvSpPr txBox="1">
            <a:spLocks noChangeArrowheads="1"/>
          </p:cNvSpPr>
          <p:nvPr/>
        </p:nvSpPr>
        <p:spPr bwMode="auto">
          <a:xfrm>
            <a:off x="5748705" y="4370384"/>
            <a:ext cx="5180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52629" name="文本框 452628"/>
          <p:cNvSpPr txBox="1">
            <a:spLocks noChangeArrowheads="1"/>
          </p:cNvSpPr>
          <p:nvPr/>
        </p:nvSpPr>
        <p:spPr bwMode="auto">
          <a:xfrm>
            <a:off x="8053754" y="2857497"/>
            <a:ext cx="49244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52630" name="文本框 452629"/>
          <p:cNvSpPr txBox="1">
            <a:spLocks noChangeArrowheads="1"/>
          </p:cNvSpPr>
          <p:nvPr/>
        </p:nvSpPr>
        <p:spPr bwMode="auto">
          <a:xfrm>
            <a:off x="5697416" y="2887660"/>
            <a:ext cx="5180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52631" name="文本框 452630"/>
          <p:cNvSpPr txBox="1">
            <a:spLocks noChangeArrowheads="1"/>
          </p:cNvSpPr>
          <p:nvPr/>
        </p:nvSpPr>
        <p:spPr bwMode="auto">
          <a:xfrm>
            <a:off x="8053754" y="4298947"/>
            <a:ext cx="5180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52632" name="文本框 452631"/>
          <p:cNvSpPr txBox="1">
            <a:spLocks noChangeArrowheads="1"/>
          </p:cNvSpPr>
          <p:nvPr/>
        </p:nvSpPr>
        <p:spPr bwMode="auto">
          <a:xfrm>
            <a:off x="7259516" y="3535359"/>
            <a:ext cx="64183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660066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</a:p>
        </p:txBody>
      </p:sp>
      <p:sp>
        <p:nvSpPr>
          <p:cNvPr id="452633" name="文本框 452632"/>
          <p:cNvSpPr txBox="1">
            <a:spLocks noChangeArrowheads="1"/>
          </p:cNvSpPr>
          <p:nvPr/>
        </p:nvSpPr>
        <p:spPr bwMode="auto">
          <a:xfrm>
            <a:off x="6252797" y="3521071"/>
            <a:ext cx="64183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660066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</a:p>
        </p:txBody>
      </p:sp>
      <p:sp>
        <p:nvSpPr>
          <p:cNvPr id="452634" name="文本框 452633"/>
          <p:cNvSpPr txBox="1">
            <a:spLocks noChangeArrowheads="1"/>
          </p:cNvSpPr>
          <p:nvPr/>
        </p:nvSpPr>
        <p:spPr bwMode="auto">
          <a:xfrm>
            <a:off x="6233746" y="3506784"/>
            <a:ext cx="47160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</a:p>
        </p:txBody>
      </p:sp>
      <p:sp>
        <p:nvSpPr>
          <p:cNvPr id="452635" name="文本框 452634"/>
          <p:cNvSpPr txBox="1">
            <a:spLocks noChangeArrowheads="1"/>
          </p:cNvSpPr>
          <p:nvPr/>
        </p:nvSpPr>
        <p:spPr bwMode="auto">
          <a:xfrm>
            <a:off x="7477858" y="3578221"/>
            <a:ext cx="46745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</a:p>
        </p:txBody>
      </p:sp>
      <p:sp>
        <p:nvSpPr>
          <p:cNvPr id="452636" name="文本框 452635"/>
          <p:cNvSpPr txBox="1">
            <a:spLocks noChangeArrowheads="1"/>
          </p:cNvSpPr>
          <p:nvPr/>
        </p:nvSpPr>
        <p:spPr bwMode="auto">
          <a:xfrm>
            <a:off x="6827227" y="4154484"/>
            <a:ext cx="468923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</a:p>
        </p:txBody>
      </p:sp>
      <p:sp>
        <p:nvSpPr>
          <p:cNvPr id="452637" name="文本框 452636"/>
          <p:cNvSpPr txBox="1">
            <a:spLocks noChangeArrowheads="1"/>
          </p:cNvSpPr>
          <p:nvPr/>
        </p:nvSpPr>
        <p:spPr bwMode="auto">
          <a:xfrm>
            <a:off x="6699739" y="3044821"/>
            <a:ext cx="46745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452638" name="文本框 452637"/>
          <p:cNvSpPr txBox="1">
            <a:spLocks noChangeArrowheads="1"/>
          </p:cNvSpPr>
          <p:nvPr/>
        </p:nvSpPr>
        <p:spPr bwMode="auto">
          <a:xfrm>
            <a:off x="6734798" y="3836985"/>
            <a:ext cx="738664" cy="6934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r>
              <a:rPr lang="zh-CN" altLang="en-US" sz="3600" b="1" dirty="0">
                <a:solidFill>
                  <a:srgbClr val="660066"/>
                </a:solidFill>
                <a:ea typeface="华文中宋" panose="02010600040101010101" pitchFamily="2" charset="-122"/>
              </a:rPr>
              <a:t>）</a:t>
            </a:r>
          </a:p>
        </p:txBody>
      </p:sp>
      <p:sp>
        <p:nvSpPr>
          <p:cNvPr id="452639" name="文本框 452638"/>
          <p:cNvSpPr txBox="1">
            <a:spLocks noChangeArrowheads="1"/>
          </p:cNvSpPr>
          <p:nvPr/>
        </p:nvSpPr>
        <p:spPr bwMode="auto">
          <a:xfrm>
            <a:off x="6732240" y="3212976"/>
            <a:ext cx="738664" cy="720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>
            <a:spAutoFit/>
          </a:bodyPr>
          <a:lstStyle/>
          <a:p>
            <a:r>
              <a:rPr lang="zh-CN" altLang="en-US" sz="3600" b="1" dirty="0">
                <a:solidFill>
                  <a:srgbClr val="660066"/>
                </a:solidFill>
                <a:ea typeface="华文中宋" panose="02010600040101010101" pitchFamily="2" charset="-122"/>
              </a:rPr>
              <a:t>（</a:t>
            </a:r>
          </a:p>
        </p:txBody>
      </p:sp>
      <p:sp>
        <p:nvSpPr>
          <p:cNvPr id="452640" name="文本框 452639"/>
          <p:cNvSpPr txBox="1"/>
          <p:nvPr/>
        </p:nvSpPr>
        <p:spPr>
          <a:xfrm>
            <a:off x="351663" y="285728"/>
            <a:ext cx="4369777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对顶角的概念：</a:t>
            </a:r>
          </a:p>
        </p:txBody>
      </p:sp>
      <p:sp>
        <p:nvSpPr>
          <p:cNvPr id="452642" name="文本框 452641"/>
          <p:cNvSpPr txBox="1"/>
          <p:nvPr/>
        </p:nvSpPr>
        <p:spPr>
          <a:xfrm>
            <a:off x="515817" y="1000108"/>
            <a:ext cx="7419264" cy="1754326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      对顶角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：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如果一个角的两边是另一个角的两边的反向延长线，那么这两个角互为对顶角。</a:t>
            </a:r>
          </a:p>
        </p:txBody>
      </p:sp>
      <p:sp>
        <p:nvSpPr>
          <p:cNvPr id="452643" name="直接连接符 452642"/>
          <p:cNvSpPr>
            <a:spLocks noChangeShapeType="1"/>
          </p:cNvSpPr>
          <p:nvPr/>
        </p:nvSpPr>
        <p:spPr bwMode="auto">
          <a:xfrm>
            <a:off x="7079273" y="3879847"/>
            <a:ext cx="920262" cy="6778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2644" name="直接连接符 452643"/>
          <p:cNvSpPr>
            <a:spLocks noChangeShapeType="1"/>
          </p:cNvSpPr>
          <p:nvPr/>
        </p:nvSpPr>
        <p:spPr bwMode="auto">
          <a:xfrm flipV="1">
            <a:off x="7092462" y="3217859"/>
            <a:ext cx="934915" cy="63341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2645" name="文本框 452644"/>
          <p:cNvSpPr txBox="1">
            <a:spLocks noChangeArrowheads="1"/>
          </p:cNvSpPr>
          <p:nvPr/>
        </p:nvSpPr>
        <p:spPr bwMode="auto">
          <a:xfrm>
            <a:off x="716574" y="3289296"/>
            <a:ext cx="4586654" cy="119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 smtClean="0">
                <a:latin typeface="Tahoma" panose="020B0604030504040204" pitchFamily="34" charset="0"/>
                <a:ea typeface="隶书" panose="02010509060101010101" pitchFamily="49" charset="-122"/>
              </a:rPr>
              <a:t>      想一想</a:t>
            </a:r>
            <a:r>
              <a:rPr lang="zh-CN" altLang="en-US" sz="3600" dirty="0">
                <a:latin typeface="Tahoma" panose="020B0604030504040204" pitchFamily="34" charset="0"/>
                <a:ea typeface="隶书" panose="02010509060101010101" pitchFamily="49" charset="-122"/>
              </a:rPr>
              <a:t>生活中还有那些对顶角的</a:t>
            </a:r>
            <a:r>
              <a:rPr lang="zh-CN" altLang="en-US" sz="3600" dirty="0" smtClean="0">
                <a:latin typeface="Tahoma" panose="020B0604030504040204" pitchFamily="34" charset="0"/>
                <a:ea typeface="隶书" panose="02010509060101010101" pitchFamily="49" charset="-122"/>
              </a:rPr>
              <a:t>实例？</a:t>
            </a:r>
            <a:endParaRPr lang="zh-CN" altLang="en-US" sz="3600" dirty="0"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5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5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5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5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5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5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5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5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5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45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5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45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45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45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45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45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45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452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452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452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25" grpId="0" animBg="1"/>
      <p:bldP spid="452626" grpId="0" animBg="1"/>
      <p:bldP spid="452627" grpId="0"/>
      <p:bldP spid="452628" grpId="0"/>
      <p:bldP spid="452629" grpId="0"/>
      <p:bldP spid="452630" grpId="0"/>
      <p:bldP spid="452631" grpId="0"/>
      <p:bldP spid="452632" grpId="0"/>
      <p:bldP spid="452633" grpId="0"/>
      <p:bldP spid="452634" grpId="0"/>
      <p:bldP spid="452635" grpId="0"/>
      <p:bldP spid="452636" grpId="0"/>
      <p:bldP spid="452637" grpId="0"/>
      <p:bldP spid="452638" grpId="0"/>
      <p:bldP spid="452639" grpId="0"/>
      <p:bldP spid="452642" grpId="0"/>
      <p:bldP spid="452643" grpId="0" animBg="1"/>
      <p:bldP spid="452644" grpId="0" animBg="1"/>
      <p:bldP spid="4526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601" name="图片 280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857364"/>
            <a:ext cx="8294077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605" name="图片 280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"/>
            <a:ext cx="9144000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0606" name="直接连接符 280605"/>
          <p:cNvSpPr>
            <a:spLocks noChangeShapeType="1"/>
          </p:cNvSpPr>
          <p:nvPr/>
        </p:nvSpPr>
        <p:spPr bwMode="auto">
          <a:xfrm flipV="1">
            <a:off x="2844313" y="260350"/>
            <a:ext cx="1661746" cy="1081088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0610" name="直接连接符 280609"/>
          <p:cNvSpPr>
            <a:spLocks noChangeShapeType="1"/>
          </p:cNvSpPr>
          <p:nvPr/>
        </p:nvSpPr>
        <p:spPr bwMode="auto">
          <a:xfrm flipV="1">
            <a:off x="1571604" y="4929198"/>
            <a:ext cx="5449765" cy="792162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0611" name="直接连接符 280610"/>
          <p:cNvSpPr>
            <a:spLocks noChangeShapeType="1"/>
          </p:cNvSpPr>
          <p:nvPr/>
        </p:nvSpPr>
        <p:spPr bwMode="auto">
          <a:xfrm>
            <a:off x="1714500" y="4941888"/>
            <a:ext cx="5250474" cy="792162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0612" name="直接连接符 280611"/>
          <p:cNvSpPr>
            <a:spLocks noChangeShapeType="1"/>
          </p:cNvSpPr>
          <p:nvPr/>
        </p:nvSpPr>
        <p:spPr bwMode="auto">
          <a:xfrm>
            <a:off x="2776905" y="476250"/>
            <a:ext cx="1462454" cy="865188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0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06" grpId="0" animBg="1"/>
      <p:bldP spid="280610" grpId="0" animBg="1"/>
      <p:bldP spid="280611" grpId="0" animBg="1"/>
      <p:bldP spid="2806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387095" descr="图片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5030" y="1916114"/>
            <a:ext cx="5758970" cy="374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标题 387073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484313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说一说</a:t>
            </a:r>
            <a:r>
              <a:rPr lang="zh-CN" altLang="en-US" dirty="0" smtClean="0"/>
              <a:t>：</a:t>
            </a:r>
            <a:r>
              <a:rPr lang="zh-CN" altLang="en-US" b="1" dirty="0" smtClean="0"/>
              <a:t>下列各图中，</a:t>
            </a:r>
            <a:r>
              <a:rPr lang="en-US" altLang="zh-CN" b="1" dirty="0" smtClean="0"/>
              <a:t>∠l</a:t>
            </a:r>
            <a:r>
              <a:rPr lang="zh-CN" altLang="en-US" b="1" dirty="0" smtClean="0"/>
              <a:t>和</a:t>
            </a:r>
            <a:r>
              <a:rPr lang="en-US" altLang="zh-CN" b="1" dirty="0" smtClean="0"/>
              <a:t>∠2</a:t>
            </a:r>
            <a:r>
              <a:rPr lang="zh-CN" altLang="en-US" b="1" dirty="0" smtClean="0"/>
              <a:t>是对顶角吗？为什么？</a:t>
            </a:r>
          </a:p>
        </p:txBody>
      </p:sp>
      <p:pic>
        <p:nvPicPr>
          <p:cNvPr id="23556" name="图片 3870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3993" y="1910330"/>
            <a:ext cx="3429023" cy="373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387076"/>
          <p:cNvGrpSpPr/>
          <p:nvPr/>
        </p:nvGrpSpPr>
        <p:grpSpPr bwMode="auto">
          <a:xfrm>
            <a:off x="1043354" y="1989138"/>
            <a:ext cx="1225062" cy="1655762"/>
            <a:chOff x="657" y="1253"/>
            <a:chExt cx="772" cy="1043"/>
          </a:xfrm>
        </p:grpSpPr>
        <p:sp>
          <p:nvSpPr>
            <p:cNvPr id="23574" name="直接连接符 387077"/>
            <p:cNvSpPr>
              <a:spLocks noChangeShapeType="1"/>
            </p:cNvSpPr>
            <p:nvPr/>
          </p:nvSpPr>
          <p:spPr bwMode="auto">
            <a:xfrm>
              <a:off x="657" y="1298"/>
              <a:ext cx="772" cy="95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5" name="直接连接符 387078"/>
            <p:cNvSpPr>
              <a:spLocks noChangeShapeType="1"/>
            </p:cNvSpPr>
            <p:nvPr/>
          </p:nvSpPr>
          <p:spPr bwMode="auto">
            <a:xfrm flipV="1">
              <a:off x="657" y="1253"/>
              <a:ext cx="681" cy="104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387079"/>
          <p:cNvGrpSpPr/>
          <p:nvPr/>
        </p:nvGrpSpPr>
        <p:grpSpPr bwMode="auto">
          <a:xfrm>
            <a:off x="4138246" y="2060576"/>
            <a:ext cx="1226527" cy="1655763"/>
            <a:chOff x="657" y="1253"/>
            <a:chExt cx="772" cy="1043"/>
          </a:xfrm>
        </p:grpSpPr>
        <p:sp>
          <p:nvSpPr>
            <p:cNvPr id="23572" name="直接连接符 387080"/>
            <p:cNvSpPr>
              <a:spLocks noChangeShapeType="1"/>
            </p:cNvSpPr>
            <p:nvPr/>
          </p:nvSpPr>
          <p:spPr bwMode="auto">
            <a:xfrm>
              <a:off x="657" y="1298"/>
              <a:ext cx="772" cy="95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3" name="直接连接符 387081"/>
            <p:cNvSpPr>
              <a:spLocks noChangeShapeType="1"/>
            </p:cNvSpPr>
            <p:nvPr/>
          </p:nvSpPr>
          <p:spPr bwMode="auto">
            <a:xfrm flipV="1">
              <a:off x="657" y="1253"/>
              <a:ext cx="681" cy="104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组合 387082"/>
          <p:cNvGrpSpPr/>
          <p:nvPr/>
        </p:nvGrpSpPr>
        <p:grpSpPr bwMode="auto">
          <a:xfrm>
            <a:off x="7162800" y="2060576"/>
            <a:ext cx="1225062" cy="1655763"/>
            <a:chOff x="657" y="1253"/>
            <a:chExt cx="772" cy="1043"/>
          </a:xfrm>
        </p:grpSpPr>
        <p:sp>
          <p:nvSpPr>
            <p:cNvPr id="23570" name="直接连接符 387083"/>
            <p:cNvSpPr>
              <a:spLocks noChangeShapeType="1"/>
            </p:cNvSpPr>
            <p:nvPr/>
          </p:nvSpPr>
          <p:spPr bwMode="auto">
            <a:xfrm>
              <a:off x="657" y="1298"/>
              <a:ext cx="772" cy="95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1" name="直接连接符 387084"/>
            <p:cNvSpPr>
              <a:spLocks noChangeShapeType="1"/>
            </p:cNvSpPr>
            <p:nvPr/>
          </p:nvSpPr>
          <p:spPr bwMode="auto">
            <a:xfrm flipV="1">
              <a:off x="657" y="1253"/>
              <a:ext cx="681" cy="104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387085"/>
          <p:cNvGrpSpPr/>
          <p:nvPr/>
        </p:nvGrpSpPr>
        <p:grpSpPr bwMode="auto">
          <a:xfrm>
            <a:off x="899746" y="4005263"/>
            <a:ext cx="1226527" cy="1655762"/>
            <a:chOff x="657" y="1253"/>
            <a:chExt cx="772" cy="1043"/>
          </a:xfrm>
        </p:grpSpPr>
        <p:sp>
          <p:nvSpPr>
            <p:cNvPr id="23568" name="直接连接符 387086"/>
            <p:cNvSpPr>
              <a:spLocks noChangeShapeType="1"/>
            </p:cNvSpPr>
            <p:nvPr/>
          </p:nvSpPr>
          <p:spPr bwMode="auto">
            <a:xfrm>
              <a:off x="657" y="1298"/>
              <a:ext cx="772" cy="95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9" name="直接连接符 387087"/>
            <p:cNvSpPr>
              <a:spLocks noChangeShapeType="1"/>
            </p:cNvSpPr>
            <p:nvPr/>
          </p:nvSpPr>
          <p:spPr bwMode="auto">
            <a:xfrm flipV="1">
              <a:off x="657" y="1253"/>
              <a:ext cx="681" cy="104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组合 387088"/>
          <p:cNvGrpSpPr/>
          <p:nvPr/>
        </p:nvGrpSpPr>
        <p:grpSpPr bwMode="auto">
          <a:xfrm>
            <a:off x="4355123" y="4076701"/>
            <a:ext cx="1225062" cy="1655763"/>
            <a:chOff x="657" y="1253"/>
            <a:chExt cx="772" cy="1043"/>
          </a:xfrm>
        </p:grpSpPr>
        <p:sp>
          <p:nvSpPr>
            <p:cNvPr id="23566" name="直接连接符 387089"/>
            <p:cNvSpPr>
              <a:spLocks noChangeShapeType="1"/>
            </p:cNvSpPr>
            <p:nvPr/>
          </p:nvSpPr>
          <p:spPr bwMode="auto">
            <a:xfrm>
              <a:off x="657" y="1298"/>
              <a:ext cx="772" cy="95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7" name="直接连接符 387090"/>
            <p:cNvSpPr>
              <a:spLocks noChangeShapeType="1"/>
            </p:cNvSpPr>
            <p:nvPr/>
          </p:nvSpPr>
          <p:spPr bwMode="auto">
            <a:xfrm flipV="1">
              <a:off x="657" y="1253"/>
              <a:ext cx="681" cy="1043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组合 387091"/>
          <p:cNvGrpSpPr/>
          <p:nvPr/>
        </p:nvGrpSpPr>
        <p:grpSpPr bwMode="auto">
          <a:xfrm>
            <a:off x="7164266" y="4005263"/>
            <a:ext cx="1979734" cy="1511300"/>
            <a:chOff x="4513" y="2523"/>
            <a:chExt cx="1247" cy="952"/>
          </a:xfrm>
        </p:grpSpPr>
        <p:sp>
          <p:nvSpPr>
            <p:cNvPr id="23564" name="直接连接符 387092"/>
            <p:cNvSpPr>
              <a:spLocks noChangeShapeType="1"/>
            </p:cNvSpPr>
            <p:nvPr/>
          </p:nvSpPr>
          <p:spPr bwMode="auto">
            <a:xfrm>
              <a:off x="4513" y="3158"/>
              <a:ext cx="317" cy="317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5" name="直接连接符 387093"/>
            <p:cNvSpPr>
              <a:spLocks noChangeShapeType="1"/>
            </p:cNvSpPr>
            <p:nvPr/>
          </p:nvSpPr>
          <p:spPr bwMode="auto">
            <a:xfrm flipV="1">
              <a:off x="4830" y="2523"/>
              <a:ext cx="930" cy="952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7095" name="椭圆形标注 387094"/>
          <p:cNvSpPr>
            <a:spLocks noChangeArrowheads="1"/>
          </p:cNvSpPr>
          <p:nvPr/>
        </p:nvSpPr>
        <p:spPr bwMode="auto">
          <a:xfrm>
            <a:off x="2411760" y="5517232"/>
            <a:ext cx="4017730" cy="1123950"/>
          </a:xfrm>
          <a:prstGeom prst="wedgeEllipseCallout">
            <a:avLst>
              <a:gd name="adj1" fmla="val -46310"/>
              <a:gd name="adj2" fmla="val 62287"/>
            </a:avLst>
          </a:prstGeom>
          <a:solidFill>
            <a:schemeClr val="accent1"/>
          </a:solidFill>
          <a:ln w="9525">
            <a:solidFill>
              <a:srgbClr val="FF0066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600" dirty="0">
                <a:solidFill>
                  <a:srgbClr val="FF0000"/>
                </a:solidFill>
              </a:rPr>
              <a:t>你好棒</a:t>
            </a:r>
            <a:r>
              <a:rPr lang="zh-CN" altLang="en-US" sz="3600" dirty="0" smtClean="0">
                <a:solidFill>
                  <a:srgbClr val="FF0000"/>
                </a:solidFill>
              </a:rPr>
              <a:t>啊！！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0" name="任意多边形 248977"/>
          <p:cNvSpPr>
            <a:spLocks noChangeArrowheads="1"/>
          </p:cNvSpPr>
          <p:nvPr/>
        </p:nvSpPr>
        <p:spPr bwMode="auto">
          <a:xfrm flipV="1">
            <a:off x="6632331" y="2781301"/>
            <a:ext cx="398585" cy="14287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24577" name="文本框 248939"/>
          <p:cNvSpPr txBox="1">
            <a:spLocks noChangeArrowheads="1"/>
          </p:cNvSpPr>
          <p:nvPr/>
        </p:nvSpPr>
        <p:spPr bwMode="auto">
          <a:xfrm>
            <a:off x="783981" y="260351"/>
            <a:ext cx="2602523" cy="701675"/>
          </a:xfrm>
          <a:prstGeom prst="rect">
            <a:avLst/>
          </a:prstGeom>
          <a:noFill/>
          <a:ln w="57150">
            <a:noFill/>
            <a:miter lim="800000"/>
          </a:ln>
          <a:effectLst>
            <a:outerShdw dist="35921" dir="2700000" sy="50000" kx="2115830" algn="bl" rotWithShape="0">
              <a:schemeClr val="bg2">
                <a:alpha val="8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探究活动</a:t>
            </a:r>
          </a:p>
        </p:txBody>
      </p:sp>
      <p:sp>
        <p:nvSpPr>
          <p:cNvPr id="24579" name="直接连接符 248954"/>
          <p:cNvSpPr>
            <a:spLocks noChangeShapeType="1"/>
          </p:cNvSpPr>
          <p:nvPr/>
        </p:nvSpPr>
        <p:spPr bwMode="auto">
          <a:xfrm>
            <a:off x="5436577" y="2133600"/>
            <a:ext cx="3122735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0" name="直接连接符 248955"/>
          <p:cNvSpPr>
            <a:spLocks noChangeShapeType="1"/>
          </p:cNvSpPr>
          <p:nvPr/>
        </p:nvSpPr>
        <p:spPr bwMode="auto">
          <a:xfrm flipV="1">
            <a:off x="5635870" y="1412875"/>
            <a:ext cx="2658208" cy="2376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1" name="文本框 248956"/>
          <p:cNvSpPr txBox="1">
            <a:spLocks noChangeArrowheads="1"/>
          </p:cNvSpPr>
          <p:nvPr/>
        </p:nvSpPr>
        <p:spPr bwMode="auto">
          <a:xfrm>
            <a:off x="5237284" y="2205038"/>
            <a:ext cx="39858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4582" name="文本框 248957"/>
          <p:cNvSpPr txBox="1">
            <a:spLocks noChangeArrowheads="1"/>
          </p:cNvSpPr>
          <p:nvPr/>
        </p:nvSpPr>
        <p:spPr bwMode="auto">
          <a:xfrm>
            <a:off x="8030308" y="3430588"/>
            <a:ext cx="46452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4583" name="文本框 248958"/>
          <p:cNvSpPr txBox="1">
            <a:spLocks noChangeArrowheads="1"/>
          </p:cNvSpPr>
          <p:nvPr/>
        </p:nvSpPr>
        <p:spPr bwMode="auto">
          <a:xfrm>
            <a:off x="7630258" y="1341438"/>
            <a:ext cx="59787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4584" name="文本框 248959"/>
          <p:cNvSpPr txBox="1">
            <a:spLocks noChangeArrowheads="1"/>
          </p:cNvSpPr>
          <p:nvPr/>
        </p:nvSpPr>
        <p:spPr bwMode="auto">
          <a:xfrm>
            <a:off x="5237285" y="3430588"/>
            <a:ext cx="59787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585" name="文本框 248960"/>
          <p:cNvSpPr txBox="1">
            <a:spLocks noChangeArrowheads="1"/>
          </p:cNvSpPr>
          <p:nvPr/>
        </p:nvSpPr>
        <p:spPr bwMode="auto">
          <a:xfrm>
            <a:off x="6632331" y="2708276"/>
            <a:ext cx="66382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4588" name="文本框 248963"/>
          <p:cNvSpPr txBox="1">
            <a:spLocks noChangeArrowheads="1"/>
          </p:cNvSpPr>
          <p:nvPr/>
        </p:nvSpPr>
        <p:spPr bwMode="auto">
          <a:xfrm>
            <a:off x="383930" y="1052514"/>
            <a:ext cx="5111268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latin typeface="Comic Sans MS" panose="030F0702030302020204" pitchFamily="66" charset="0"/>
              </a:rPr>
              <a:t>       在</a:t>
            </a:r>
            <a:r>
              <a:rPr lang="zh-CN" altLang="en-US" sz="2400" dirty="0">
                <a:latin typeface="Comic Sans MS" panose="030F0702030302020204" pitchFamily="66" charset="0"/>
              </a:rPr>
              <a:t>纸上任意画两条直线，分别度量对顶角的大小有什么</a:t>
            </a:r>
            <a:r>
              <a:rPr lang="zh-CN" altLang="en-US" sz="2400" dirty="0" smtClean="0">
                <a:latin typeface="Comic Sans MS" panose="030F0702030302020204" pitchFamily="66" charset="0"/>
              </a:rPr>
              <a:t>关系？你</a:t>
            </a:r>
            <a:r>
              <a:rPr lang="zh-CN" altLang="en-US" sz="2400" dirty="0">
                <a:latin typeface="Comic Sans MS" panose="030F0702030302020204" pitchFamily="66" charset="0"/>
              </a:rPr>
              <a:t>能说明为什么有这种关系</a:t>
            </a:r>
            <a:r>
              <a:rPr lang="zh-CN" altLang="en-US" sz="2400" dirty="0" smtClean="0">
                <a:latin typeface="Comic Sans MS" panose="030F0702030302020204" pitchFamily="66" charset="0"/>
              </a:rPr>
              <a:t>吗？与</a:t>
            </a:r>
            <a:r>
              <a:rPr lang="zh-CN" altLang="en-US" sz="2400" dirty="0">
                <a:latin typeface="Comic Sans MS" panose="030F0702030302020204" pitchFamily="66" charset="0"/>
              </a:rPr>
              <a:t>同学交流。</a:t>
            </a:r>
          </a:p>
        </p:txBody>
      </p:sp>
      <p:sp>
        <p:nvSpPr>
          <p:cNvPr id="248966" name="文本框 248965"/>
          <p:cNvSpPr txBox="1">
            <a:spLocks noChangeArrowheads="1"/>
          </p:cNvSpPr>
          <p:nvPr/>
        </p:nvSpPr>
        <p:spPr bwMode="auto">
          <a:xfrm>
            <a:off x="0" y="4221088"/>
            <a:ext cx="885828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性质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：如果两个角是对顶角，那么这两个角相等</a:t>
            </a:r>
            <a:r>
              <a:rPr lang="zh-CN" alt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8967" name="文本框 248966"/>
          <p:cNvSpPr txBox="1">
            <a:spLocks noChangeArrowheads="1"/>
          </p:cNvSpPr>
          <p:nvPr/>
        </p:nvSpPr>
        <p:spPr bwMode="auto">
          <a:xfrm>
            <a:off x="0" y="5085184"/>
            <a:ext cx="585128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简称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：对顶角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相等。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4593" name="文本框 248968"/>
          <p:cNvSpPr txBox="1">
            <a:spLocks noChangeArrowheads="1"/>
          </p:cNvSpPr>
          <p:nvPr/>
        </p:nvSpPr>
        <p:spPr bwMode="auto">
          <a:xfrm>
            <a:off x="6632331" y="2276476"/>
            <a:ext cx="39858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>
              <a:latin typeface="Comic Sans MS" panose="030F0702030302020204" pitchFamily="66" charset="0"/>
            </a:endParaRPr>
          </a:p>
        </p:txBody>
      </p:sp>
      <p:sp>
        <p:nvSpPr>
          <p:cNvPr id="24594" name="文本框 248969"/>
          <p:cNvSpPr txBox="1">
            <a:spLocks noChangeArrowheads="1"/>
          </p:cNvSpPr>
          <p:nvPr/>
        </p:nvSpPr>
        <p:spPr bwMode="auto">
          <a:xfrm>
            <a:off x="6233747" y="2636838"/>
            <a:ext cx="531935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4595" name="文本框 248970"/>
          <p:cNvSpPr txBox="1">
            <a:spLocks noChangeArrowheads="1"/>
          </p:cNvSpPr>
          <p:nvPr/>
        </p:nvSpPr>
        <p:spPr bwMode="auto">
          <a:xfrm>
            <a:off x="6566389" y="2133601"/>
            <a:ext cx="66528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Comic Sans MS" panose="030F0702030302020204" pitchFamily="66" charset="0"/>
              </a:rPr>
              <a:t>2</a:t>
            </a:r>
            <a:endParaRPr lang="en-US" altLang="zh-CN" sz="1800"/>
          </a:p>
        </p:txBody>
      </p:sp>
      <p:sp>
        <p:nvSpPr>
          <p:cNvPr id="24596" name="文本框 248971"/>
          <p:cNvSpPr txBox="1">
            <a:spLocks noChangeArrowheads="1"/>
          </p:cNvSpPr>
          <p:nvPr/>
        </p:nvSpPr>
        <p:spPr bwMode="auto">
          <a:xfrm>
            <a:off x="7230208" y="2492376"/>
            <a:ext cx="4000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4597" name="文本框 248972"/>
          <p:cNvSpPr txBox="1">
            <a:spLocks noChangeArrowheads="1"/>
          </p:cNvSpPr>
          <p:nvPr/>
        </p:nvSpPr>
        <p:spPr bwMode="auto">
          <a:xfrm>
            <a:off x="6765682" y="2997201"/>
            <a:ext cx="464526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598" name="任意多边形 248974"/>
          <p:cNvSpPr>
            <a:spLocks noChangeArrowheads="1"/>
          </p:cNvSpPr>
          <p:nvPr/>
        </p:nvSpPr>
        <p:spPr bwMode="auto">
          <a:xfrm>
            <a:off x="7098323" y="2493963"/>
            <a:ext cx="131885" cy="385762"/>
          </a:xfrm>
          <a:custGeom>
            <a:avLst/>
            <a:gdLst>
              <a:gd name="T0" fmla="*/ 0 w 21600"/>
              <a:gd name="T1" fmla="*/ 0 h 28865"/>
              <a:gd name="T2" fmla="*/ 21600 w 21600"/>
              <a:gd name="T3" fmla="*/ 21600 h 28865"/>
              <a:gd name="T4" fmla="*/ 20346 w 21600"/>
              <a:gd name="T5" fmla="*/ 28869 h 28865"/>
              <a:gd name="T6" fmla="*/ 20341 w 21600"/>
              <a:gd name="T7" fmla="*/ 28864 h 28865"/>
              <a:gd name="T8" fmla="*/ 30434 w 21600"/>
              <a:gd name="T9" fmla="*/ 14949 h 28865"/>
              <a:gd name="T10" fmla="*/ 41234 w 21600"/>
              <a:gd name="T11" fmla="*/ 36549 h 28865"/>
              <a:gd name="T12" fmla="*/ 40682 w 21600"/>
              <a:gd name="T13" fmla="*/ 43385 h 28865"/>
              <a:gd name="T14" fmla="*/ 0 w 21600"/>
              <a:gd name="T15" fmla="*/ 0 h 288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8865"/>
              <a:gd name="T26" fmla="*/ 21600 w 21600"/>
              <a:gd name="T27" fmla="*/ 28865 h 288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8865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4152"/>
                  <a:pt x="21157" y="26601"/>
                  <a:pt x="20346" y="28869"/>
                </a:cubicBezTo>
              </a:path>
              <a:path w="21600" h="28865" stroke="0">
                <a:moveTo>
                  <a:pt x="20341" y="28864"/>
                </a:moveTo>
                <a:cubicBezTo>
                  <a:pt x="21889" y="20725"/>
                  <a:pt x="25824" y="14949"/>
                  <a:pt x="30434" y="14949"/>
                </a:cubicBezTo>
                <a:cubicBezTo>
                  <a:pt x="36399" y="14949"/>
                  <a:pt x="41234" y="24620"/>
                  <a:pt x="41234" y="36549"/>
                </a:cubicBezTo>
                <a:cubicBezTo>
                  <a:pt x="41234" y="38940"/>
                  <a:pt x="41040" y="41239"/>
                  <a:pt x="40682" y="43385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24599" name="任意多边形 248976"/>
          <p:cNvSpPr>
            <a:spLocks noChangeArrowheads="1"/>
          </p:cNvSpPr>
          <p:nvPr/>
        </p:nvSpPr>
        <p:spPr bwMode="auto">
          <a:xfrm flipH="1">
            <a:off x="6632331" y="2565400"/>
            <a:ext cx="332643" cy="7143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24601" name="文本框 248978"/>
          <p:cNvSpPr txBox="1">
            <a:spLocks noChangeArrowheads="1"/>
          </p:cNvSpPr>
          <p:nvPr/>
        </p:nvSpPr>
        <p:spPr bwMode="auto">
          <a:xfrm>
            <a:off x="6367097" y="2565401"/>
            <a:ext cx="2667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/>
              <a:t>﹙</a:t>
            </a:r>
          </a:p>
        </p:txBody>
      </p:sp>
      <p:sp>
        <p:nvSpPr>
          <p:cNvPr id="248980" name="文本框 248979"/>
          <p:cNvSpPr txBox="1">
            <a:spLocks noChangeArrowheads="1"/>
          </p:cNvSpPr>
          <p:nvPr/>
        </p:nvSpPr>
        <p:spPr bwMode="auto">
          <a:xfrm>
            <a:off x="383931" y="2565400"/>
            <a:ext cx="4919297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 smtClean="0">
                <a:latin typeface="Tahoma" panose="020B0604030504040204" pitchFamily="34" charset="0"/>
                <a:ea typeface="隶书" panose="02010509060101010101" pitchFamily="49" charset="-122"/>
              </a:rPr>
              <a:t>       ∠</a:t>
            </a:r>
            <a:r>
              <a:rPr lang="en-US" altLang="zh-CN" dirty="0">
                <a:latin typeface="Tahoma" panose="020B0604030504040204" pitchFamily="34" charset="0"/>
                <a:ea typeface="隶书" panose="02010509060101010101" pitchFamily="49" charset="-122"/>
              </a:rPr>
              <a:t>1</a:t>
            </a: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与</a:t>
            </a:r>
            <a:r>
              <a:rPr lang="en-US" altLang="zh-CN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ahoma" panose="020B0604030504040204" pitchFamily="34" charset="0"/>
                <a:ea typeface="隶书" panose="02010509060101010101" pitchFamily="49" charset="-122"/>
              </a:rPr>
              <a:t>3</a:t>
            </a: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都是</a:t>
            </a:r>
            <a:r>
              <a:rPr lang="en-US" altLang="zh-CN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ahoma" panose="020B0604030504040204" pitchFamily="34" charset="0"/>
                <a:ea typeface="隶书" panose="02010509060101010101" pitchFamily="49" charset="-122"/>
              </a:rPr>
              <a:t>2</a:t>
            </a:r>
            <a:r>
              <a:rPr lang="zh-CN" altLang="en-US" dirty="0">
                <a:latin typeface="Tahoma" panose="020B0604030504040204" pitchFamily="34" charset="0"/>
                <a:ea typeface="隶书" panose="02010509060101010101" pitchFamily="49" charset="-122"/>
              </a:rPr>
              <a:t>的补角，因为同角的补角相等，所以</a:t>
            </a:r>
            <a:r>
              <a:rPr lang="en-US" altLang="zh-CN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ahoma" panose="020B0604030504040204" pitchFamily="34" charset="0"/>
                <a:ea typeface="隶书" panose="02010509060101010101" pitchFamily="49" charset="-122"/>
              </a:rPr>
              <a:t>1= </a:t>
            </a:r>
            <a:r>
              <a:rPr lang="en-US" altLang="zh-CN" b="1" dirty="0">
                <a:latin typeface="Tahoma" panose="020B0604030504040204" pitchFamily="34" charset="0"/>
                <a:ea typeface="隶书" panose="02010509060101010101" pitchFamily="49" charset="-122"/>
              </a:rPr>
              <a:t>∠</a:t>
            </a:r>
            <a:r>
              <a:rPr lang="en-US" altLang="zh-CN" dirty="0">
                <a:latin typeface="Tahoma" panose="020B0604030504040204" pitchFamily="34" charset="0"/>
                <a:ea typeface="隶书" panose="02010509060101010101" pitchFamily="49" charset="-122"/>
              </a:rPr>
              <a:t>3</a:t>
            </a:r>
          </a:p>
        </p:txBody>
      </p:sp>
    </p:spTree>
  </p:cSld>
  <p:clrMapOvr>
    <a:masterClrMapping/>
  </p:clrMapOvr>
  <p:transition advTm="9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4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966" grpId="0"/>
      <p:bldP spid="248967" grpId="0"/>
      <p:bldP spid="24898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PLUGINVER]" val="1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角的表示_课件1</Template>
  <TotalTime>0</TotalTime>
  <Words>859</Words>
  <Application>Microsoft Office PowerPoint</Application>
  <PresentationFormat>全屏显示(4:3)</PresentationFormat>
  <Paragraphs>148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方正舒体</vt:lpstr>
      <vt:lpstr>黑体</vt:lpstr>
      <vt:lpstr>华文新魏</vt:lpstr>
      <vt:lpstr>华文中宋</vt:lpstr>
      <vt:lpstr>楷体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WWW.2PPT.COM
</vt:lpstr>
      <vt:lpstr>8.4 对顶角</vt:lpstr>
      <vt:lpstr>学习目标：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说一说：下列各图中，∠l和∠2是对顶角吗？为什么？</vt:lpstr>
      <vt:lpstr>PowerPoint 演示文稿</vt:lpstr>
      <vt:lpstr>PowerPoint 演示文稿</vt:lpstr>
      <vt:lpstr>PowerPoint 演示文稿</vt:lpstr>
      <vt:lpstr>巩固检测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2018-03-23T04:29:00Z</dcterms:created>
  <dcterms:modified xsi:type="dcterms:W3CDTF">2023-01-16T17:10:02Z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5C58223F42EC43999D9D33C967BD5C2B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