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443" r:id="rId2"/>
    <p:sldId id="434" r:id="rId3"/>
    <p:sldId id="435" r:id="rId4"/>
    <p:sldId id="436" r:id="rId5"/>
    <p:sldId id="437" r:id="rId6"/>
    <p:sldId id="438" r:id="rId7"/>
    <p:sldId id="439" r:id="rId8"/>
    <p:sldId id="440" r:id="rId9"/>
    <p:sldId id="441" r:id="rId10"/>
    <p:sldId id="442" r:id="rId1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40" d="100"/>
          <a:sy n="140" d="100"/>
        </p:scale>
        <p:origin x="-804" y="-330"/>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A01A7C77-10FB-4172-A430-CC25B8EB0903}"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24BABE1B-4A8B-4EC5-956A-106100A88F0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E5F901D4-1674-48D8-AB0A-03877EE4CD6A}"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96EAD0C4-E2DD-441C-A49B-0ED93546B69F}"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347913" y="1889522"/>
            <a:ext cx="5850731"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5</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What an adventure!</a:t>
            </a:r>
            <a:endParaRPr lang="zh-CN" altLang="zh-CN" dirty="0">
              <a:latin typeface="宋体" panose="02010600030101010101" pitchFamily="2" charset="-122"/>
              <a:cs typeface="Courier New" panose="02070309020205020404" pitchFamily="49" charset="0"/>
            </a:endParaRPr>
          </a:p>
        </p:txBody>
      </p:sp>
      <p:sp>
        <p:nvSpPr>
          <p:cNvPr id="5" name="矩形 4"/>
          <p:cNvSpPr/>
          <p:nvPr/>
        </p:nvSpPr>
        <p:spPr>
          <a:xfrm>
            <a:off x="0" y="451598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359569" y="3219828"/>
            <a:ext cx="8498681"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smtClean="0">
                <a:latin typeface="宋体" panose="02010600030101010101" pitchFamily="2" charset="-122"/>
                <a:cs typeface="Times New Roman" panose="02020603050405020304"/>
              </a:rPr>
              <a:t>Ⅱ</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Using </a:t>
            </a:r>
            <a:r>
              <a:rPr lang="en-US" altLang="zh-CN" sz="2400" b="1" kern="100" dirty="0">
                <a:latin typeface="Times New Roman" panose="02020603050405020304"/>
                <a:cs typeface="Courier New" panose="02070309020205020404"/>
              </a:rPr>
              <a:t>language——</a:t>
            </a:r>
            <a:r>
              <a:rPr lang="zh-CN" altLang="zh-CN" sz="2400" kern="100" dirty="0">
                <a:latin typeface="Times New Roman" panose="02020603050405020304"/>
                <a:cs typeface="Times New Roman" panose="02020603050405020304"/>
              </a:rPr>
              <a:t>过去将来时</a:t>
            </a:r>
            <a:endParaRPr lang="zh-CN" altLang="zh-CN" sz="900" kern="100" dirty="0">
              <a:latin typeface="宋体" panose="02010600030101010101" pitchFamily="2" charset="-122"/>
              <a:cs typeface="Courier New" panose="020703090202050204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矩形 1"/>
          <p:cNvSpPr>
            <a:spLocks noChangeArrowheads="1"/>
          </p:cNvSpPr>
          <p:nvPr/>
        </p:nvSpPr>
        <p:spPr bwMode="auto">
          <a:xfrm>
            <a:off x="314325" y="7084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【思维导图】</a:t>
            </a:r>
            <a:endParaRPr lang="zh-CN" altLang="zh-CN">
              <a:latin typeface="宋体" panose="02010600030101010101" pitchFamily="2" charset="-122"/>
              <a:ea typeface="黑体" panose="02010609060101010101" pitchFamily="49" charset="-122"/>
            </a:endParaRPr>
          </a:p>
        </p:txBody>
      </p:sp>
      <p:pic>
        <p:nvPicPr>
          <p:cNvPr id="10242" name="Picture 3" descr="WY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21494" y="1275160"/>
            <a:ext cx="8060531"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511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一、基本特征感悟</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【感悟用法】</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46473" y="1774032"/>
            <a:ext cx="848439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They set off at 9 </a:t>
            </a:r>
            <a:r>
              <a:rPr lang="en-US" altLang="zh-CN" kern="100" dirty="0" err="1">
                <a:latin typeface="Times New Roman" panose="02020603050405020304"/>
                <a:cs typeface="Courier New" panose="02070309020205020404"/>
              </a:rPr>
              <a:t>a.m.and</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would reach</a:t>
            </a:r>
            <a:r>
              <a:rPr lang="en-US" altLang="zh-CN" kern="100" dirty="0">
                <a:latin typeface="Times New Roman" panose="02020603050405020304"/>
                <a:cs typeface="Courier New" panose="02070309020205020404"/>
              </a:rPr>
              <a:t> the airport an hour later.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was going to leave</a:t>
            </a:r>
            <a:r>
              <a:rPr lang="en-US" altLang="zh-CN" kern="100" dirty="0">
                <a:latin typeface="Times New Roman" panose="02020603050405020304"/>
                <a:cs typeface="Courier New" panose="02070309020205020404"/>
              </a:rPr>
              <a:t> after 10 o’clock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then it began to rain.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told me she </a:t>
            </a:r>
            <a:r>
              <a:rPr lang="en-US" altLang="zh-CN" b="1" kern="100" dirty="0">
                <a:latin typeface="Times New Roman" panose="02020603050405020304"/>
                <a:cs typeface="Courier New" panose="02070309020205020404"/>
              </a:rPr>
              <a:t>was coming</a:t>
            </a:r>
            <a:r>
              <a:rPr lang="en-US" altLang="zh-CN" kern="100" dirty="0">
                <a:latin typeface="Times New Roman" panose="02020603050405020304"/>
                <a:cs typeface="Courier New" panose="02070309020205020404"/>
              </a:rPr>
              <a:t> to see me the next day.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Li Lei </a:t>
            </a:r>
            <a:r>
              <a:rPr lang="en-US" altLang="zh-CN" b="1" kern="100" dirty="0">
                <a:latin typeface="Times New Roman" panose="02020603050405020304"/>
                <a:cs typeface="Courier New" panose="02070309020205020404"/>
              </a:rPr>
              <a:t>was to arrive</a:t>
            </a:r>
            <a:r>
              <a:rPr lang="en-US" altLang="zh-CN" kern="100" dirty="0">
                <a:latin typeface="Times New Roman" panose="02020603050405020304"/>
                <a:cs typeface="Courier New" panose="02070309020205020404"/>
              </a:rPr>
              <a:t> soon.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was about to tell</a:t>
            </a:r>
            <a:r>
              <a:rPr lang="en-US" altLang="zh-CN" kern="100" dirty="0">
                <a:latin typeface="Times New Roman" panose="02020603050405020304"/>
                <a:cs typeface="Courier New" panose="02070309020205020404"/>
              </a:rPr>
              <a:t> him about it when Wu Dong got in.</a:t>
            </a:r>
            <a:endParaRPr lang="zh-CN" altLang="zh-CN" kern="100" dirty="0">
              <a:latin typeface="宋体" panose="02010600030101010101" pitchFamily="2" charset="-122"/>
              <a:cs typeface="Courier New" panose="02070309020205020404"/>
            </a:endParaRPr>
          </a:p>
        </p:txBody>
      </p:sp>
      <p:pic>
        <p:nvPicPr>
          <p:cNvPr id="11267" name="Picture 4" descr="语法精讲"/>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58403"/>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【自我总结】</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句</a:t>
            </a:r>
            <a:r>
              <a:rPr lang="en-US" altLang="zh-CN" kern="100" dirty="0">
                <a:latin typeface="宋体" panose="02010600030101010101" pitchFamily="2" charset="-122"/>
                <a:cs typeface="Times New Roman" panose="02020603050405020304"/>
              </a:rPr>
              <a:t>①</a:t>
            </a:r>
            <a:r>
              <a:rPr lang="zh-CN" altLang="zh-CN" kern="100" dirty="0">
                <a:latin typeface="Times New Roman" panose="02020603050405020304"/>
                <a:cs typeface="Times New Roman" panose="02020603050405020304"/>
              </a:rPr>
              <a:t>的谓语形式为</a:t>
            </a:r>
            <a:r>
              <a:rPr lang="en-US" altLang="zh-CN" kern="100" dirty="0">
                <a:latin typeface="Times New Roman" panose="02020603050405020304"/>
                <a:cs typeface="Times New Roman" panose="02020603050405020304"/>
              </a:rPr>
              <a:t>____________________________</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句</a:t>
            </a:r>
            <a:r>
              <a:rPr lang="en-US" altLang="zh-CN" kern="100" dirty="0">
                <a:latin typeface="宋体" panose="02010600030101010101" pitchFamily="2" charset="-122"/>
                <a:cs typeface="Times New Roman" panose="02020603050405020304"/>
              </a:rPr>
              <a:t>②</a:t>
            </a:r>
            <a:r>
              <a:rPr lang="zh-CN" altLang="zh-CN" kern="100" dirty="0">
                <a:latin typeface="Times New Roman" panose="02020603050405020304"/>
                <a:cs typeface="Times New Roman" panose="02020603050405020304"/>
              </a:rPr>
              <a:t>的谓语形式为</a:t>
            </a:r>
            <a:r>
              <a:rPr lang="en-US" altLang="zh-CN" kern="100" dirty="0">
                <a:latin typeface="Times New Roman" panose="02020603050405020304"/>
                <a:cs typeface="Times New Roman" panose="02020603050405020304"/>
              </a:rPr>
              <a:t>____________________________ </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句</a:t>
            </a:r>
            <a:r>
              <a:rPr lang="en-US" altLang="zh-CN" kern="100" dirty="0">
                <a:latin typeface="宋体" panose="02010600030101010101" pitchFamily="2" charset="-122"/>
                <a:cs typeface="Times New Roman" panose="02020603050405020304"/>
              </a:rPr>
              <a:t>③</a:t>
            </a:r>
            <a:r>
              <a:rPr lang="zh-CN" altLang="zh-CN" kern="100" dirty="0">
                <a:latin typeface="Times New Roman" panose="02020603050405020304"/>
                <a:cs typeface="Times New Roman" panose="02020603050405020304"/>
              </a:rPr>
              <a:t>的谓语形式为</a:t>
            </a:r>
            <a:r>
              <a:rPr lang="en-US" altLang="zh-CN" kern="100" dirty="0">
                <a:latin typeface="Times New Roman" panose="02020603050405020304"/>
                <a:cs typeface="Times New Roman" panose="02020603050405020304"/>
              </a:rPr>
              <a:t>____________________________ </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a:t>
            </a:r>
            <a:r>
              <a:rPr lang="zh-CN" altLang="zh-CN" kern="100" dirty="0">
                <a:latin typeface="Times New Roman" panose="02020603050405020304"/>
                <a:cs typeface="Times New Roman" panose="02020603050405020304"/>
              </a:rPr>
              <a:t>句</a:t>
            </a:r>
            <a:r>
              <a:rPr lang="en-US" altLang="zh-CN" kern="100" dirty="0">
                <a:latin typeface="宋体" panose="02010600030101010101" pitchFamily="2" charset="-122"/>
                <a:cs typeface="Times New Roman" panose="02020603050405020304"/>
              </a:rPr>
              <a:t>④</a:t>
            </a:r>
            <a:r>
              <a:rPr lang="zh-CN" altLang="zh-CN" kern="100" dirty="0">
                <a:latin typeface="Times New Roman" panose="02020603050405020304"/>
                <a:cs typeface="Times New Roman" panose="02020603050405020304"/>
              </a:rPr>
              <a:t>的谓语形式为</a:t>
            </a:r>
            <a:r>
              <a:rPr lang="en-US" altLang="zh-CN" kern="100" dirty="0">
                <a:latin typeface="Times New Roman" panose="02020603050405020304"/>
                <a:cs typeface="Times New Roman" panose="02020603050405020304"/>
              </a:rPr>
              <a:t>____________________________ </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a:t>
            </a:r>
            <a:r>
              <a:rPr lang="zh-CN" altLang="zh-CN" kern="100" dirty="0">
                <a:latin typeface="Times New Roman" panose="02020603050405020304"/>
                <a:cs typeface="Times New Roman" panose="02020603050405020304"/>
              </a:rPr>
              <a:t>句</a:t>
            </a:r>
            <a:r>
              <a:rPr lang="en-US" altLang="zh-CN" kern="100" dirty="0">
                <a:latin typeface="宋体" panose="02010600030101010101" pitchFamily="2" charset="-122"/>
                <a:cs typeface="Times New Roman" panose="02020603050405020304"/>
              </a:rPr>
              <a:t>⑤</a:t>
            </a:r>
            <a:r>
              <a:rPr lang="zh-CN" altLang="zh-CN" kern="100" dirty="0">
                <a:latin typeface="Times New Roman" panose="02020603050405020304"/>
                <a:cs typeface="Times New Roman" panose="02020603050405020304"/>
              </a:rPr>
              <a:t>的谓语形式为</a:t>
            </a:r>
            <a:r>
              <a:rPr lang="en-US" altLang="zh-CN" kern="100" dirty="0">
                <a:latin typeface="Times New Roman" panose="02020603050405020304"/>
                <a:cs typeface="Times New Roman" panose="02020603050405020304"/>
              </a:rPr>
              <a:t>____________________________ </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945607" y="929879"/>
            <a:ext cx="186974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a:t>
            </a:r>
            <a:r>
              <a:rPr lang="zh-CN" altLang="zh-CN" kern="100" dirty="0">
                <a:solidFill>
                  <a:srgbClr val="FF0000"/>
                </a:solidFill>
                <a:latin typeface="Times New Roman" panose="02020603050405020304"/>
                <a:cs typeface="Times New Roman" panose="02020603050405020304"/>
              </a:rPr>
              <a:t>＋动词原形</a:t>
            </a:r>
            <a:endParaRPr lang="zh-CN" altLang="en-US" dirty="0"/>
          </a:p>
        </p:txBody>
      </p:sp>
      <p:sp>
        <p:nvSpPr>
          <p:cNvPr id="6" name="矩形 5"/>
          <p:cNvSpPr/>
          <p:nvPr/>
        </p:nvSpPr>
        <p:spPr>
          <a:xfrm>
            <a:off x="2777729" y="1322785"/>
            <a:ext cx="247247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going to</a:t>
            </a:r>
            <a:r>
              <a:rPr lang="zh-CN" altLang="zh-CN" kern="100" dirty="0">
                <a:solidFill>
                  <a:srgbClr val="FF0000"/>
                </a:solidFill>
                <a:latin typeface="Times New Roman" panose="02020603050405020304"/>
                <a:cs typeface="Times New Roman" panose="02020603050405020304"/>
              </a:rPr>
              <a:t>＋动词原形</a:t>
            </a:r>
            <a:endParaRPr lang="zh-CN" altLang="en-US" dirty="0"/>
          </a:p>
        </p:txBody>
      </p:sp>
      <p:sp>
        <p:nvSpPr>
          <p:cNvPr id="7" name="矩形 6"/>
          <p:cNvSpPr/>
          <p:nvPr/>
        </p:nvSpPr>
        <p:spPr>
          <a:xfrm>
            <a:off x="3237310" y="1739504"/>
            <a:ext cx="12541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rPr>
              <a:t>doing</a:t>
            </a:r>
            <a:endParaRPr lang="zh-CN" altLang="en-US" dirty="0"/>
          </a:p>
        </p:txBody>
      </p:sp>
      <p:sp>
        <p:nvSpPr>
          <p:cNvPr id="8" name="矩形 7"/>
          <p:cNvSpPr/>
          <p:nvPr/>
        </p:nvSpPr>
        <p:spPr>
          <a:xfrm>
            <a:off x="3113485" y="2144317"/>
            <a:ext cx="1407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a:t>
            </a:r>
            <a:r>
              <a:rPr lang="zh-CN" altLang="zh-CN" kern="100" dirty="0">
                <a:solidFill>
                  <a:srgbClr val="FF0000"/>
                </a:solidFill>
                <a:latin typeface="Times New Roman" panose="02020603050405020304"/>
                <a:cs typeface="Times New Roman" panose="02020603050405020304"/>
              </a:rPr>
              <a:t>＋不定式</a:t>
            </a:r>
            <a:endParaRPr lang="zh-CN" altLang="en-US" dirty="0"/>
          </a:p>
        </p:txBody>
      </p:sp>
      <p:sp>
        <p:nvSpPr>
          <p:cNvPr id="9" name="矩形 8"/>
          <p:cNvSpPr/>
          <p:nvPr/>
        </p:nvSpPr>
        <p:spPr>
          <a:xfrm>
            <a:off x="2761060" y="2571750"/>
            <a:ext cx="2436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about to</a:t>
            </a:r>
            <a:r>
              <a:rPr lang="zh-CN" altLang="zh-CN" kern="100" dirty="0">
                <a:solidFill>
                  <a:srgbClr val="FF0000"/>
                </a:solidFill>
                <a:latin typeface="Times New Roman" panose="02020603050405020304"/>
                <a:cs typeface="Times New Roman" panose="02020603050405020304"/>
              </a:rPr>
              <a:t>＋动词原形</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二、主要用法精讲</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zh-CN" altLang="zh-CN" kern="100" dirty="0">
                <a:latin typeface="Times New Roman" panose="02020603050405020304"/>
                <a:cs typeface="Times New Roman" panose="02020603050405020304"/>
              </a:rPr>
              <a:t>过去将来时表示从过去的某一时间来看将来要发生的动作或呈现的状态。</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1.</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would</a:t>
            </a:r>
            <a:r>
              <a:rPr lang="zh-CN" altLang="zh-CN" kern="100" dirty="0">
                <a:latin typeface="Times New Roman" panose="02020603050405020304"/>
                <a:cs typeface="Times New Roman" panose="02020603050405020304"/>
              </a:rPr>
              <a:t>＋动词原形</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常表示根据计划或安排即将发生的事。</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He said he </a:t>
            </a:r>
            <a:r>
              <a:rPr lang="en-US" altLang="zh-CN" b="1" kern="100" dirty="0">
                <a:latin typeface="Times New Roman" panose="02020603050405020304"/>
                <a:cs typeface="Courier New" panose="02070309020205020404"/>
              </a:rPr>
              <a:t>would come</a:t>
            </a:r>
            <a:r>
              <a:rPr lang="en-US" altLang="zh-CN" kern="100" dirty="0">
                <a:latin typeface="Times New Roman" panose="02020603050405020304"/>
                <a:cs typeface="Courier New" panose="02070309020205020404"/>
              </a:rPr>
              <a:t> to see me.</a:t>
            </a:r>
            <a:r>
              <a:rPr lang="zh-CN" altLang="zh-CN" kern="100" dirty="0">
                <a:latin typeface="Times New Roman" panose="02020603050405020304"/>
                <a:cs typeface="Times New Roman" panose="02020603050405020304"/>
              </a:rPr>
              <a:t>他说他要来看我。</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He told me he </a:t>
            </a:r>
            <a:r>
              <a:rPr lang="en-US" altLang="zh-CN" b="1" kern="100" dirty="0">
                <a:latin typeface="Times New Roman" panose="02020603050405020304"/>
                <a:cs typeface="Courier New" panose="02070309020205020404"/>
              </a:rPr>
              <a:t>would go</a:t>
            </a:r>
            <a:r>
              <a:rPr lang="en-US" altLang="zh-CN" kern="100" dirty="0">
                <a:latin typeface="Times New Roman" panose="02020603050405020304"/>
                <a:cs typeface="Courier New" panose="02070309020205020404"/>
              </a:rPr>
              <a:t> to Beijing.</a:t>
            </a:r>
            <a:r>
              <a:rPr lang="zh-CN" altLang="zh-CN" kern="100" dirty="0">
                <a:latin typeface="Times New Roman" panose="02020603050405020304"/>
                <a:cs typeface="Times New Roman" panose="02020603050405020304"/>
              </a:rPr>
              <a:t>他告诉我他将去北京。</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was/were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going to</a:t>
            </a:r>
            <a:r>
              <a:rPr lang="zh-CN" altLang="zh-CN" kern="100" dirty="0">
                <a:latin typeface="Times New Roman" panose="02020603050405020304"/>
                <a:cs typeface="Times New Roman" panose="02020603050405020304"/>
              </a:rPr>
              <a:t>＋动词原形</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表示过去的打算和意图。</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She said she </a:t>
            </a:r>
            <a:r>
              <a:rPr lang="en-US" altLang="zh-CN" b="1" kern="100" dirty="0">
                <a:latin typeface="Times New Roman" panose="02020603050405020304"/>
                <a:cs typeface="Courier New" panose="02070309020205020404"/>
              </a:rPr>
              <a:t>was going to start</a:t>
            </a:r>
            <a:r>
              <a:rPr lang="en-US" altLang="zh-CN" kern="100" dirty="0">
                <a:latin typeface="Times New Roman" panose="02020603050405020304"/>
                <a:cs typeface="Courier New" panose="02070309020205020404"/>
              </a:rPr>
              <a:t> at once.</a:t>
            </a:r>
            <a:r>
              <a:rPr lang="zh-CN" altLang="zh-CN" kern="100" dirty="0">
                <a:latin typeface="Times New Roman" panose="02020603050405020304"/>
                <a:cs typeface="Times New Roman" panose="02020603050405020304"/>
              </a:rPr>
              <a:t>她说她将立即出发。</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I was told that he </a:t>
            </a:r>
            <a:r>
              <a:rPr lang="en-US" altLang="zh-CN" b="1" kern="100" dirty="0">
                <a:latin typeface="Times New Roman" panose="02020603050405020304"/>
                <a:cs typeface="Courier New" panose="02070309020205020404"/>
              </a:rPr>
              <a:t>was going to return</a:t>
            </a:r>
            <a:r>
              <a:rPr lang="en-US" altLang="zh-CN" kern="100" dirty="0">
                <a:latin typeface="Times New Roman" panose="02020603050405020304"/>
                <a:cs typeface="Courier New" panose="02070309020205020404"/>
              </a:rPr>
              <a:t> home.</a:t>
            </a:r>
            <a:r>
              <a:rPr lang="zh-CN" altLang="zh-CN" kern="100" dirty="0">
                <a:latin typeface="Times New Roman" panose="02020603050405020304"/>
                <a:cs typeface="Times New Roman" panose="02020603050405020304"/>
              </a:rPr>
              <a:t>他告诉我他准备要回家。</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51223" y="465535"/>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3.</a:t>
            </a:r>
            <a:r>
              <a:rPr lang="zh-CN" altLang="zh-CN" kern="100" dirty="0">
                <a:latin typeface="Times New Roman" panose="02020603050405020304" pitchFamily="18" charset="0"/>
                <a:cs typeface="Times New Roman" panose="02020603050405020304" pitchFamily="18" charset="0"/>
              </a:rPr>
              <a:t>表示</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位置转移</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或</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起止</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的动词</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如</a:t>
            </a:r>
            <a:r>
              <a:rPr lang="en-US" altLang="zh-CN" kern="100" dirty="0">
                <a:latin typeface="Times New Roman" panose="02020603050405020304" pitchFamily="18" charset="0"/>
                <a:cs typeface="Times New Roman" panose="02020603050405020304" pitchFamily="18" charset="0"/>
              </a:rPr>
              <a:t>come</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go</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leave</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arrive</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start</a:t>
            </a:r>
            <a:r>
              <a:rPr lang="zh-CN" altLang="zh-CN" kern="100" dirty="0">
                <a:latin typeface="Times New Roman" panose="02020603050405020304" pitchFamily="18" charset="0"/>
                <a:cs typeface="Times New Roman" panose="02020603050405020304" pitchFamily="18" charset="0"/>
              </a:rPr>
              <a:t>等</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，用于表示按照时刻表发生的动作，其过去进行时可表示过去将来时。</a:t>
            </a:r>
            <a:endParaRPr lang="zh-CN" altLang="zh-CN" sz="800" kern="100" dirty="0">
              <a:latin typeface="Times New Roman" panose="02020603050405020304" pitchFamily="18" charset="0"/>
              <a:cs typeface="Times New Roman" panose="02020603050405020304" pitchFamily="18" charset="0"/>
            </a:endParaRPr>
          </a:p>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   	He said the train </a:t>
            </a:r>
            <a:r>
              <a:rPr lang="en-US" altLang="zh-CN" b="1" kern="100" dirty="0">
                <a:latin typeface="Times New Roman" panose="02020603050405020304" pitchFamily="18" charset="0"/>
                <a:cs typeface="Times New Roman" panose="02020603050405020304" pitchFamily="18" charset="0"/>
              </a:rPr>
              <a:t>was leaving</a:t>
            </a:r>
            <a:r>
              <a:rPr lang="en-US" altLang="zh-CN" kern="100" dirty="0">
                <a:latin typeface="Times New Roman" panose="02020603050405020304" pitchFamily="18" charset="0"/>
                <a:cs typeface="Times New Roman" panose="02020603050405020304" pitchFamily="18" charset="0"/>
              </a:rPr>
              <a:t> at six the next morning. </a:t>
            </a:r>
            <a:r>
              <a:rPr lang="zh-CN" altLang="zh-CN" kern="100" dirty="0">
                <a:latin typeface="Times New Roman" panose="02020603050405020304" pitchFamily="18" charset="0"/>
                <a:cs typeface="Times New Roman" panose="02020603050405020304" pitchFamily="18" charset="0"/>
              </a:rPr>
              <a:t>他说火车第二天早晨六点钟出发。</a:t>
            </a:r>
            <a:r>
              <a:rPr lang="en-US" altLang="zh-CN" kern="100" dirty="0">
                <a:latin typeface="Times New Roman" panose="02020603050405020304" pitchFamily="18" charset="0"/>
                <a:cs typeface="Times New Roman" panose="02020603050405020304" pitchFamily="18" charset="0"/>
              </a:rPr>
              <a:t> </a:t>
            </a:r>
            <a:endParaRPr lang="zh-CN" altLang="zh-CN" sz="800" kern="100" dirty="0">
              <a:latin typeface="Times New Roman" panose="02020603050405020304" pitchFamily="18" charset="0"/>
              <a:cs typeface="Times New Roman" panose="02020603050405020304" pitchFamily="18" charset="0"/>
            </a:endParaRPr>
          </a:p>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	She told me she </a:t>
            </a:r>
            <a:r>
              <a:rPr lang="en-US" altLang="zh-CN" b="1" kern="100" dirty="0">
                <a:latin typeface="Times New Roman" panose="02020603050405020304" pitchFamily="18" charset="0"/>
                <a:cs typeface="Times New Roman" panose="02020603050405020304" pitchFamily="18" charset="0"/>
              </a:rPr>
              <a:t>was coming</a:t>
            </a:r>
            <a:r>
              <a:rPr lang="en-US" altLang="zh-CN" kern="100" dirty="0">
                <a:latin typeface="Times New Roman" panose="02020603050405020304" pitchFamily="18" charset="0"/>
                <a:cs typeface="Times New Roman" panose="02020603050405020304" pitchFamily="18" charset="0"/>
              </a:rPr>
              <a:t> to see me.</a:t>
            </a:r>
            <a:r>
              <a:rPr lang="zh-CN" altLang="zh-CN" kern="100" dirty="0">
                <a:latin typeface="Times New Roman" panose="02020603050405020304" pitchFamily="18" charset="0"/>
                <a:cs typeface="Times New Roman" panose="02020603050405020304" pitchFamily="18" charset="0"/>
              </a:rPr>
              <a:t>她告诉我她要来看我。</a:t>
            </a:r>
            <a:r>
              <a:rPr lang="en-US" altLang="zh-CN" kern="100" dirty="0">
                <a:latin typeface="Times New Roman" panose="02020603050405020304" pitchFamily="18" charset="0"/>
                <a:cs typeface="Times New Roman" panose="02020603050405020304" pitchFamily="18" charset="0"/>
              </a:rPr>
              <a:t> </a:t>
            </a:r>
            <a:endParaRPr lang="zh-CN" altLang="zh-CN" sz="800" kern="100" dirty="0">
              <a:latin typeface="Times New Roman" panose="02020603050405020304" pitchFamily="18" charset="0"/>
              <a:cs typeface="Times New Roman" panose="02020603050405020304" pitchFamily="18" charset="0"/>
            </a:endParaRPr>
          </a:p>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4.</a:t>
            </a:r>
            <a:r>
              <a:rPr lang="zh-CN" altLang="zh-CN" kern="100" dirty="0">
                <a:latin typeface="Times New Roman" panose="02020603050405020304" pitchFamily="18" charset="0"/>
                <a:cs typeface="Times New Roman" panose="02020603050405020304" pitchFamily="18" charset="0"/>
              </a:rPr>
              <a:t>条件状语从句和时间状语从句中须用一般过去时代替过去将来时。</a:t>
            </a:r>
            <a:r>
              <a:rPr lang="en-US" altLang="zh-CN" kern="100" dirty="0">
                <a:latin typeface="Times New Roman" panose="02020603050405020304" pitchFamily="18" charset="0"/>
                <a:cs typeface="Times New Roman" panose="02020603050405020304" pitchFamily="18" charset="0"/>
              </a:rPr>
              <a:t> </a:t>
            </a:r>
            <a:endParaRPr lang="zh-CN" altLang="zh-CN" sz="800" kern="100" dirty="0">
              <a:latin typeface="Times New Roman" panose="02020603050405020304" pitchFamily="18" charset="0"/>
              <a:cs typeface="Times New Roman" panose="02020603050405020304" pitchFamily="18" charset="0"/>
            </a:endParaRPr>
          </a:p>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	I didn’t know when she </a:t>
            </a:r>
            <a:r>
              <a:rPr lang="en-US" altLang="zh-CN" b="1" kern="100" dirty="0">
                <a:latin typeface="Times New Roman" panose="02020603050405020304" pitchFamily="18" charset="0"/>
                <a:cs typeface="Times New Roman" panose="02020603050405020304" pitchFamily="18" charset="0"/>
              </a:rPr>
              <a:t>would come</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but when she </a:t>
            </a:r>
            <a:r>
              <a:rPr lang="en-US" altLang="zh-CN" b="1" kern="100" dirty="0">
                <a:latin typeface="Times New Roman" panose="02020603050405020304" pitchFamily="18" charset="0"/>
                <a:cs typeface="Times New Roman" panose="02020603050405020304" pitchFamily="18" charset="0"/>
              </a:rPr>
              <a:t>came</a:t>
            </a:r>
            <a:r>
              <a:rPr lang="en-US" altLang="zh-CN" kern="100" dirty="0">
                <a:latin typeface="Times New Roman" panose="02020603050405020304" pitchFamily="18" charset="0"/>
                <a:cs typeface="Times New Roman" panose="02020603050405020304" pitchFamily="18" charset="0"/>
              </a:rPr>
              <a:t> I would let you know.</a:t>
            </a:r>
            <a:endParaRPr lang="zh-CN" altLang="zh-CN" sz="800" kern="100" dirty="0">
              <a:latin typeface="Times New Roman" panose="02020603050405020304" pitchFamily="18" charset="0"/>
              <a:cs typeface="Times New Roman" panose="02020603050405020304" pitchFamily="18" charset="0"/>
            </a:endParaRPr>
          </a:p>
          <a:p>
            <a:pPr marL="189230" indent="-323850" algn="just">
              <a:lnSpc>
                <a:spcPct val="150000"/>
              </a:lnSpc>
              <a:spcAft>
                <a:spcPts val="0"/>
              </a:spcAft>
              <a:defRPr/>
            </a:pPr>
            <a:r>
              <a:rPr lang="en-US" altLang="zh-CN" kern="100" dirty="0">
                <a:latin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我不知道她什么时候来，但她来了我会告诉你。</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第一个</a:t>
            </a:r>
            <a:r>
              <a:rPr lang="en-US" altLang="zh-CN" kern="100" dirty="0">
                <a:latin typeface="Times New Roman" panose="02020603050405020304" pitchFamily="18" charset="0"/>
                <a:cs typeface="Times New Roman" panose="02020603050405020304" pitchFamily="18" charset="0"/>
              </a:rPr>
              <a:t>when</a:t>
            </a:r>
            <a:r>
              <a:rPr lang="zh-CN" altLang="zh-CN" kern="100" dirty="0">
                <a:latin typeface="Times New Roman" panose="02020603050405020304" pitchFamily="18" charset="0"/>
                <a:cs typeface="Times New Roman" panose="02020603050405020304" pitchFamily="18" charset="0"/>
              </a:rPr>
              <a:t>引导宾语从句，可使用将来时；第二个</a:t>
            </a:r>
            <a:r>
              <a:rPr lang="en-US" altLang="zh-CN" kern="100" dirty="0">
                <a:latin typeface="Times New Roman" panose="02020603050405020304" pitchFamily="18" charset="0"/>
                <a:cs typeface="Times New Roman" panose="02020603050405020304" pitchFamily="18" charset="0"/>
              </a:rPr>
              <a:t>when</a:t>
            </a:r>
            <a:r>
              <a:rPr lang="zh-CN" altLang="zh-CN" kern="100" dirty="0">
                <a:latin typeface="Times New Roman" panose="02020603050405020304" pitchFamily="18" charset="0"/>
                <a:cs typeface="Times New Roman" panose="02020603050405020304" pitchFamily="18" charset="0"/>
              </a:rPr>
              <a:t>引导时间状语从句，只能用一般过去时代替过去将来时</a:t>
            </a:r>
            <a:r>
              <a:rPr lang="en-US" altLang="zh-CN" kern="100" dirty="0">
                <a:latin typeface="Times New Roman" panose="02020603050405020304" pitchFamily="18" charset="0"/>
                <a:cs typeface="Times New Roman" panose="02020603050405020304" pitchFamily="18" charset="0"/>
              </a:rPr>
              <a:t>)</a:t>
            </a:r>
          </a:p>
          <a:p>
            <a:pPr>
              <a:lnSpc>
                <a:spcPct val="150000"/>
              </a:lnSpc>
              <a:defRPr/>
            </a:pPr>
            <a:r>
              <a:rPr lang="en-US" altLang="zh-CN" dirty="0">
                <a:latin typeface="Times New Roman" panose="02020603050405020304" pitchFamily="18" charset="0"/>
                <a:cs typeface="Times New Roman" panose="02020603050405020304" pitchFamily="18" charset="0"/>
              </a:rPr>
              <a:t>5.was/were about to</a:t>
            </a:r>
            <a:r>
              <a:rPr lang="zh-CN" altLang="zh-CN" dirty="0">
                <a:latin typeface="Times New Roman" panose="02020603050405020304" pitchFamily="18" charset="0"/>
                <a:cs typeface="Times New Roman" panose="02020603050405020304" pitchFamily="18" charset="0"/>
              </a:rPr>
              <a:t>＋动词原形，表示过去即将发生的事。</a:t>
            </a:r>
          </a:p>
          <a:p>
            <a:pPr marL="189230">
              <a:lnSpc>
                <a:spcPct val="150000"/>
              </a:lnSpc>
              <a:defRPr/>
            </a:pPr>
            <a:r>
              <a:rPr lang="en-US" altLang="zh-CN" dirty="0">
                <a:latin typeface="Times New Roman" panose="02020603050405020304" pitchFamily="18" charset="0"/>
                <a:cs typeface="Times New Roman" panose="02020603050405020304" pitchFamily="18" charset="0"/>
              </a:rPr>
              <a:t>We </a:t>
            </a:r>
            <a:r>
              <a:rPr lang="en-US" altLang="zh-CN" b="1" dirty="0">
                <a:latin typeface="Times New Roman" panose="02020603050405020304" pitchFamily="18" charset="0"/>
                <a:cs typeface="Times New Roman" panose="02020603050405020304" pitchFamily="18" charset="0"/>
              </a:rPr>
              <a:t>were about to go</a:t>
            </a:r>
            <a:r>
              <a:rPr lang="en-US" altLang="zh-CN" dirty="0">
                <a:latin typeface="Times New Roman" panose="02020603050405020304" pitchFamily="18" charset="0"/>
                <a:cs typeface="Times New Roman" panose="02020603050405020304" pitchFamily="18" charset="0"/>
              </a:rPr>
              <a:t> out when it began to rain.</a:t>
            </a:r>
            <a:r>
              <a:rPr lang="zh-CN" altLang="zh-CN" dirty="0">
                <a:latin typeface="Times New Roman" panose="02020603050405020304" pitchFamily="18" charset="0"/>
                <a:cs typeface="Times New Roman" panose="02020603050405020304" pitchFamily="18" charset="0"/>
              </a:rPr>
              <a:t>我们刚要出门突然天开始下雨。</a:t>
            </a:r>
            <a:endParaRPr lang="zh-CN" altLang="zh-CN" kern="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a:latin typeface="Times New Roman" panose="02020603050405020304"/>
                <a:cs typeface="Times New Roman" panose="02020603050405020304"/>
              </a:rPr>
              <a:t>名师提醒</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16707" y="87034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过去将来时常用的时间状语：</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(1)at six the next morning/afternoon/night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the next day/Friday/week/month</a:t>
            </a:r>
            <a:r>
              <a:rPr lang="zh-CN" altLang="zh-CN" kern="100" dirty="0">
                <a:latin typeface="Times New Roman" panose="02020603050405020304"/>
                <a:ea typeface="楷体_GB2312"/>
                <a:cs typeface="Times New Roman" panose="02020603050405020304"/>
              </a:rPr>
              <a:t>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(2)the following day/week/month/year</a:t>
            </a:r>
            <a:r>
              <a:rPr lang="zh-CN" altLang="zh-CN" kern="100" dirty="0">
                <a:latin typeface="Times New Roman" panose="02020603050405020304"/>
                <a:ea typeface="楷体_GB2312"/>
                <a:cs typeface="Times New Roman" panose="02020603050405020304"/>
              </a:rPr>
              <a:t>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(3)two days/three weeks/four years later</a:t>
            </a:r>
            <a:r>
              <a:rPr lang="zh-CN" altLang="zh-CN" kern="100" dirty="0">
                <a:latin typeface="Times New Roman" panose="02020603050405020304"/>
                <a:ea typeface="楷体_GB2312"/>
                <a:cs typeface="Times New Roman" panose="02020603050405020304"/>
              </a:rPr>
              <a:t>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(4)after 10 o</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clock</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after 10 o</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clock in the morning</a:t>
            </a:r>
            <a:r>
              <a:rPr lang="zh-CN" altLang="zh-CN" kern="100" dirty="0">
                <a:latin typeface="Times New Roman" panose="02020603050405020304"/>
                <a:ea typeface="楷体_GB2312"/>
                <a:cs typeface="Times New Roman" panose="02020603050405020304"/>
              </a:rPr>
              <a:t>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(5)when</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after</a:t>
            </a:r>
            <a:r>
              <a:rPr lang="zh-CN" altLang="zh-CN" kern="100" dirty="0">
                <a:latin typeface="Times New Roman" panose="02020603050405020304"/>
                <a:ea typeface="楷体_GB2312"/>
                <a:cs typeface="Times New Roman" panose="02020603050405020304"/>
              </a:rPr>
              <a:t>引导的时间状语从句。</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781050"/>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would</a:t>
            </a:r>
            <a:r>
              <a:rPr lang="zh-CN" altLang="zh-CN" kern="100" dirty="0">
                <a:latin typeface="Times New Roman" panose="02020603050405020304"/>
                <a:ea typeface="楷体_GB2312"/>
                <a:cs typeface="Times New Roman" panose="02020603050405020304"/>
              </a:rPr>
              <a:t>＋动词原形</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也可表示过去的某种习惯行为。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He </a:t>
            </a:r>
            <a:r>
              <a:rPr lang="en-US" altLang="zh-CN" b="1" kern="100" dirty="0">
                <a:latin typeface="Times New Roman" panose="02020603050405020304"/>
                <a:ea typeface="楷体_GB2312"/>
                <a:cs typeface="Courier New" panose="02070309020205020404"/>
              </a:rPr>
              <a:t>would sit</a:t>
            </a:r>
            <a:r>
              <a:rPr lang="en-US" altLang="zh-CN" kern="100" dirty="0">
                <a:latin typeface="Times New Roman" panose="02020603050405020304"/>
                <a:ea typeface="楷体_GB2312"/>
                <a:cs typeface="Courier New" panose="02070309020205020404"/>
              </a:rPr>
              <a:t> for hours doing nothing.</a:t>
            </a:r>
            <a:r>
              <a:rPr lang="zh-CN" altLang="zh-CN" kern="100" dirty="0">
                <a:latin typeface="Times New Roman" panose="02020603050405020304"/>
                <a:ea typeface="楷体_GB2312"/>
                <a:cs typeface="Times New Roman" panose="02020603050405020304"/>
              </a:rPr>
              <a:t>他过去常常会坐上几个小时无所事事。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was/were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going to</a:t>
            </a:r>
            <a:r>
              <a:rPr lang="zh-CN" altLang="zh-CN" kern="100" dirty="0">
                <a:latin typeface="Times New Roman" panose="02020603050405020304"/>
                <a:ea typeface="楷体_GB2312"/>
                <a:cs typeface="Times New Roman" panose="02020603050405020304"/>
              </a:rPr>
              <a:t>＋动词原形</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还可表示根据当时情况判断有可能但不一定会发生某事。</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 seemed as if it </a:t>
            </a:r>
            <a:r>
              <a:rPr lang="en-US" altLang="zh-CN" b="1" kern="100" dirty="0">
                <a:latin typeface="Times New Roman" panose="02020603050405020304"/>
                <a:ea typeface="楷体_GB2312"/>
                <a:cs typeface="Courier New" panose="02070309020205020404"/>
              </a:rPr>
              <a:t>was going to rain</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看来好像要下雨。</a:t>
            </a:r>
            <a:r>
              <a:rPr lang="en-US" altLang="zh-CN" kern="100" dirty="0">
                <a:latin typeface="Times New Roman" panose="02020603050405020304"/>
                <a:ea typeface="楷体_GB2312"/>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647700"/>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即学即练</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She hoped that they ________________ (meet) again someday.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I ________________ (go) to bed when the telephone rang.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Whenever we had trouble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he ________________ (come) to help 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I thought Sally ________________ (make) a beautiful dinner.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⑤</a:t>
            </a:r>
            <a:r>
              <a:rPr lang="en-US" altLang="zh-CN" kern="100" dirty="0">
                <a:latin typeface="Times New Roman" panose="02020603050405020304"/>
                <a:ea typeface="楷体_GB2312"/>
                <a:cs typeface="Courier New" panose="02070309020205020404"/>
              </a:rPr>
              <a:t>We were informed that the leaders ________________ (come) to our school soon.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⑥</a:t>
            </a:r>
            <a:r>
              <a:rPr lang="en-US" altLang="zh-CN" kern="100" dirty="0">
                <a:latin typeface="Times New Roman" panose="02020603050405020304"/>
                <a:ea typeface="楷体_GB2312"/>
                <a:cs typeface="Courier New" panose="02070309020205020404"/>
              </a:rPr>
              <a:t>She ____________________ (speak) when she was stopped by her sister.</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58691" y="1125142"/>
            <a:ext cx="122212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 meet</a:t>
            </a:r>
            <a:endParaRPr lang="zh-CN" altLang="en-US" dirty="0"/>
          </a:p>
        </p:txBody>
      </p:sp>
      <p:sp>
        <p:nvSpPr>
          <p:cNvPr id="7" name="矩形 6"/>
          <p:cNvSpPr/>
          <p:nvPr/>
        </p:nvSpPr>
        <p:spPr>
          <a:xfrm>
            <a:off x="881063" y="1518048"/>
            <a:ext cx="15787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about to go</a:t>
            </a:r>
            <a:endParaRPr lang="zh-CN" altLang="en-US" dirty="0"/>
          </a:p>
        </p:txBody>
      </p:sp>
      <p:sp>
        <p:nvSpPr>
          <p:cNvPr id="8" name="矩形 7"/>
          <p:cNvSpPr/>
          <p:nvPr/>
        </p:nvSpPr>
        <p:spPr>
          <a:xfrm>
            <a:off x="3786188" y="1947863"/>
            <a:ext cx="127342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 come</a:t>
            </a:r>
            <a:endParaRPr lang="zh-CN" altLang="en-US" dirty="0"/>
          </a:p>
        </p:txBody>
      </p:sp>
      <p:sp>
        <p:nvSpPr>
          <p:cNvPr id="9" name="矩形 8"/>
          <p:cNvSpPr/>
          <p:nvPr/>
        </p:nvSpPr>
        <p:spPr>
          <a:xfrm>
            <a:off x="2060972" y="2351485"/>
            <a:ext cx="187615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going to make</a:t>
            </a:r>
            <a:endParaRPr lang="zh-CN" altLang="en-US" dirty="0"/>
          </a:p>
        </p:txBody>
      </p:sp>
      <p:sp>
        <p:nvSpPr>
          <p:cNvPr id="10" name="矩形 9"/>
          <p:cNvSpPr/>
          <p:nvPr/>
        </p:nvSpPr>
        <p:spPr>
          <a:xfrm>
            <a:off x="4126706" y="2733676"/>
            <a:ext cx="13375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 coming</a:t>
            </a:r>
            <a:endParaRPr lang="zh-CN" altLang="en-US" dirty="0"/>
          </a:p>
        </p:txBody>
      </p:sp>
      <p:sp>
        <p:nvSpPr>
          <p:cNvPr id="11" name="矩形 10"/>
          <p:cNvSpPr/>
          <p:nvPr/>
        </p:nvSpPr>
        <p:spPr>
          <a:xfrm>
            <a:off x="1226344" y="3162300"/>
            <a:ext cx="188897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about to speak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全屏显示(16:9)</PresentationFormat>
  <Paragraphs>64</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黑体</vt:lpstr>
      <vt:lpstr>华文中宋</vt:lpstr>
      <vt:lpstr>楷体_GB2312</vt:lpstr>
      <vt:lpstr>宋体</vt:lpstr>
      <vt:lpstr>微软雅黑</vt:lpstr>
      <vt:lpstr>Arial</vt:lpstr>
      <vt:lpstr>Calibri</vt:lpstr>
      <vt:lpstr>Calibri Light</vt:lpstr>
      <vt:lpstr>Courier New</vt:lpstr>
      <vt:lpstr>Impact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2023-01-16T17:10:07Z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E473ED53BB284E7C81AC0449FE6DA90D</vt:lpwstr>
  </property>
  <property fmtid="{A09F084E-AD41-489F-8076-AA5BE3082BCA}" pid="100">
    <vt:ui4>5</vt:ui4>
  </property>
  <property fmtid="{64440492-4C8B-11D1-8B70-080036B11A03}" pid="11">
    <vt:lpwstr>www.2ppt.com-爱PPT提供资源下载</vt:lpwstr>
  </property>
</Properties>
</file>