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32" r:id="rId2"/>
    <p:sldId id="333" r:id="rId3"/>
    <p:sldId id="260" r:id="rId4"/>
    <p:sldId id="300" r:id="rId5"/>
    <p:sldId id="310" r:id="rId6"/>
    <p:sldId id="311" r:id="rId7"/>
    <p:sldId id="323" r:id="rId8"/>
    <p:sldId id="334" r:id="rId9"/>
    <p:sldId id="335" r:id="rId10"/>
    <p:sldId id="336" r:id="rId11"/>
    <p:sldId id="301" r:id="rId12"/>
    <p:sldId id="281" r:id="rId13"/>
    <p:sldId id="329" r:id="rId14"/>
    <p:sldId id="330" r:id="rId1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7" autoAdjust="0"/>
    <p:restoredTop sz="94714" autoAdjust="0"/>
  </p:normalViewPr>
  <p:slideViewPr>
    <p:cSldViewPr snapToGrid="0" snapToObjects="1">
      <p:cViewPr>
        <p:scale>
          <a:sx n="100" d="100"/>
          <a:sy n="100" d="100"/>
        </p:scale>
        <p:origin x="-450" y="-77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95574D-3224-41B7-839F-031D3F3994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3FEC293-4B14-40DB-951A-CB23760F732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EC293-4B14-40DB-951A-CB23760F7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10EB15C-E790-42B4-A76C-E3447D46FD64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F789121-CB6C-4FC1-941F-B240FF0F03F2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E4D9-2F6A-4D75-A9A0-11314783B0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FA44-735B-4178-804A-25052DB4B6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4804-34D1-4C8C-9904-EBD43099F8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9CC-2C3A-4C08-B501-4389C96410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8E04-373B-4872-8C73-C827E58300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F609-0541-41AB-8F64-7810A83A4F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8473-0358-4A84-A1E2-A563D523D3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18F0-700D-4D91-9E77-1DEA83D6C7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6A21-EC79-4939-860F-58C506AB27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9A9F-47B7-4F2A-BF23-08D562CB2B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8858-4A72-41BE-9558-87797F7920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427D-43F7-4BC0-B33A-0ADB985F21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A660-3A77-4368-8268-10974AEF7E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9CC8-C77B-495E-9555-4339BF2E22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A78E-E978-4B36-9265-0D7194D2F0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854C-C4B8-45BE-986A-C9BBC1657F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0657-B9BF-47C5-A4A7-A09BE37269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9FD7-01F0-4775-9085-5CA3835ADA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3FCF-1ADD-4C0E-81CD-4E86D13658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88EA-A10C-4DFF-ADD9-EACD960E6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7DFA-E920-4DB0-9E53-92CA662629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0A13-8D92-444C-8897-7BFB58A752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66EC6A-D329-4B2F-A430-CE6D908216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C0CFFF-8FF7-4B49-B4E2-22A217098C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.png"/><Relationship Id="rId10" Type="http://schemas.openxmlformats.org/officeDocument/2006/relationships/image" Target="../media/image32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.png"/><Relationship Id="rId10" Type="http://schemas.openxmlformats.org/officeDocument/2006/relationships/image" Target="../media/image3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16.png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9.png"/><Relationship Id="rId10" Type="http://schemas.openxmlformats.org/officeDocument/2006/relationships/image" Target="../media/image2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532198" y="2180035"/>
            <a:ext cx="480131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平行线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分线段成比例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208475" y="3092054"/>
            <a:ext cx="6505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文本框 5"/>
          <p:cNvSpPr txBox="1">
            <a:spLocks noChangeArrowheads="1"/>
          </p:cNvSpPr>
          <p:nvPr/>
        </p:nvSpPr>
        <p:spPr bwMode="auto">
          <a:xfrm>
            <a:off x="-1" y="800101"/>
            <a:ext cx="91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第四章  图形的相似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4494794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81138" y="937024"/>
            <a:ext cx="68961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(2)∵△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≌△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又∵∠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≌△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(ASA)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∴△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CFG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为等边三角形．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CFG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∴</a:t>
            </a:r>
          </a:p>
        </p:txBody>
      </p:sp>
      <p:graphicFrame>
        <p:nvGraphicFramePr>
          <p:cNvPr id="22541" name="Object 13"/>
          <p:cNvGraphicFramePr/>
          <p:nvPr/>
        </p:nvGraphicFramePr>
        <p:xfrm>
          <a:off x="4154488" y="3782616"/>
          <a:ext cx="154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5" imgW="774065" imgH="406400" progId="Equation.DSMT4">
                  <p:embed/>
                </p:oleObj>
              </mc:Choice>
              <mc:Fallback>
                <p:oleObj name="Equation" r:id="rId5" imgW="774065" imgH="406400" progId="Equation.DSMT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3782616"/>
                        <a:ext cx="1549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MM1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4688" y="2876551"/>
            <a:ext cx="2354262" cy="17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2"/>
          <p:cNvSpPr>
            <a:spLocks noChangeArrowheads="1"/>
          </p:cNvSpPr>
          <p:nvPr/>
        </p:nvSpPr>
        <p:spPr bwMode="gray">
          <a:xfrm flipH="1">
            <a:off x="2057403" y="960836"/>
            <a:ext cx="22844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4" name="AutoShape 2"/>
          <p:cNvSpPr>
            <a:spLocks noChangeArrowheads="1"/>
          </p:cNvSpPr>
          <p:nvPr/>
        </p:nvSpPr>
        <p:spPr bwMode="gray">
          <a:xfrm flipH="1">
            <a:off x="744538" y="960836"/>
            <a:ext cx="139700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gray">
          <a:xfrm>
            <a:off x="1725616" y="82153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2296" name="文本框 27"/>
          <p:cNvSpPr txBox="1">
            <a:spLocks noChangeArrowheads="1"/>
          </p:cNvSpPr>
          <p:nvPr/>
        </p:nvSpPr>
        <p:spPr bwMode="auto">
          <a:xfrm>
            <a:off x="865189" y="934642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类型</a:t>
            </a:r>
          </a:p>
        </p:txBody>
      </p:sp>
      <p:sp>
        <p:nvSpPr>
          <p:cNvPr id="12297" name="文本框 28"/>
          <p:cNvSpPr txBox="1">
            <a:spLocks noChangeArrowheads="1"/>
          </p:cNvSpPr>
          <p:nvPr/>
        </p:nvSpPr>
        <p:spPr bwMode="auto">
          <a:xfrm>
            <a:off x="2433638" y="944167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证线段相等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36567" y="1488157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77888" y="1949822"/>
            <a:ext cx="7154862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的中点，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的延长线于点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求证：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2065338" y="1500189"/>
            <a:ext cx="6375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等比例后项证线段相等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等比例过渡法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4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955675" y="887018"/>
            <a:ext cx="595788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证明：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</a:p>
          <a:p>
            <a:pPr lvl="2">
              <a:lnSpc>
                <a:spcPct val="20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，即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6"/>
          <p:cNvGraphicFramePr/>
          <p:nvPr/>
        </p:nvGraphicFramePr>
        <p:xfrm>
          <a:off x="4187825" y="932261"/>
          <a:ext cx="15240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7" imgW="761365" imgH="406400" progId="Equation.DSMT4">
                  <p:embed/>
                </p:oleObj>
              </mc:Choice>
              <mc:Fallback>
                <p:oleObj name="Equation" r:id="rId7" imgW="761365" imgH="406400" progId="Equation.DSMT4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932261"/>
                        <a:ext cx="15240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/>
          <p:nvPr/>
        </p:nvGraphicFramePr>
        <p:xfrm>
          <a:off x="4189413" y="2028825"/>
          <a:ext cx="11176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9" imgW="558800" imgH="406400" progId="Equation.DSMT4">
                  <p:embed/>
                </p:oleObj>
              </mc:Choice>
              <mc:Fallback>
                <p:oleObj name="Equation" r:id="rId9" imgW="558800" imgH="406400" progId="Equation.DSMT4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2028825"/>
                        <a:ext cx="11176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2312988" y="31051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1" imgW="1383665" imgH="406400" progId="Equation.DSMT4">
                  <p:embed/>
                </p:oleObj>
              </mc:Choice>
              <mc:Fallback>
                <p:oleObj name="Equation" r:id="rId11" imgW="1383665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1051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XD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5014" y="2778920"/>
            <a:ext cx="3411537" cy="15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2"/>
          <p:cNvSpPr>
            <a:spLocks noChangeArrowheads="1"/>
          </p:cNvSpPr>
          <p:nvPr/>
        </p:nvSpPr>
        <p:spPr bwMode="gray">
          <a:xfrm flipH="1">
            <a:off x="2451100" y="1078707"/>
            <a:ext cx="43751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340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42" name="AutoShape 2"/>
          <p:cNvSpPr>
            <a:spLocks noChangeArrowheads="1"/>
          </p:cNvSpPr>
          <p:nvPr/>
        </p:nvSpPr>
        <p:spPr bwMode="gray">
          <a:xfrm flipH="1">
            <a:off x="1138238" y="1078707"/>
            <a:ext cx="139700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gray">
          <a:xfrm>
            <a:off x="2119316" y="93940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14344" name="文本框 27"/>
          <p:cNvSpPr txBox="1">
            <a:spLocks noChangeArrowheads="1"/>
          </p:cNvSpPr>
          <p:nvPr/>
        </p:nvSpPr>
        <p:spPr bwMode="auto">
          <a:xfrm>
            <a:off x="1258891" y="1052514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类型</a:t>
            </a:r>
          </a:p>
        </p:txBody>
      </p:sp>
      <p:sp>
        <p:nvSpPr>
          <p:cNvPr id="14345" name="文本框 28"/>
          <p:cNvSpPr txBox="1">
            <a:spLocks noChangeArrowheads="1"/>
          </p:cNvSpPr>
          <p:nvPr/>
        </p:nvSpPr>
        <p:spPr bwMode="auto">
          <a:xfrm>
            <a:off x="2952753" y="1026320"/>
            <a:ext cx="35591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证两个比的值的和为</a:t>
            </a:r>
            <a:r>
              <a:rPr lang="en-US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9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83865" y="1712822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69963" y="2083149"/>
            <a:ext cx="715486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如图，已知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，求证：</a:t>
            </a:r>
          </a:p>
        </p:txBody>
      </p:sp>
      <p:graphicFrame>
        <p:nvGraphicFramePr>
          <p:cNvPr id="14355" name="Object 2"/>
          <p:cNvGraphicFramePr>
            <a:graphicFrameLocks noChangeAspect="1"/>
          </p:cNvGraphicFramePr>
          <p:nvPr/>
        </p:nvGraphicFramePr>
        <p:xfrm>
          <a:off x="6013450" y="2016920"/>
          <a:ext cx="19050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951865" imgH="406400" progId="Equation.DSMT4">
                  <p:embed/>
                </p:oleObj>
              </mc:Choice>
              <mc:Fallback>
                <p:oleObj name="Equation" r:id="rId7" imgW="9518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016920"/>
                        <a:ext cx="19050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矩形 2"/>
          <p:cNvSpPr>
            <a:spLocks noChangeArrowheads="1"/>
          </p:cNvSpPr>
          <p:nvPr/>
        </p:nvSpPr>
        <p:spPr bwMode="auto">
          <a:xfrm>
            <a:off x="2219325" y="1728789"/>
            <a:ext cx="332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同分母的中间比代换法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4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98613" y="16581"/>
            <a:ext cx="5995987" cy="4893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                          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又∵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 algn="just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                          ②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＋②，得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3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7"/>
          <p:cNvGraphicFramePr/>
          <p:nvPr/>
        </p:nvGraphicFramePr>
        <p:xfrm>
          <a:off x="2147888" y="1252538"/>
          <a:ext cx="139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698500" imgH="406400" progId="Equation.DSMT4">
                  <p:embed/>
                </p:oleObj>
              </mc:Choice>
              <mc:Fallback>
                <p:oleObj name="Equation" r:id="rId7" imgW="698500" imgH="4064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252538"/>
                        <a:ext cx="139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/>
          <p:nvPr/>
        </p:nvGraphicFramePr>
        <p:xfrm>
          <a:off x="2101853" y="2349104"/>
          <a:ext cx="1420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9" imgW="711200" imgH="406400" progId="Equation.DSMT4">
                  <p:embed/>
                </p:oleObj>
              </mc:Choice>
              <mc:Fallback>
                <p:oleObj name="Equation" r:id="rId9" imgW="711200" imgH="406400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3" y="2349104"/>
                        <a:ext cx="1420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/>
          <p:nvPr/>
        </p:nvGraphicFramePr>
        <p:xfrm>
          <a:off x="3387728" y="2899172"/>
          <a:ext cx="4316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1" imgW="2159000" imgH="406400" progId="Equation.DSMT4">
                  <p:embed/>
                </p:oleObj>
              </mc:Choice>
              <mc:Fallback>
                <p:oleObj name="Equation" r:id="rId11" imgW="2159000" imgH="40640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8" y="2899172"/>
                        <a:ext cx="4316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/>
          <p:nvPr/>
        </p:nvGraphicFramePr>
        <p:xfrm>
          <a:off x="2195513" y="3638550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13" imgW="951865" imgH="406400" progId="Equation.DSMT4">
                  <p:embed/>
                </p:oleObj>
              </mc:Choice>
              <mc:Fallback>
                <p:oleObj name="Equation" r:id="rId13" imgW="951865" imgH="40640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38550"/>
                        <a:ext cx="190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矩形 2"/>
          <p:cNvSpPr>
            <a:spLocks noChangeArrowheads="1"/>
          </p:cNvSpPr>
          <p:nvPr/>
        </p:nvSpPr>
        <p:spPr bwMode="auto">
          <a:xfrm>
            <a:off x="687390" y="820342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22" descr="图片1.png"/>
          <p:cNvPicPr>
            <a:picLocks noChangeAspect="1"/>
          </p:cNvPicPr>
          <p:nvPr/>
        </p:nvPicPr>
        <p:blipFill>
          <a:blip r:embed="rId5" cstate="email"/>
          <a:srcRect l="10350" t="31943" r="7478" b="13670"/>
          <a:stretch>
            <a:fillRect/>
          </a:stretch>
        </p:blipFill>
        <p:spPr bwMode="auto">
          <a:xfrm>
            <a:off x="3175000" y="296467"/>
            <a:ext cx="2921000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8538" y="1320404"/>
            <a:ext cx="737235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利用平行线证比例式或等积式的方法：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当比例式或等积式中线段不在平行线上，若平行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线为一组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两条以上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时，可直接利用平行线分线段成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比例的基本事实证明；若平行线只有两条时，则利用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平行线分线段成比例的基本事实的推论证明；当比例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式或等积式中的线段不是对应线段时，则利用转化思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想，用等线段、等比例、等积替换进行论证．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gray">
          <a:xfrm flipH="1">
            <a:off x="2451103" y="984648"/>
            <a:ext cx="24161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09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01" name="AutoShape 2"/>
          <p:cNvSpPr>
            <a:spLocks noChangeArrowheads="1"/>
          </p:cNvSpPr>
          <p:nvPr/>
        </p:nvSpPr>
        <p:spPr bwMode="gray">
          <a:xfrm flipH="1">
            <a:off x="1138238" y="984648"/>
            <a:ext cx="139700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gray">
          <a:xfrm>
            <a:off x="2119316" y="84534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4103" name="文本框 27"/>
          <p:cNvSpPr txBox="1">
            <a:spLocks noChangeArrowheads="1"/>
          </p:cNvSpPr>
          <p:nvPr/>
        </p:nvSpPr>
        <p:spPr bwMode="auto">
          <a:xfrm>
            <a:off x="1211266" y="950120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类型</a:t>
            </a:r>
          </a:p>
        </p:txBody>
      </p:sp>
      <p:sp>
        <p:nvSpPr>
          <p:cNvPr id="4104" name="文本框 28"/>
          <p:cNvSpPr txBox="1">
            <a:spLocks noChangeArrowheads="1"/>
          </p:cNvSpPr>
          <p:nvPr/>
        </p:nvSpPr>
        <p:spPr bwMode="auto">
          <a:xfrm>
            <a:off x="2827338" y="967979"/>
            <a:ext cx="1577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证比例式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4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55343" y="1595948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188" y="2239566"/>
            <a:ext cx="72437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上截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取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，延长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延长线交于点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           的值．</a:t>
            </a:r>
          </a:p>
        </p:txBody>
      </p:sp>
      <p:graphicFrame>
        <p:nvGraphicFramePr>
          <p:cNvPr id="4114" name="对象 2"/>
          <p:cNvGraphicFramePr>
            <a:graphicFrameLocks noChangeAspect="1"/>
          </p:cNvGraphicFramePr>
          <p:nvPr/>
        </p:nvGraphicFramePr>
        <p:xfrm>
          <a:off x="1931988" y="3821971"/>
          <a:ext cx="603250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304800" imgH="405765" progId="Equation.DSMT4">
                  <p:embed/>
                </p:oleObj>
              </mc:Choice>
              <mc:Fallback>
                <p:oleObj name="Equation" r:id="rId6" imgW="3048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821971"/>
                        <a:ext cx="603250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矩形 2"/>
          <p:cNvSpPr>
            <a:spLocks noChangeArrowheads="1"/>
          </p:cNvSpPr>
          <p:nvPr/>
        </p:nvSpPr>
        <p:spPr bwMode="auto">
          <a:xfrm>
            <a:off x="2370141" y="1610917"/>
            <a:ext cx="347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中间比代换法证比例式</a:t>
            </a:r>
          </a:p>
        </p:txBody>
      </p:sp>
      <p:pic>
        <p:nvPicPr>
          <p:cNvPr id="4116" name="Picture 20" descr="9AA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83063" y="3467101"/>
            <a:ext cx="3662362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36728" y="1154907"/>
            <a:ext cx="5514975" cy="39333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∵四边形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是平行四边形，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∽△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85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</a:p>
          <a:p>
            <a:pPr>
              <a:lnSpc>
                <a:spcPct val="18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同理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85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85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</a:p>
        </p:txBody>
      </p:sp>
      <p:graphicFrame>
        <p:nvGraphicFramePr>
          <p:cNvPr id="19" name="Object 10"/>
          <p:cNvGraphicFramePr/>
          <p:nvPr/>
        </p:nvGraphicFramePr>
        <p:xfrm>
          <a:off x="5434013" y="3009900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009900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/>
          <p:nvPr/>
        </p:nvGraphicFramePr>
        <p:xfrm>
          <a:off x="3044825" y="2532460"/>
          <a:ext cx="15748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786765" imgH="406400" progId="Equation.DSMT4">
                  <p:embed/>
                </p:oleObj>
              </mc:Choice>
              <mc:Fallback>
                <p:oleObj name="Equation" r:id="rId7" imgW="786765" imgH="40640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2532460"/>
                        <a:ext cx="15748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/>
          <p:nvPr/>
        </p:nvGraphicFramePr>
        <p:xfrm>
          <a:off x="2246313" y="3545681"/>
          <a:ext cx="20812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9" imgW="1040765" imgH="406400" progId="Equation.DSMT4">
                  <p:embed/>
                </p:oleObj>
              </mc:Choice>
              <mc:Fallback>
                <p:oleObj name="Equation" r:id="rId9" imgW="1040765" imgH="40640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3545681"/>
                        <a:ext cx="20812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/>
          <p:nvPr/>
        </p:nvGraphicFramePr>
        <p:xfrm>
          <a:off x="2246313" y="1995489"/>
          <a:ext cx="2005012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1" imgW="1002665" imgH="406400" progId="Equation.DSMT4">
                  <p:embed/>
                </p:oleObj>
              </mc:Choice>
              <mc:Fallback>
                <p:oleObj name="Equation" r:id="rId11" imgW="1002665" imgH="406400" progId="Equation.DSMT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995489"/>
                        <a:ext cx="2005012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矩形 21"/>
          <p:cNvSpPr>
            <a:spLocks noChangeArrowheads="1"/>
          </p:cNvSpPr>
          <p:nvPr/>
        </p:nvSpPr>
        <p:spPr bwMode="auto">
          <a:xfrm>
            <a:off x="1206503" y="125849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pic>
        <p:nvPicPr>
          <p:cNvPr id="5134" name="图片 22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4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3470" y="921517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888" y="1388269"/>
            <a:ext cx="751046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 startAt="2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上一点，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内一点，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，过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作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的平行线交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的延长线于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交于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，求证：</a:t>
            </a:r>
          </a:p>
          <a:p>
            <a:pPr>
              <a:defRPr/>
            </a:pP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157" name="Object 14"/>
          <p:cNvGraphicFramePr/>
          <p:nvPr/>
        </p:nvGraphicFramePr>
        <p:xfrm>
          <a:off x="5095875" y="2414171"/>
          <a:ext cx="14732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735965" imgH="406400" progId="Equation.DSMT4">
                  <p:embed/>
                </p:oleObj>
              </mc:Choice>
              <mc:Fallback>
                <p:oleObj name="Equation" r:id="rId7" imgW="735965" imgH="406400" progId="Equation.DSMT4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2414171"/>
                        <a:ext cx="14732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6" descr="MM10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38375" y="2957513"/>
            <a:ext cx="3059113" cy="14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矩形 2"/>
          <p:cNvSpPr>
            <a:spLocks noChangeArrowheads="1"/>
          </p:cNvSpPr>
          <p:nvPr/>
        </p:nvSpPr>
        <p:spPr bwMode="auto">
          <a:xfrm>
            <a:off x="2109788" y="934642"/>
            <a:ext cx="307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等积代换法证比例式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08038" y="977504"/>
            <a:ext cx="6896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PD·PC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PE·PB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                    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PD·PC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PF·PA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PE·PB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PF·PA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∴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1"/>
          <p:cNvGraphicFramePr/>
          <p:nvPr/>
        </p:nvGraphicFramePr>
        <p:xfrm>
          <a:off x="4086225" y="1057275"/>
          <a:ext cx="1473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735965" imgH="406400" progId="Equation.DSMT4">
                  <p:embed/>
                </p:oleObj>
              </mc:Choice>
              <mc:Fallback>
                <p:oleObj name="Equation" r:id="rId5" imgW="735965" imgH="40640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1057275"/>
                        <a:ext cx="1473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/>
          <p:nvPr/>
        </p:nvGraphicFramePr>
        <p:xfrm>
          <a:off x="4022725" y="2137172"/>
          <a:ext cx="14732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735965" imgH="406400" progId="Equation.DSMT4">
                  <p:embed/>
                </p:oleObj>
              </mc:Choice>
              <mc:Fallback>
                <p:oleObj name="Equation" r:id="rId7" imgW="735965" imgH="40640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137172"/>
                        <a:ext cx="14732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/>
          <p:nvPr/>
        </p:nvGraphicFramePr>
        <p:xfrm>
          <a:off x="4846638" y="3213497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735965" imgH="406400" progId="Equation.DSMT4">
                  <p:embed/>
                </p:oleObj>
              </mc:Choice>
              <mc:Fallback>
                <p:oleObj name="Equation" r:id="rId9" imgW="735965" imgH="406400" progId="Equation.DSMT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3213497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0" name="图片 2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41328" y="1819186"/>
            <a:ext cx="5846763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200000"/>
              </a:lnSpc>
              <a:defRPr/>
            </a:pPr>
            <a:r>
              <a:rPr 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证明：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∴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eaLnBrk="0" hangingPunct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∴</a:t>
            </a:r>
          </a:p>
          <a:p>
            <a:pPr indent="266700" eaLnBrk="0" hangingPunct="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∴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5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4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64331" y="893398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900" y="1294210"/>
            <a:ext cx="71643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 startAt="3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4" name="Object 2"/>
          <p:cNvGraphicFramePr/>
          <p:nvPr/>
        </p:nvGraphicFramePr>
        <p:xfrm>
          <a:off x="1987550" y="2790825"/>
          <a:ext cx="1547813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774065" imgH="406400" progId="Equation.DSMT4">
                  <p:embed/>
                </p:oleObj>
              </mc:Choice>
              <mc:Fallback>
                <p:oleObj name="Equation" r:id="rId6" imgW="774065" imgH="4064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790825"/>
                        <a:ext cx="1547813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7" name="Picture 3" descr="MM10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27691" y="1915717"/>
            <a:ext cx="2522537" cy="17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5"/>
          <p:cNvGraphicFramePr/>
          <p:nvPr/>
        </p:nvGraphicFramePr>
        <p:xfrm>
          <a:off x="3713163" y="3387329"/>
          <a:ext cx="15240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9" imgW="761365" imgH="406400" progId="Equation.DSMT4">
                  <p:embed/>
                </p:oleObj>
              </mc:Choice>
              <mc:Fallback>
                <p:oleObj name="Equation" r:id="rId9" imgW="761365" imgH="4064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387329"/>
                        <a:ext cx="15240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对象 2"/>
          <p:cNvGraphicFramePr>
            <a:graphicFrameLocks noChangeAspect="1"/>
          </p:cNvGraphicFramePr>
          <p:nvPr/>
        </p:nvGraphicFramePr>
        <p:xfrm>
          <a:off x="2698751" y="1668067"/>
          <a:ext cx="1533525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1" imgW="774065" imgH="406400" progId="Equation.DSMT4">
                  <p:embed/>
                </p:oleObj>
              </mc:Choice>
              <mc:Fallback>
                <p:oleObj name="Equation" r:id="rId11" imgW="7740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1" y="1668067"/>
                        <a:ext cx="1533525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27251" y="3908824"/>
          <a:ext cx="1533525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13" imgW="774065" imgH="406400" progId="Equation.DSMT4">
                  <p:embed/>
                </p:oleObj>
              </mc:Choice>
              <mc:Fallback>
                <p:oleObj name="Equation" r:id="rId13" imgW="7740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1" y="3908824"/>
                        <a:ext cx="1533525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矩形 2"/>
          <p:cNvSpPr>
            <a:spLocks noChangeArrowheads="1"/>
          </p:cNvSpPr>
          <p:nvPr/>
        </p:nvSpPr>
        <p:spPr bwMode="auto">
          <a:xfrm>
            <a:off x="2103439" y="904876"/>
            <a:ext cx="356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等比代换法证比例式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4693" y="964345"/>
            <a:ext cx="9573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技巧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6650" y="1388269"/>
            <a:ext cx="7391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．如图，已知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三点在同一条直线上，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都是等边三角形．其中线段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，线段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，连接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求证：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ACE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(2)</a:t>
            </a:r>
          </a:p>
        </p:txBody>
      </p:sp>
      <p:graphicFrame>
        <p:nvGraphicFramePr>
          <p:cNvPr id="9228" name="对象 2"/>
          <p:cNvGraphicFramePr>
            <a:graphicFrameLocks noChangeAspect="1"/>
          </p:cNvGraphicFramePr>
          <p:nvPr/>
        </p:nvGraphicFramePr>
        <p:xfrm>
          <a:off x="2120903" y="3001567"/>
          <a:ext cx="1533525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774065" imgH="406400" progId="Equation.DSMT4">
                  <p:embed/>
                </p:oleObj>
              </mc:Choice>
              <mc:Fallback>
                <p:oleObj name="Equation" r:id="rId5" imgW="7740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3" y="3001567"/>
                        <a:ext cx="1533525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矩形 2"/>
          <p:cNvSpPr>
            <a:spLocks noChangeArrowheads="1"/>
          </p:cNvSpPr>
          <p:nvPr/>
        </p:nvSpPr>
        <p:spPr bwMode="auto">
          <a:xfrm>
            <a:off x="2246316" y="975123"/>
            <a:ext cx="3132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平行法证比例式</a:t>
            </a:r>
          </a:p>
        </p:txBody>
      </p:sp>
      <p:pic>
        <p:nvPicPr>
          <p:cNvPr id="9230" name="Picture 5" descr="XD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9753" y="3105150"/>
            <a:ext cx="3044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4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16075" y="1106091"/>
            <a:ext cx="6896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(1)∵△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都是等边三角形，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≌△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(SAS)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0250" name="矩形 2"/>
          <p:cNvSpPr>
            <a:spLocks noChangeArrowheads="1"/>
          </p:cNvSpPr>
          <p:nvPr/>
        </p:nvSpPr>
        <p:spPr bwMode="auto">
          <a:xfrm>
            <a:off x="739775" y="1209677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全屏显示(16:9)</PresentationFormat>
  <Paragraphs>96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BB7800645B474CADA3F6439580106AB0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