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5A70C-AD08-430E-AC1D-C8040D9DE00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3A4F8-D825-4B00-BA2A-0C740BDB98B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4F0D3-F58A-4EC1-953E-7143CC09BBC0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D970A1-8B88-451E-BBE8-8DD42CEFD2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45B724-3AE6-4D47-8D5E-564D1E86DF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9F32B3E-381C-4174-BEFD-A5A9326D355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2D3365-61EF-4069-9FF6-B8D1D3B766D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D970A1-8B88-451E-BBE8-8DD42CEFD2C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DEF07D-5299-412D-B751-575BEA64E4B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1AB5F-220E-4A64-83D7-4302FFB7A24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F116A-89C7-4498-ACE2-C83D92EBCBE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12FB4-B66E-48B1-ADC5-DCE12F01183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3985767-ECB6-401E-9072-F30DE38B49F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6DB3B3-A8B8-46CF-B23E-07E57F89098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E95EA6-6D9F-4D59-A71E-CB1FDDAA345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0ED598A-1FBA-47A3-8191-4F3F324A028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1679348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7</a:t>
            </a:r>
            <a:r>
              <a:rPr lang="zh-CN" altLang="en-US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0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How much are these socks?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331640" y="3068960"/>
            <a:ext cx="670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A</a:t>
            </a:r>
            <a:r>
              <a:rPr lang="en-US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32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(Grammar Focus～3c)</a:t>
            </a:r>
            <a:endParaRPr lang="en-US" altLang="zh-CN" sz="32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90228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09600" y="533400"/>
            <a:ext cx="7924800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单元语法精讲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much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(1)How much is/are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这是购物时询问商品价格的一个常用句型。相当于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What's the price of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a)How much is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＋可数名词单数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不可数名词？回答用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It's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b)How much are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＋可数名词复数？回答用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They are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pitchFamily="49" charset="-122"/>
                <a:cs typeface="Times New Roman" panose="02020603050405020304" pitchFamily="18" charset="0"/>
              </a:rPr>
              <a:t>…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much is the book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？这本书多少钱？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—It's 10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yuan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.10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元钱。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—How much are the trousers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？这条裤子多少钱？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—They are 20 dollars.20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美元。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1169988"/>
            <a:ext cx="7772400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(2)how much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引导询问数量的特殊疑问句时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多少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其结构为：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much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＋不可数名词＋一般疑问句？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—How much water do you need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？你需要多少水？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—A little.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一点儿。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二、基数词</a:t>
            </a: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基数词表示数目或数量的多少。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基数词的表达法；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①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one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twelve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拼写和读音没有什么相似之处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无规律可言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应逐一进行记忆。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②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thirteen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nineteen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十几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在个位数后加后缀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762000" y="1077913"/>
            <a:ext cx="7772400" cy="562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teen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读作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ː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。其中要注意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thirteen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fifteen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eighteen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的拼写。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③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twenty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ninety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表示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几十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以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结尾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但需注意下面几个词的拼写：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twenty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thirty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forty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fifty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eighty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基数词的用法：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①表示年龄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基数词放在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years old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之前。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He is twelve years old.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他十二岁。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②用来表示人或物的数量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放在名词之前。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three balls.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我有三个球。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③表示顺序、编号等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放在名词之后。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I'm in Class Four.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我在四班。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4" imgW="24980900" imgH="3162300" progId="Word.Document.8">
                  <p:embed/>
                </p:oleObj>
              </mc:Choice>
              <mc:Fallback>
                <p:oleObj name="文档" r:id="rId4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35793" y="1301750"/>
            <a:ext cx="4618038" cy="361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单元语法强化训练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一、选用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或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are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填空。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How much ____ this bag?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How much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____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 the red sweater?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How much ____the carrots?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How much ____ the blue shorts?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How much ____they?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819400" y="23622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2819400" y="28956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2720975" y="3382963"/>
            <a:ext cx="5556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2720975" y="38862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2667000" y="44196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3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3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6" grpId="0"/>
      <p:bldP spid="223237" grpId="0"/>
      <p:bldP spid="223238" grpId="0"/>
      <p:bldP spid="223239" grpId="0"/>
      <p:bldP spid="2232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914400" y="1219200"/>
            <a:ext cx="5691188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二、写出下列数字的英文表达。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                    </a:t>
            </a: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9.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30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___________</a:t>
            </a:r>
            <a:endParaRPr lang="en-US" altLang="zh-CN" sz="2200" b="1" i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286000" y="1905000"/>
            <a:ext cx="9763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5278438" y="1690688"/>
            <a:ext cx="1198562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fifteen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2300288" y="2392363"/>
            <a:ext cx="97631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5443538" y="2362200"/>
            <a:ext cx="8048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thirty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2438400" y="2849563"/>
            <a:ext cx="159543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enty</a:t>
            </a:r>
            <a:r>
              <a:rPr lang="en-US" altLang="zh-CN" sz="2200" b="1" i="1">
                <a:solidFill>
                  <a:srgbClr val="FF0000"/>
                </a:solidFill>
                <a:latin typeface="Courier New" panose="02070309020205020404"/>
                <a:cs typeface="Times New Roman" panose="02020603050405020304" pitchFamily="18" charset="0"/>
              </a:rPr>
              <a:t>­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533400" y="1066800"/>
            <a:ext cx="6024563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三、按要求完成句子。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shorts are </a:t>
            </a:r>
            <a:r>
              <a:rPr lang="zh-CN" altLang="en-US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￥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_______ ____ the shorts?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chicken is </a:t>
            </a:r>
            <a:r>
              <a:rPr lang="zh-CN" altLang="en-US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￥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25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______ ____ the chicken?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 jacket is </a:t>
            </a:r>
            <a:r>
              <a:rPr lang="en-US" altLang="zh-CN" sz="2200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65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</a:t>
            </a:r>
            <a:r>
              <a:rPr lang="en-US" altLang="zh-CN" sz="2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yuan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对画线部分提问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______ ____ the jacket?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the price of the pen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______ ____ the pen?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How much are the trousers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美元作答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 9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2590800" y="2209800"/>
            <a:ext cx="5556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825500" y="22098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1601788" y="2209800"/>
            <a:ext cx="836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5287" name="Rectangle 7"/>
          <p:cNvSpPr>
            <a:spLocks noChangeArrowheads="1"/>
          </p:cNvSpPr>
          <p:nvPr/>
        </p:nvSpPr>
        <p:spPr bwMode="auto">
          <a:xfrm>
            <a:off x="2590800" y="32305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825500" y="32004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5289" name="Rectangle 9"/>
          <p:cNvSpPr>
            <a:spLocks noChangeArrowheads="1"/>
          </p:cNvSpPr>
          <p:nvPr/>
        </p:nvSpPr>
        <p:spPr bwMode="auto">
          <a:xfrm>
            <a:off x="1525588" y="3200400"/>
            <a:ext cx="836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5290" name="Rectangle 10"/>
          <p:cNvSpPr>
            <a:spLocks noChangeArrowheads="1"/>
          </p:cNvSpPr>
          <p:nvPr/>
        </p:nvSpPr>
        <p:spPr bwMode="auto">
          <a:xfrm>
            <a:off x="2603500" y="4221163"/>
            <a:ext cx="3698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5291" name="Rectangle 11"/>
          <p:cNvSpPr>
            <a:spLocks noChangeArrowheads="1"/>
          </p:cNvSpPr>
          <p:nvPr/>
        </p:nvSpPr>
        <p:spPr bwMode="auto">
          <a:xfrm>
            <a:off x="838200" y="41910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1538288" y="4191000"/>
            <a:ext cx="83661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5293" name="Rectangle 13"/>
          <p:cNvSpPr>
            <a:spLocks noChangeArrowheads="1"/>
          </p:cNvSpPr>
          <p:nvPr/>
        </p:nvSpPr>
        <p:spPr bwMode="auto">
          <a:xfrm>
            <a:off x="2601913" y="52117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</a:p>
        </p:txBody>
      </p:sp>
      <p:sp>
        <p:nvSpPr>
          <p:cNvPr id="225294" name="Rectangle 14"/>
          <p:cNvSpPr>
            <a:spLocks noChangeArrowheads="1"/>
          </p:cNvSpPr>
          <p:nvPr/>
        </p:nvSpPr>
        <p:spPr bwMode="auto">
          <a:xfrm>
            <a:off x="836613" y="5181600"/>
            <a:ext cx="774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25295" name="Rectangle 15"/>
          <p:cNvSpPr>
            <a:spLocks noChangeArrowheads="1"/>
          </p:cNvSpPr>
          <p:nvPr/>
        </p:nvSpPr>
        <p:spPr bwMode="auto">
          <a:xfrm>
            <a:off x="1536700" y="5181600"/>
            <a:ext cx="8366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</a:t>
            </a:r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838200" y="6248400"/>
            <a:ext cx="10683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They're</a:t>
            </a:r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2133600" y="6248400"/>
            <a:ext cx="974725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dollars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5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5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5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4" grpId="0"/>
      <p:bldP spid="225285" grpId="0"/>
      <p:bldP spid="225286" grpId="0"/>
      <p:bldP spid="225287" grpId="0"/>
      <p:bldP spid="225288" grpId="0"/>
      <p:bldP spid="225289" grpId="0"/>
      <p:bldP spid="225290" grpId="0"/>
      <p:bldP spid="225291" grpId="0"/>
      <p:bldP spid="225292" grpId="0"/>
      <p:bldP spid="225293" grpId="0"/>
      <p:bldP spid="225294" grpId="0"/>
      <p:bldP spid="225295" grpId="0"/>
      <p:bldP spid="225296" grpId="0"/>
      <p:bldP spid="2252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6307" name="Object 3"/>
          <p:cNvGraphicFramePr>
            <a:graphicFrameLocks noChangeAspect="1"/>
          </p:cNvGraphicFramePr>
          <p:nvPr/>
        </p:nvGraphicFramePr>
        <p:xfrm>
          <a:off x="914400" y="1376363"/>
          <a:ext cx="5233988" cy="451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5" imgW="5280660" imgH="4563110" progId="Word.Document.8">
                  <p:embed/>
                </p:oleObj>
              </mc:Choice>
              <mc:Fallback>
                <p:oleObj name="文档" r:id="rId5" imgW="5280660" imgH="456311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6363"/>
                        <a:ext cx="5233988" cy="451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2181225" y="2011363"/>
            <a:ext cx="33813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is the s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eater?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752600" y="5440363"/>
            <a:ext cx="21383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 eight dollars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6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7331" name="Object 3"/>
          <p:cNvGraphicFramePr>
            <a:graphicFrameLocks noChangeAspect="1"/>
          </p:cNvGraphicFramePr>
          <p:nvPr/>
        </p:nvGraphicFramePr>
        <p:xfrm>
          <a:off x="533400" y="1219200"/>
          <a:ext cx="5233988" cy="550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文档" r:id="rId5" imgW="5280660" imgH="5550535" progId="Word.Document.8">
                  <p:embed/>
                </p:oleObj>
              </mc:Choice>
              <mc:Fallback>
                <p:oleObj name="文档" r:id="rId5" imgW="5280660" imgH="5550535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5233988" cy="550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1905000" y="1295400"/>
            <a:ext cx="336391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are these socks</a:t>
            </a:r>
            <a:r>
              <a:rPr lang="en-US" altLang="zh-CN" sz="220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1447800" y="2849563"/>
            <a:ext cx="3951288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</a:t>
            </a: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are these shoes?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1316038" y="6276638"/>
            <a:ext cx="297228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 se</a:t>
            </a:r>
            <a:r>
              <a:rPr lang="en-US" altLang="zh-CN" sz="2200" b="1" i="1" dirty="0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dollars </a:t>
            </a:r>
            <a:r>
              <a:rPr lang="en-US" altLang="zh-CN" sz="2200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7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7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/>
      <p:bldP spid="227333" grpId="0"/>
      <p:bldP spid="227334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589</Words>
  <Application>Microsoft Office PowerPoint</Application>
  <PresentationFormat>全屏显示(4:3)</PresentationFormat>
  <Paragraphs>82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MingLiU_HKSCS</vt:lpstr>
      <vt:lpstr>黑体</vt:lpstr>
      <vt:lpstr>华文新魏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2017-10-12T01:15:00Z</dcterms:created>
  <dcterms:modified xsi:type="dcterms:W3CDTF">2023-01-16T17:10:17Z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87D2862825904775A7053104C54AB32F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