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8" r:id="rId2"/>
    <p:sldId id="259" r:id="rId3"/>
    <p:sldId id="292" r:id="rId4"/>
    <p:sldId id="309" r:id="rId5"/>
    <p:sldId id="277" r:id="rId6"/>
    <p:sldId id="283" r:id="rId7"/>
    <p:sldId id="298" r:id="rId8"/>
    <p:sldId id="281" r:id="rId9"/>
    <p:sldId id="263" r:id="rId10"/>
    <p:sldId id="296" r:id="rId11"/>
    <p:sldId id="297" r:id="rId1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50000"/>
      </a:spcBef>
      <a:spcAft>
        <a:spcPct val="0"/>
      </a:spcAft>
      <a:buFont typeface="Arial" panose="020B0604020202020204" pitchFamily="34" charset="0"/>
      <a:defRPr sz="3200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Font typeface="Arial" panose="020B0604020202020204" pitchFamily="34" charset="0"/>
      <a:defRPr sz="3200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Font typeface="Arial" panose="020B0604020202020204" pitchFamily="34" charset="0"/>
      <a:defRPr sz="3200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Font typeface="Arial" panose="020B0604020202020204" pitchFamily="34" charset="0"/>
      <a:defRPr sz="3200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Font typeface="Arial" panose="020B0604020202020204" pitchFamily="34" charset="0"/>
      <a:defRPr sz="3200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3200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3200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3200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3200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3333D2"/>
    <a:srgbClr val="3333CC"/>
    <a:srgbClr val="3333FF"/>
    <a:srgbClr val="FF00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7C2B6-485A-474E-8F59-35B10E30D22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6C105-ABE1-42A8-8462-5ACCF3115C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C105-ABE1-42A8-8462-5ACCF3115CF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79DB2-287C-4E36-BF71-A01ADA9F54BF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7E09E-C522-4164-8B05-312FA1B744D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6D1D4E-1853-473B-9057-DFC06E0A464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8698B-D023-41C3-AB55-00BB574B681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5C285A-7282-45A0-B51B-37DD2CA28425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B7BC-F149-4C6F-B19D-F66FCE590A4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2F7411-AAC9-4AD6-88F9-9B46493D628F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2D6FD-0008-4513-9450-A119023B64E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912CB-C6CC-4D85-9272-82F7C06C0ACC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5C57D-CECA-4582-BB32-04439EEC989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889F9-AE7B-4E04-8EE7-44094AA3F44D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30834-0389-432F-B32A-F3062EB6806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AD899-FC48-4000-B839-3E5FDAE1C254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DB52C-9D5B-4E7F-A0DC-D64DB86F4B5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FDB168-6C34-4979-B60B-2996B56D9B3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9F652-0F2C-45F5-8900-41359407CEF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5C80D5-F1E0-43A7-BEFD-61612617FF40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F464F-C7FF-40E0-8B0D-858D0B041B3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4FB069-81B8-4E85-BE3C-E0545AFAAF1F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CDDC6-744B-4034-AE99-477D7B81CE9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spcBef>
                <a:spcPct val="0"/>
              </a:spcBef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BD80D224-6132-4168-90A6-D6F0203350B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spcBef>
                <a:spcPct val="0"/>
              </a:spcBef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spcBef>
                <a:spcPct val="0"/>
              </a:spcBef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B0BE7C32-193E-4C75-9464-3BAD1D264CD0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NULL" TargetMode="Externa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NULL" TargetMode="Externa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1194" y="3356992"/>
            <a:ext cx="62769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0066FF"/>
                </a:solidFill>
                <a:latin typeface="汉仪中宋简" pitchFamily="49" charset="-122"/>
                <a:ea typeface="汉仪中宋简" pitchFamily="49" charset="-122"/>
              </a:rPr>
              <a:t>圆柱的表面积</a:t>
            </a:r>
          </a:p>
        </p:txBody>
      </p:sp>
      <p:sp>
        <p:nvSpPr>
          <p:cNvPr id="3" name="矩形 2"/>
          <p:cNvSpPr/>
          <p:nvPr/>
        </p:nvSpPr>
        <p:spPr>
          <a:xfrm>
            <a:off x="2826288" y="551723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kern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75594" y="1700808"/>
            <a:ext cx="55931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spc="600" dirty="0">
                <a:solidFill>
                  <a:srgbClr val="0066FF"/>
                </a:solidFill>
                <a:latin typeface="方正粗倩简体" pitchFamily="65" charset="-122"/>
                <a:ea typeface="方正粗倩简体" pitchFamily="65" charset="-122"/>
              </a:rPr>
              <a:t>冰淇淋盒有多大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2292" name="Text Box 20"/>
          <p:cNvSpPr txBox="1">
            <a:spLocks noChangeArrowheads="1"/>
          </p:cNvSpPr>
          <p:nvPr/>
        </p:nvSpPr>
        <p:spPr bwMode="auto">
          <a:xfrm>
            <a:off x="539750" y="1371600"/>
            <a:ext cx="84248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4.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一台压路机的前轮是圆柱形，轮宽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1.5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米，直径为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1.2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米。</a:t>
            </a:r>
          </a:p>
          <a:p>
            <a:pPr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）前轮滚动一周，压过的路面是多少平方米？</a:t>
            </a:r>
          </a:p>
          <a:p>
            <a:pPr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）如果每分钟转动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15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周，那么压路机行驶一分钟前轮压过的路面是多少平方米？</a:t>
            </a:r>
          </a:p>
        </p:txBody>
      </p:sp>
      <p:sp>
        <p:nvSpPr>
          <p:cNvPr id="12293" name="Text Box 14"/>
          <p:cNvSpPr txBox="1">
            <a:spLocks noChangeArrowheads="1"/>
          </p:cNvSpPr>
          <p:nvPr/>
        </p:nvSpPr>
        <p:spPr bwMode="auto">
          <a:xfrm>
            <a:off x="682625" y="3346450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3.14×1.2×1.5=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5.652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（平方米）</a:t>
            </a:r>
          </a:p>
        </p:txBody>
      </p:sp>
      <p:sp>
        <p:nvSpPr>
          <p:cNvPr id="12294" name="Text Box 17"/>
          <p:cNvSpPr txBox="1">
            <a:spLocks noChangeArrowheads="1"/>
          </p:cNvSpPr>
          <p:nvPr/>
        </p:nvSpPr>
        <p:spPr bwMode="auto">
          <a:xfrm>
            <a:off x="250825" y="4724400"/>
            <a:ext cx="568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5.652×15=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84.78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（平方米）              </a:t>
            </a:r>
            <a:endParaRPr lang="en-US" sz="2400" b="1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754063" y="3994150"/>
            <a:ext cx="575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答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: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压过的路面是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5.652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平方米。</a:t>
            </a:r>
            <a:endParaRPr lang="en-US" sz="2400" b="1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2296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2997200"/>
            <a:ext cx="2663825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684213" y="5299075"/>
            <a:ext cx="575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答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: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压过的路面是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84.78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平方米。</a:t>
            </a:r>
            <a:endParaRPr lang="en-US" sz="2400" b="1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utoUpdateAnimBg="0"/>
      <p:bldP spid="12295" grpId="0" autoUpdateAnimBg="0"/>
      <p:bldP spid="122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468313" y="1196975"/>
            <a:ext cx="12239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5.</a:t>
            </a:r>
            <a:endParaRPr lang="zh-CN" altLang="en-US" sz="2400" b="1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17" name="Text Box 14"/>
          <p:cNvSpPr txBox="1">
            <a:spLocks noChangeArrowheads="1"/>
          </p:cNvSpPr>
          <p:nvPr/>
        </p:nvSpPr>
        <p:spPr bwMode="auto">
          <a:xfrm>
            <a:off x="971550" y="3546475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3.14×0.1×1.5 = 0.471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（平方米）</a:t>
            </a:r>
          </a:p>
        </p:txBody>
      </p:sp>
      <p:sp>
        <p:nvSpPr>
          <p:cNvPr id="13318" name="Text Box 17"/>
          <p:cNvSpPr txBox="1">
            <a:spLocks noChangeArrowheads="1"/>
          </p:cNvSpPr>
          <p:nvPr/>
        </p:nvSpPr>
        <p:spPr bwMode="auto">
          <a:xfrm>
            <a:off x="611188" y="4159250"/>
            <a:ext cx="568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0.471×50×0.4 = 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9.42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（千克）</a:t>
            </a:r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1908175" y="4868863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答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: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共需石灰水 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9.42 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千克</a:t>
            </a:r>
            <a:r>
              <a:rPr lang="zh-CN" altLang="en-US" sz="2400" b="1" dirty="0" smtClean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。 </a:t>
            </a:r>
            <a:endParaRPr lang="zh-CN" altLang="en-US" sz="2400" b="1" dirty="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3320" name="Picture 11" descr=")7T0PYGRNVU55Y9J@9@F2(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2133600"/>
            <a:ext cx="1928813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 Box 20"/>
          <p:cNvSpPr txBox="1">
            <a:spLocks noChangeArrowheads="1"/>
          </p:cNvSpPr>
          <p:nvPr/>
        </p:nvSpPr>
        <p:spPr bwMode="auto">
          <a:xfrm>
            <a:off x="900113" y="1225550"/>
            <a:ext cx="76327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为防治病虫害，护绿小组给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50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棵小树刷石灰水。如果平均每棵树的直径是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0.1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米，共需石灰水多少千克？（每平方米需石灰水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0.4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千克）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  <p:bldP spid="1331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00063" y="357188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一、情境导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入</a:t>
            </a:r>
            <a:endParaRPr lang="zh-CN" altLang="en-US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4099" name="Text Box 20"/>
          <p:cNvSpPr txBox="1">
            <a:spLocks noChangeArrowheads="1"/>
          </p:cNvSpPr>
          <p:nvPr/>
        </p:nvSpPr>
        <p:spPr bwMode="auto">
          <a:xfrm>
            <a:off x="468313" y="4941888"/>
            <a:ext cx="67865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从图中，你知道了哪些数学信息？</a:t>
            </a:r>
          </a:p>
        </p:txBody>
      </p:sp>
      <p:pic>
        <p:nvPicPr>
          <p:cNvPr id="410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oup 14"/>
          <p:cNvGrpSpPr>
            <a:grpSpLocks noChangeAspect="1"/>
          </p:cNvGrpSpPr>
          <p:nvPr/>
        </p:nvGrpSpPr>
        <p:grpSpPr bwMode="auto">
          <a:xfrm>
            <a:off x="468313" y="1412875"/>
            <a:ext cx="5975350" cy="3187700"/>
            <a:chOff x="0" y="0"/>
            <a:chExt cx="4186" cy="2099"/>
          </a:xfrm>
        </p:grpSpPr>
        <p:pic>
          <p:nvPicPr>
            <p:cNvPr id="4102" name="Picture 21" descr="P]46_Q3HUU3O0(KR58__I(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2540" cy="2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22" descr="U2N3](`VRKL3%V`URE7S5[X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32" y="166"/>
              <a:ext cx="1654" cy="1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4" name="Text Box 23"/>
          <p:cNvSpPr txBox="1">
            <a:spLocks noChangeArrowheads="1"/>
          </p:cNvSpPr>
          <p:nvPr/>
        </p:nvSpPr>
        <p:spPr bwMode="auto">
          <a:xfrm>
            <a:off x="6443663" y="1773238"/>
            <a:ext cx="22304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底面直径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2dm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，高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3dm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。</a:t>
            </a:r>
          </a:p>
        </p:txBody>
      </p:sp>
      <p:sp>
        <p:nvSpPr>
          <p:cNvPr id="4105" name="Text Box 23"/>
          <p:cNvSpPr txBox="1">
            <a:spLocks noChangeArrowheads="1"/>
          </p:cNvSpPr>
          <p:nvPr/>
        </p:nvSpPr>
        <p:spPr bwMode="auto">
          <a:xfrm>
            <a:off x="6443663" y="2924175"/>
            <a:ext cx="2449512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做一个这样的圆柱形纸筒，至少需要多少纸板？</a:t>
            </a:r>
            <a:endParaRPr lang="en-US" sz="24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4106" name="Rectangle 44"/>
          <p:cNvSpPr>
            <a:spLocks noChangeArrowheads="1"/>
          </p:cNvSpPr>
          <p:nvPr/>
        </p:nvSpPr>
        <p:spPr bwMode="auto">
          <a:xfrm>
            <a:off x="4859338" y="2924175"/>
            <a:ext cx="15128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 b="1"/>
          </a:p>
        </p:txBody>
      </p:sp>
      <p:sp>
        <p:nvSpPr>
          <p:cNvPr id="4107" name="Text Box 20"/>
          <p:cNvSpPr txBox="1">
            <a:spLocks noChangeArrowheads="1"/>
          </p:cNvSpPr>
          <p:nvPr/>
        </p:nvSpPr>
        <p:spPr bwMode="auto">
          <a:xfrm>
            <a:off x="463550" y="5286375"/>
            <a:ext cx="67865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根据这些信息，你能提出哪些问题？</a:t>
            </a:r>
          </a:p>
        </p:txBody>
      </p:sp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5795963" y="5229225"/>
            <a:ext cx="1584325" cy="7921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4109" name="Rectangle 16"/>
          <p:cNvSpPr>
            <a:spLocks noChangeArrowheads="1"/>
          </p:cNvSpPr>
          <p:nvPr/>
        </p:nvSpPr>
        <p:spPr bwMode="auto">
          <a:xfrm>
            <a:off x="3924300" y="2852738"/>
            <a:ext cx="1295400" cy="1512887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9"/>
                  </p:tgtEl>
                </p:cond>
              </p:nextCondLst>
            </p:seq>
          </p:childTnLst>
        </p:cTn>
      </p:par>
    </p:tnLst>
    <p:bldLst>
      <p:bldP spid="4099" grpId="0" autoUpdateAnimBg="0"/>
      <p:bldP spid="4099" grpId="1" autoUpdateAnimBg="0"/>
      <p:bldP spid="4104" grpId="0" autoUpdateAnimBg="0"/>
      <p:bldP spid="4105" grpId="0" autoUpdateAnimBg="0"/>
      <p:bldP spid="41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1006475" y="4868863"/>
            <a:ext cx="813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求需要多少纸板，也就是求圆柱形纸筒的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表面积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。</a:t>
            </a:r>
          </a:p>
        </p:txBody>
      </p:sp>
      <p:pic>
        <p:nvPicPr>
          <p:cNvPr id="512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1341438"/>
            <a:ext cx="431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13"/>
          <p:cNvSpPr>
            <a:spLocks noChangeArrowheads="1"/>
          </p:cNvSpPr>
          <p:nvPr/>
        </p:nvSpPr>
        <p:spPr bwMode="auto">
          <a:xfrm>
            <a:off x="928688" y="1311275"/>
            <a:ext cx="748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做一个这样的圆柱形纸筒，至少需要多少纸板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?</a:t>
            </a:r>
          </a:p>
        </p:txBody>
      </p:sp>
      <p:pic>
        <p:nvPicPr>
          <p:cNvPr id="5127" name="Picture 38" descr="{M1QGIANLSX0N~RT(D3BTSM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AECD6"/>
              </a:clrFrom>
              <a:clrTo>
                <a:srgbClr val="DAEC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2420938"/>
            <a:ext cx="1506537" cy="199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2365375" y="4437112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长方形的面积 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=   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长    </a:t>
            </a:r>
            <a:r>
              <a:rPr lang="zh-CN" altLang="en-US" sz="18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╳</a:t>
            </a:r>
            <a:r>
              <a:rPr lang="zh-CN" altLang="en-US" sz="1800" b="1" dirty="0">
                <a:solidFill>
                  <a:schemeClr val="tx1"/>
                </a:solidFill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宽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11188" y="1603648"/>
            <a:ext cx="748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怎样求圆柱的表面积呢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?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16013" y="5661075"/>
            <a:ext cx="7056437" cy="512762"/>
          </a:xfrm>
          <a:prstGeom prst="rect">
            <a:avLst/>
          </a:prstGeom>
          <a:solidFill>
            <a:srgbClr val="FFCC99">
              <a:alpha val="59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圆柱的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侧面积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加上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两个底面积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就是圆柱的表面积。</a:t>
            </a:r>
            <a:endParaRPr lang="en-US" sz="2400" b="1" dirty="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2339975" y="5059412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圆柱的侧面积</a:t>
            </a:r>
            <a:endParaRPr lang="zh-CN" altLang="en-US" sz="16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575050" y="4868912"/>
            <a:ext cx="71438" cy="215900"/>
          </a:xfrm>
          <a:prstGeom prst="downArrow">
            <a:avLst>
              <a:gd name="adj1" fmla="val 50000"/>
              <a:gd name="adj2" fmla="val 7555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195888" y="4868912"/>
            <a:ext cx="71437" cy="215900"/>
          </a:xfrm>
          <a:prstGeom prst="downArrow">
            <a:avLst>
              <a:gd name="adj1" fmla="val 50000"/>
              <a:gd name="adj2" fmla="val 75556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645025" y="5057825"/>
            <a:ext cx="176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底面周长</a:t>
            </a:r>
            <a:endParaRPr lang="zh-CN" altLang="en-US" sz="16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757988" y="4868912"/>
            <a:ext cx="71437" cy="215900"/>
          </a:xfrm>
          <a:prstGeom prst="downArrow">
            <a:avLst>
              <a:gd name="adj1" fmla="val 50000"/>
              <a:gd name="adj2" fmla="val 75556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540500" y="5034012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高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endParaRPr lang="zh-CN" altLang="en-US" sz="16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2" name="Group 14"/>
          <p:cNvGrpSpPr/>
          <p:nvPr/>
        </p:nvGrpSpPr>
        <p:grpSpPr bwMode="auto">
          <a:xfrm>
            <a:off x="4368800" y="5072112"/>
            <a:ext cx="2049463" cy="457200"/>
            <a:chOff x="0" y="0"/>
            <a:chExt cx="1291" cy="288"/>
          </a:xfrm>
        </p:grpSpPr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971" y="8"/>
              <a:ext cx="3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800" b="1">
                  <a:solidFill>
                    <a:schemeClr val="tx1"/>
                  </a:solidFill>
                </a:rPr>
                <a:t>╳</a:t>
              </a: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400" b="1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=</a:t>
              </a:r>
              <a:endPara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animBg="1" autoUpdateAnimBg="0"/>
      <p:bldP spid="6" grpId="0" autoUpdateAnimBg="0"/>
      <p:bldP spid="7" grpId="0" animBg="1" autoUpdateAnimBg="0"/>
      <p:bldP spid="8" grpId="0" animBg="1" autoUpdateAnimBg="0"/>
      <p:bldP spid="9" grpId="0" autoUpdateAnimBg="0"/>
      <p:bldP spid="10" grpId="0" animBg="1" autoUpdateAnimBg="0"/>
      <p:bldP spid="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15"/>
          <p:cNvSpPr>
            <a:spLocks noChangeArrowheads="1"/>
          </p:cNvSpPr>
          <p:nvPr/>
        </p:nvSpPr>
        <p:spPr bwMode="auto">
          <a:xfrm>
            <a:off x="684213" y="1341438"/>
            <a:ext cx="6913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你能求出圆柱纸筒的表面积吗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?</a:t>
            </a:r>
          </a:p>
        </p:txBody>
      </p:sp>
      <p:pic>
        <p:nvPicPr>
          <p:cNvPr id="7172" name="Picture 301" descr="{M1QGIANLSX0N~RT(D3BTS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AECD6"/>
              </a:clrFrom>
              <a:clrTo>
                <a:srgbClr val="DAEC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7750" y="2636838"/>
            <a:ext cx="1411288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7174" name="Rectangle 12"/>
          <p:cNvSpPr>
            <a:spLocks noChangeArrowheads="1"/>
          </p:cNvSpPr>
          <p:nvPr/>
        </p:nvSpPr>
        <p:spPr bwMode="auto">
          <a:xfrm>
            <a:off x="2890838" y="3133725"/>
            <a:ext cx="535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底面积：</a:t>
            </a:r>
            <a:endParaRPr lang="en-US" sz="2400" b="1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175" name="Rectangle 13"/>
          <p:cNvSpPr>
            <a:spLocks noChangeArrowheads="1"/>
          </p:cNvSpPr>
          <p:nvPr/>
        </p:nvSpPr>
        <p:spPr bwMode="auto">
          <a:xfrm>
            <a:off x="2890838" y="2060575"/>
            <a:ext cx="511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侧面积：</a:t>
            </a:r>
          </a:p>
        </p:txBody>
      </p:sp>
      <p:sp>
        <p:nvSpPr>
          <p:cNvPr id="7176" name="Rectangle 14"/>
          <p:cNvSpPr>
            <a:spLocks noChangeArrowheads="1"/>
          </p:cNvSpPr>
          <p:nvPr/>
        </p:nvSpPr>
        <p:spPr bwMode="auto">
          <a:xfrm>
            <a:off x="2916238" y="4865688"/>
            <a:ext cx="547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18.84 + 3.14×2 =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25.12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（平方分米）</a:t>
            </a:r>
          </a:p>
        </p:txBody>
      </p:sp>
      <p:sp>
        <p:nvSpPr>
          <p:cNvPr id="7177" name="Text Box 302"/>
          <p:cNvSpPr txBox="1">
            <a:spLocks noChangeArrowheads="1"/>
          </p:cNvSpPr>
          <p:nvPr/>
        </p:nvSpPr>
        <p:spPr bwMode="auto">
          <a:xfrm>
            <a:off x="2881313" y="4292600"/>
            <a:ext cx="579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表面积 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侧面积 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+ 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底面积 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× 2</a:t>
            </a:r>
            <a:endParaRPr lang="zh-CN" altLang="en-US" sz="2400" b="1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178" name="Rectangle 16"/>
          <p:cNvSpPr>
            <a:spLocks noChangeArrowheads="1"/>
          </p:cNvSpPr>
          <p:nvPr/>
        </p:nvSpPr>
        <p:spPr bwMode="auto">
          <a:xfrm>
            <a:off x="2916238" y="2565400"/>
            <a:ext cx="511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3.14×2×3 =18.84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（平方分米）</a:t>
            </a:r>
          </a:p>
        </p:txBody>
      </p:sp>
      <p:sp>
        <p:nvSpPr>
          <p:cNvPr id="7179" name="Rectangle 17"/>
          <p:cNvSpPr>
            <a:spLocks noChangeArrowheads="1"/>
          </p:cNvSpPr>
          <p:nvPr/>
        </p:nvSpPr>
        <p:spPr bwMode="auto">
          <a:xfrm>
            <a:off x="2916238" y="3644900"/>
            <a:ext cx="535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2÷2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en-US" sz="2400" b="1">
                <a:solidFill>
                  <a:schemeClr val="tx1"/>
                </a:solidFill>
                <a:ea typeface="楷体_GB2312" pitchFamily="1" charset="-122"/>
              </a:rPr>
              <a:t>²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=3.14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（平方分米）</a:t>
            </a: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323850" y="5559425"/>
            <a:ext cx="9577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答：做一个这样的圆柱形纸筒，至少需要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25.12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平方分米的纸板。</a:t>
            </a:r>
            <a:endParaRPr lang="en-US" sz="2400" b="1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4" grpId="0" build="allAtOnce" autoUpdateAnimBg="0"/>
      <p:bldP spid="7175" grpId="0" build="allAtOnce" autoUpdateAnimBg="0"/>
      <p:bldP spid="7176" grpId="0" autoUpdateAnimBg="0"/>
      <p:bldP spid="7177" grpId="0" autoUpdateAnimBg="0"/>
      <p:bldP spid="71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0"/>
          <p:cNvSpPr txBox="1">
            <a:spLocks noChangeArrowheads="1"/>
          </p:cNvSpPr>
          <p:nvPr/>
        </p:nvSpPr>
        <p:spPr bwMode="auto">
          <a:xfrm>
            <a:off x="539750" y="1316038"/>
            <a:ext cx="727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1.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计算下面圆柱的侧面积和表面积。（单位：</a:t>
            </a:r>
            <a:r>
              <a:rPr lang="en-US" sz="2400" b="1" dirty="0" err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dm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</a:t>
            </a:r>
          </a:p>
        </p:txBody>
      </p:sp>
      <p:pic>
        <p:nvPicPr>
          <p:cNvPr id="8195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8197" name="Text Box 31"/>
          <p:cNvSpPr txBox="1">
            <a:spLocks noChangeArrowheads="1"/>
          </p:cNvSpPr>
          <p:nvPr/>
        </p:nvSpPr>
        <p:spPr bwMode="auto">
          <a:xfrm>
            <a:off x="1076325" y="3941763"/>
            <a:ext cx="6734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侧面积：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3.14×2×5×10 =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314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（平方分米）</a:t>
            </a:r>
          </a:p>
        </p:txBody>
      </p:sp>
      <p:sp>
        <p:nvSpPr>
          <p:cNvPr id="8198" name="Text Box 33"/>
          <p:cNvSpPr txBox="1">
            <a:spLocks noChangeArrowheads="1"/>
          </p:cNvSpPr>
          <p:nvPr/>
        </p:nvSpPr>
        <p:spPr bwMode="auto">
          <a:xfrm>
            <a:off x="1071563" y="4724400"/>
            <a:ext cx="594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底面积：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3.14×5×5=78.5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（平方分米）</a:t>
            </a:r>
          </a:p>
        </p:txBody>
      </p:sp>
      <p:pic>
        <p:nvPicPr>
          <p:cNvPr id="8199" name="Picture 3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30575" y="1844675"/>
            <a:ext cx="174625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 Box 33"/>
          <p:cNvSpPr txBox="1">
            <a:spLocks noChangeArrowheads="1"/>
          </p:cNvSpPr>
          <p:nvPr/>
        </p:nvSpPr>
        <p:spPr bwMode="auto">
          <a:xfrm>
            <a:off x="1042988" y="5589588"/>
            <a:ext cx="594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表面积：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2×78.5+314=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471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（平方分米）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2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0"/>
          <p:cNvSpPr txBox="1">
            <a:spLocks noChangeArrowheads="1"/>
          </p:cNvSpPr>
          <p:nvPr/>
        </p:nvSpPr>
        <p:spPr bwMode="auto">
          <a:xfrm>
            <a:off x="539750" y="1316038"/>
            <a:ext cx="727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1.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计算下面圆柱的侧面积和表面积。（单位：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dm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</a:t>
            </a:r>
          </a:p>
        </p:txBody>
      </p:sp>
      <p:pic>
        <p:nvPicPr>
          <p:cNvPr id="9219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9221" name="Text Box 32"/>
          <p:cNvSpPr txBox="1">
            <a:spLocks noChangeArrowheads="1"/>
          </p:cNvSpPr>
          <p:nvPr/>
        </p:nvSpPr>
        <p:spPr bwMode="auto">
          <a:xfrm>
            <a:off x="3659188" y="2205038"/>
            <a:ext cx="48228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侧面积：  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3.14×2×4.5</a:t>
            </a:r>
          </a:p>
          <a:p>
            <a:pPr eaLnBrk="1" hangingPunct="1"/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      = 28.26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（平方分米）</a:t>
            </a:r>
          </a:p>
        </p:txBody>
      </p:sp>
      <p:sp>
        <p:nvSpPr>
          <p:cNvPr id="9222" name="Text Box 34"/>
          <p:cNvSpPr txBox="1">
            <a:spLocks noChangeArrowheads="1"/>
          </p:cNvSpPr>
          <p:nvPr/>
        </p:nvSpPr>
        <p:spPr bwMode="auto">
          <a:xfrm>
            <a:off x="3706813" y="3484563"/>
            <a:ext cx="489585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底面积：  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2÷2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en-US" sz="2400" b="1" baseline="300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</a:t>
            </a:r>
          </a:p>
          <a:p>
            <a:pPr eaLnBrk="1" hangingPunct="1"/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      = 3.14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（平方分米）</a:t>
            </a:r>
          </a:p>
        </p:txBody>
      </p:sp>
      <p:pic>
        <p:nvPicPr>
          <p:cNvPr id="9223" name="Picture 3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819400"/>
            <a:ext cx="2592388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3686175" y="4883150"/>
            <a:ext cx="4859338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表面积：  </a:t>
            </a:r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 ×3.14 + 28.26</a:t>
            </a:r>
          </a:p>
          <a:p>
            <a:pPr eaLnBrk="1" hangingPunct="1"/>
            <a:r>
              <a:rPr 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      = </a:t>
            </a:r>
            <a:r>
              <a:rPr lang="en-US" sz="2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34.54</a:t>
            </a:r>
            <a:r>
              <a:rPr lang="zh-CN" altLang="en-US" sz="2400" b="1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（平方分米）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utoUpdateAnimBg="0"/>
      <p:bldP spid="92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0244" name="Text Box 20"/>
          <p:cNvSpPr txBox="1">
            <a:spLocks noChangeArrowheads="1"/>
          </p:cNvSpPr>
          <p:nvPr/>
        </p:nvSpPr>
        <p:spPr bwMode="auto">
          <a:xfrm>
            <a:off x="539750" y="1125538"/>
            <a:ext cx="76327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一个鱼缸的侧面是用钢化玻璃制成的。制作这样一     个鱼缸，至少需要多少平方米的钢化玻璃？</a:t>
            </a:r>
          </a:p>
        </p:txBody>
      </p:sp>
      <p:pic>
        <p:nvPicPr>
          <p:cNvPr id="10245" name="Picture 31" descr="C:\Documents and Settings\Administrator\Application Data\Tencent\Users\190503841\QQ\WinTemp\RichOle\SCTL_2JTI_$LDFN])%[LGU9.jpg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3348038" y="2349500"/>
            <a:ext cx="24161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20"/>
          <p:cNvSpPr txBox="1">
            <a:spLocks noChangeArrowheads="1"/>
          </p:cNvSpPr>
          <p:nvPr/>
        </p:nvSpPr>
        <p:spPr bwMode="auto">
          <a:xfrm>
            <a:off x="971550" y="5013325"/>
            <a:ext cx="576103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侧面积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:3.14×2×3=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18.84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(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平方米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)</a:t>
            </a:r>
          </a:p>
        </p:txBody>
      </p:sp>
      <p:sp>
        <p:nvSpPr>
          <p:cNvPr id="10247" name="Text Box 20"/>
          <p:cNvSpPr txBox="1">
            <a:spLocks noChangeArrowheads="1"/>
          </p:cNvSpPr>
          <p:nvPr/>
        </p:nvSpPr>
        <p:spPr bwMode="auto">
          <a:xfrm>
            <a:off x="2411413" y="5805488"/>
            <a:ext cx="57610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答：至少需要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18.84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平方米的钢化玻璃。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ldLvl="0" autoUpdateAnimBg="0"/>
      <p:bldP spid="10247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1268" name="Text Box 20"/>
          <p:cNvSpPr txBox="1">
            <a:spLocks noChangeArrowheads="1"/>
          </p:cNvSpPr>
          <p:nvPr/>
        </p:nvSpPr>
        <p:spPr bwMode="auto">
          <a:xfrm>
            <a:off x="539750" y="1125538"/>
            <a:ext cx="76327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如右图，要做这样一个底面周长是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25.12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厘米的笔筒，大约需要多少平方厘米的材料？（得数保留整数。）</a:t>
            </a:r>
          </a:p>
        </p:txBody>
      </p:sp>
      <p:pic>
        <p:nvPicPr>
          <p:cNvPr id="11269" name="Picture 13" descr="C:\Documents and Settings\Administrator\Application Data\Tencent\Users\190503841\QQ\WinTemp\RichOle\SDUB1{BNA`1Z_(BSPHAVPT6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877050" y="2397125"/>
            <a:ext cx="12668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14"/>
          <p:cNvSpPr txBox="1">
            <a:spLocks noChangeArrowheads="1"/>
          </p:cNvSpPr>
          <p:nvPr/>
        </p:nvSpPr>
        <p:spPr bwMode="auto">
          <a:xfrm>
            <a:off x="755650" y="3717925"/>
            <a:ext cx="612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侧面积：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25.12×15 =376.8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（平方厘米）</a:t>
            </a:r>
          </a:p>
        </p:txBody>
      </p:sp>
      <p:sp>
        <p:nvSpPr>
          <p:cNvPr id="11271" name="Text Box 15"/>
          <p:cNvSpPr txBox="1">
            <a:spLocks noChangeArrowheads="1"/>
          </p:cNvSpPr>
          <p:nvPr/>
        </p:nvSpPr>
        <p:spPr bwMode="auto">
          <a:xfrm>
            <a:off x="754063" y="3055938"/>
            <a:ext cx="590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底面积：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3.14×4</a:t>
            </a:r>
            <a:r>
              <a:rPr lang="en-US" sz="2400" b="1" baseline="300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 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=50.24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（平方厘米）</a:t>
            </a:r>
          </a:p>
        </p:txBody>
      </p:sp>
      <p:sp>
        <p:nvSpPr>
          <p:cNvPr id="11272" name="Text Box 16"/>
          <p:cNvSpPr txBox="1">
            <a:spLocks noChangeArrowheads="1"/>
          </p:cNvSpPr>
          <p:nvPr/>
        </p:nvSpPr>
        <p:spPr bwMode="auto">
          <a:xfrm>
            <a:off x="755650" y="2466975"/>
            <a:ext cx="604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底面半径：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25.12÷3.14÷2 =4(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厘米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)</a:t>
            </a:r>
            <a:endParaRPr lang="zh-CN" altLang="en-US" sz="2400" b="1" dirty="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1273" name="Text Box 17"/>
          <p:cNvSpPr txBox="1">
            <a:spLocks noChangeArrowheads="1"/>
          </p:cNvSpPr>
          <p:nvPr/>
        </p:nvSpPr>
        <p:spPr bwMode="auto">
          <a:xfrm>
            <a:off x="755650" y="4346575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表面积：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50.24 + 376.8 =427.04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（平方厘米）                                        </a:t>
            </a:r>
            <a:endParaRPr lang="en-US" sz="2400" b="1" dirty="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1274" name="Text Box 18"/>
          <p:cNvSpPr txBox="1">
            <a:spLocks noChangeArrowheads="1"/>
          </p:cNvSpPr>
          <p:nvPr/>
        </p:nvSpPr>
        <p:spPr bwMode="auto">
          <a:xfrm>
            <a:off x="3014663" y="5573713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答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: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大约需要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428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平方厘米的材料。</a:t>
            </a:r>
            <a:endParaRPr lang="en-US" sz="2400" b="1" dirty="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1275" name="Text Box 17"/>
          <p:cNvSpPr txBox="1">
            <a:spLocks noChangeArrowheads="1"/>
          </p:cNvSpPr>
          <p:nvPr/>
        </p:nvSpPr>
        <p:spPr bwMode="auto">
          <a:xfrm>
            <a:off x="698500" y="4911725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                  ≈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428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(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平方厘米</a:t>
            </a:r>
            <a:r>
              <a:rPr lang="en-US" sz="24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  <p:bldP spid="11271" grpId="0" autoUpdateAnimBg="0"/>
      <p:bldP spid="11272" grpId="0" autoUpdateAnimBg="0"/>
      <p:bldP spid="11273" grpId="0" autoUpdateAnimBg="0"/>
      <p:bldP spid="11274" grpId="0" autoUpdateAnimBg="0"/>
      <p:bldP spid="1127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200" b="0" i="0" u="none" strike="noStrike" cap="none" normalizeH="0" baseline="0" smtClean="0">
            <a:ln>
              <a:noFill/>
            </a:ln>
            <a:solidFill>
              <a:srgbClr val="FFCCFF"/>
            </a:solidFill>
            <a:effectLst/>
            <a:latin typeface="黑体" panose="02010609060101010101" pitchFamily="49" charset="-122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200" b="0" i="0" u="none" strike="noStrike" cap="none" normalizeH="0" baseline="0" smtClean="0">
            <a:ln>
              <a:noFill/>
            </a:ln>
            <a:solidFill>
              <a:srgbClr val="FFCCFF"/>
            </a:solidFill>
            <a:effectLst/>
            <a:latin typeface="黑体" panose="02010609060101010101" pitchFamily="49" charset="-122"/>
            <a:ea typeface="黑体" panose="02010609060101010101" pitchFamily="49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Office PowerPoint</Application>
  <PresentationFormat>全屏显示(4:3)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方正粗倩简体</vt:lpstr>
      <vt:lpstr>汉仪中宋简</vt:lpstr>
      <vt:lpstr>黑体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2021-12-31T02:46:26Z</dcterms:created>
  <dcterms:modified xsi:type="dcterms:W3CDTF">2023-01-16T17:10:22Z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620A97E5E7C94837A5A099257813887A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