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4BA9A-8AD0-488D-98D2-F62001BF546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03992-9E93-4A02-9301-D6D0A4D586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0394-60D1-4F74-9F12-5F5819502D6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9E43-5221-451D-BF6C-D0BB8927EA4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63F-D293-47DC-9E2E-C13F92185DC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207-DA4F-4985-9B7C-A89E29383D4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E350-8B48-4771-95D9-8FFE717277E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0CCB-DCF0-4B8D-BE8C-6CC51C121FE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8672-DECB-489B-B1E3-DBCE1C0B760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21B6-1489-497B-B1E2-E4D59AF1C03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95A2-D698-4D3D-94EF-EB1E5F78E78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EF82-38F3-436B-BD66-6702DB721A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DE28-6879-412D-853D-A5D331439A8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AE88-CA2B-453A-8345-30FFEB81A3C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6FA8F0-AA03-4295-A76C-ECED1D5A9522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699542"/>
            <a:ext cx="9144000" cy="994410"/>
          </a:xfrm>
        </p:spPr>
        <p:txBody>
          <a:bodyPr/>
          <a:lstStyle/>
          <a:p>
            <a:r>
              <a:rPr lang="en-US" altLang="zh-CN" sz="2800" dirty="0" smtClean="0"/>
              <a:t>Unit 3  Days of the Week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0" y="199568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/>
              <a:t>I can dance on Friday</a:t>
            </a:r>
            <a:endParaRPr lang="zh-CN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0" y="401191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t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0"/>
            <a:ext cx="2227262" cy="219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t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0"/>
            <a:ext cx="33337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6" y="2842023"/>
            <a:ext cx="4392613" cy="17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68314" y="2265760"/>
            <a:ext cx="482696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i="1" dirty="0">
                <a:latin typeface="+mj-lt"/>
              </a:rPr>
              <a:t>play football</a:t>
            </a:r>
          </a:p>
          <a:p>
            <a:pPr eaLnBrk="1" hangingPunct="1"/>
            <a:r>
              <a:rPr lang="en-US" altLang="zh-CN" sz="2800" b="1" i="1" dirty="0">
                <a:latin typeface="+mj-lt"/>
              </a:rPr>
              <a:t>Mickey </a:t>
            </a:r>
            <a:r>
              <a:rPr lang="en-US" altLang="zh-CN" sz="2800" b="1" i="1" dirty="0">
                <a:solidFill>
                  <a:srgbClr val="FF0000"/>
                </a:solidFill>
                <a:latin typeface="+mj-lt"/>
              </a:rPr>
              <a:t>can</a:t>
            </a:r>
            <a:r>
              <a:rPr lang="en-US" altLang="zh-CN" sz="2800" b="1" i="1" dirty="0">
                <a:latin typeface="+mj-lt"/>
              </a:rPr>
              <a:t> play_________.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492500" y="1869282"/>
            <a:ext cx="584487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i="1" dirty="0">
                <a:latin typeface="+mj-lt"/>
              </a:rPr>
              <a:t>The elephant </a:t>
            </a:r>
            <a:r>
              <a:rPr lang="en-US" altLang="zh-CN" sz="2800" b="1" i="1" dirty="0">
                <a:solidFill>
                  <a:srgbClr val="FF0000"/>
                </a:solidFill>
                <a:latin typeface="+mj-lt"/>
              </a:rPr>
              <a:t>can</a:t>
            </a:r>
            <a:r>
              <a:rPr lang="en-US" altLang="zh-CN" sz="2800" b="1" i="1" dirty="0">
                <a:latin typeface="+mj-lt"/>
              </a:rPr>
              <a:t> play_________.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651500" y="3327797"/>
            <a:ext cx="349005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i="1" dirty="0">
                <a:latin typeface="+mj-lt"/>
              </a:rPr>
              <a:t>They </a:t>
            </a:r>
            <a:r>
              <a:rPr lang="en-US" altLang="zh-CN" sz="2800" b="1" i="1" dirty="0">
                <a:solidFill>
                  <a:srgbClr val="FF0000"/>
                </a:solidFill>
                <a:latin typeface="+mj-lt"/>
              </a:rPr>
              <a:t>can</a:t>
            </a:r>
            <a:r>
              <a:rPr lang="en-US" altLang="zh-CN" sz="2800" b="1" i="1" dirty="0">
                <a:latin typeface="+mj-lt"/>
              </a:rPr>
              <a:t> </a:t>
            </a:r>
          </a:p>
          <a:p>
            <a:pPr eaLnBrk="1" hangingPunct="1"/>
            <a:r>
              <a:rPr lang="en-US" altLang="zh-CN" sz="2800" b="1" i="1" dirty="0">
                <a:latin typeface="+mj-lt"/>
              </a:rPr>
              <a:t>________________.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28596" y="2900358"/>
            <a:ext cx="6231636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i="1" dirty="0">
                <a:latin typeface="+mj-lt"/>
              </a:rPr>
              <a:t>play football</a:t>
            </a:r>
          </a:p>
          <a:p>
            <a:pPr eaLnBrk="1" hangingPunct="1"/>
            <a:r>
              <a:rPr lang="en-US" altLang="zh-CN" sz="3200" b="1" i="1" dirty="0">
                <a:latin typeface="+mj-lt"/>
              </a:rPr>
              <a:t>He 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</a:rPr>
              <a:t>can</a:t>
            </a:r>
            <a:r>
              <a:rPr lang="en-US" altLang="zh-CN" sz="3200" b="1" i="1" dirty="0">
                <a:latin typeface="+mj-lt"/>
              </a:rPr>
              <a:t> play_________.</a:t>
            </a:r>
          </a:p>
          <a:p>
            <a:pPr eaLnBrk="1" hangingPunct="1"/>
            <a:r>
              <a:rPr lang="en-US" altLang="zh-CN" sz="3200" b="1" i="1" dirty="0">
                <a:latin typeface="+mj-lt"/>
              </a:rPr>
              <a:t>He 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</a:rPr>
              <a:t>can</a:t>
            </a:r>
            <a:r>
              <a:rPr lang="en-US" altLang="zh-CN" sz="3200" b="1" i="1" dirty="0">
                <a:latin typeface="+mj-lt"/>
              </a:rPr>
              <a:t> __________on </a:t>
            </a:r>
          </a:p>
          <a:p>
            <a:pPr eaLnBrk="1" hangingPunct="1"/>
            <a:r>
              <a:rPr lang="en-US" altLang="zh-CN" sz="3200" b="1" i="1" dirty="0">
                <a:latin typeface="+mj-lt"/>
              </a:rPr>
              <a:t>_______and________.</a:t>
            </a:r>
          </a:p>
        </p:txBody>
      </p:sp>
      <p:pic>
        <p:nvPicPr>
          <p:cNvPr id="13315" name="Picture 7" descr="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03610"/>
            <a:ext cx="4602162" cy="25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28596" y="1928808"/>
            <a:ext cx="4608512" cy="97155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179389" y="357188"/>
            <a:ext cx="3600523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 smtClean="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 match</a:t>
            </a:r>
            <a:r>
              <a:rPr lang="en-US" altLang="zh-CN" sz="3600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.</a:t>
            </a:r>
            <a:endParaRPr lang="zh-CN" altLang="en-US" sz="3600" kern="10" dirty="0">
              <a:ln w="9525">
                <a:noFill/>
                <a:rou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176463" y="273843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381375"/>
            <a:ext cx="1263650" cy="13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4" y="844154"/>
            <a:ext cx="12461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2193131"/>
            <a:ext cx="11985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2987675" y="1329928"/>
            <a:ext cx="583565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 dirty="0">
                <a:latin typeface="+mj-lt"/>
              </a:rPr>
              <a:t>I can play the piano on Wednesday.</a:t>
            </a:r>
          </a:p>
          <a:p>
            <a:pPr eaLnBrk="1" hangingPunct="1"/>
            <a:endParaRPr lang="en-US" altLang="zh-CN" sz="2000" b="1" i="1" dirty="0">
              <a:latin typeface="+mj-lt"/>
            </a:endParaRPr>
          </a:p>
          <a:p>
            <a:pPr eaLnBrk="1" hangingPunct="1"/>
            <a:endParaRPr lang="en-US" altLang="zh-CN" sz="2000" b="1" i="1" dirty="0">
              <a:latin typeface="+mj-lt"/>
            </a:endParaRPr>
          </a:p>
          <a:p>
            <a:pPr eaLnBrk="1" hangingPunct="1"/>
            <a:endParaRPr lang="en-US" altLang="zh-CN" sz="2000" b="1" i="1" dirty="0">
              <a:latin typeface="+mj-lt"/>
            </a:endParaRPr>
          </a:p>
          <a:p>
            <a:pPr eaLnBrk="1" hangingPunct="1"/>
            <a:r>
              <a:rPr lang="en-US" altLang="zh-CN" sz="2000" b="1" i="1" dirty="0">
                <a:latin typeface="+mj-lt"/>
              </a:rPr>
              <a:t>I can dance on Tuesday and Friday.</a:t>
            </a:r>
          </a:p>
          <a:p>
            <a:pPr eaLnBrk="1" hangingPunct="1"/>
            <a:endParaRPr lang="en-US" altLang="zh-CN" sz="2000" b="1" i="1" dirty="0">
              <a:latin typeface="+mj-lt"/>
            </a:endParaRPr>
          </a:p>
          <a:p>
            <a:pPr eaLnBrk="1" hangingPunct="1"/>
            <a:endParaRPr lang="en-US" altLang="zh-CN" sz="2000" b="1" i="1" dirty="0">
              <a:latin typeface="+mj-lt"/>
            </a:endParaRPr>
          </a:p>
          <a:p>
            <a:pPr eaLnBrk="1" hangingPunct="1"/>
            <a:endParaRPr lang="en-US" altLang="zh-CN" sz="2000" b="1" i="1" dirty="0">
              <a:latin typeface="+mj-lt"/>
            </a:endParaRPr>
          </a:p>
          <a:p>
            <a:pPr eaLnBrk="1" hangingPunct="1"/>
            <a:r>
              <a:rPr lang="en-US" altLang="zh-CN" sz="2000" b="1" i="1" dirty="0">
                <a:latin typeface="+mj-lt"/>
              </a:rPr>
              <a:t>I can draw </a:t>
            </a:r>
            <a:r>
              <a:rPr lang="en-US" altLang="zh-CN" sz="2000" b="1" i="1" dirty="0">
                <a:latin typeface="+mj-lt"/>
                <a:hlinkClick r:id="rId6" action="ppaction://hlinksldjump"/>
              </a:rPr>
              <a:t>picture</a:t>
            </a:r>
            <a:r>
              <a:rPr lang="en-US" altLang="zh-CN" sz="2000" b="1" i="1" dirty="0">
                <a:solidFill>
                  <a:srgbClr val="FF0000"/>
                </a:solidFill>
                <a:latin typeface="+mj-lt"/>
                <a:hlinkClick r:id="rId6" action="ppaction://hlinksldjump"/>
              </a:rPr>
              <a:t>s</a:t>
            </a:r>
            <a:r>
              <a:rPr lang="en-US" altLang="zh-CN" sz="2000" b="1" i="1" dirty="0">
                <a:latin typeface="+mj-lt"/>
              </a:rPr>
              <a:t> on Monday.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1619250" y="1815704"/>
            <a:ext cx="1439863" cy="971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1692275" y="3003948"/>
            <a:ext cx="1366838" cy="10263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1763713" y="1600200"/>
            <a:ext cx="1295400" cy="23752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5056189" y="577454"/>
            <a:ext cx="295465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dirty="0"/>
              <a:t>再</a:t>
            </a:r>
            <a:r>
              <a:rPr lang="zh-CN" altLang="en-US" dirty="0" smtClean="0"/>
              <a:t>听</a:t>
            </a:r>
            <a:r>
              <a:rPr lang="zh-CN" altLang="en-US" dirty="0"/>
              <a:t>一遍课文，回答问题。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6" grpId="0" animBg="1"/>
      <p:bldP spid="123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9" y="303610"/>
            <a:ext cx="4321175" cy="243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331914" y="2895600"/>
            <a:ext cx="223971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 b="1" i="1" dirty="0">
                <a:latin typeface="+mj-lt"/>
              </a:rPr>
              <a:t>picture</a:t>
            </a:r>
          </a:p>
        </p:txBody>
      </p:sp>
      <p:pic>
        <p:nvPicPr>
          <p:cNvPr id="34820" name="Picture 4" descr="0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6" y="1168004"/>
            <a:ext cx="2951163" cy="165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02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1" y="1221582"/>
            <a:ext cx="2881313" cy="1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003800" y="2895600"/>
            <a:ext cx="258275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 b="1" i="1" dirty="0">
                <a:latin typeface="+mj-lt"/>
              </a:rPr>
              <a:t>picture</a:t>
            </a:r>
            <a:r>
              <a:rPr lang="en-US" altLang="zh-CN" sz="4800" b="1" i="1" dirty="0">
                <a:solidFill>
                  <a:srgbClr val="FF0000"/>
                </a:solidFill>
                <a:latin typeface="+mj-lt"/>
              </a:rPr>
              <a:t>s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492501" y="3274219"/>
            <a:ext cx="1439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2" grpId="0"/>
      <p:bldP spid="348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0"/>
            <a:ext cx="2943225" cy="241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t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95262"/>
            <a:ext cx="3333750" cy="173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11413" y="2339579"/>
            <a:ext cx="419217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800" b="1" i="1" dirty="0">
                <a:latin typeface="+mj-lt"/>
              </a:rPr>
              <a:t>draw pictures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3851" y="3057525"/>
            <a:ext cx="4487126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i="1" dirty="0">
                <a:latin typeface="+mj-lt"/>
              </a:rPr>
              <a:t>The boy </a:t>
            </a:r>
            <a:r>
              <a:rPr lang="en-US" altLang="zh-CN" sz="4400" b="1" i="1" dirty="0">
                <a:solidFill>
                  <a:srgbClr val="FF0000"/>
                </a:solidFill>
                <a:latin typeface="+mj-lt"/>
              </a:rPr>
              <a:t>can</a:t>
            </a:r>
            <a:r>
              <a:rPr lang="en-US" altLang="zh-CN" sz="4400" b="1" i="1" dirty="0">
                <a:latin typeface="+mj-lt"/>
              </a:rPr>
              <a:t> </a:t>
            </a:r>
          </a:p>
          <a:p>
            <a:pPr eaLnBrk="1" hangingPunct="1"/>
            <a:r>
              <a:rPr lang="en-US" altLang="zh-CN" sz="4400" b="1" i="1" dirty="0">
                <a:latin typeface="+mj-lt"/>
              </a:rPr>
              <a:t>draw_________.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787901" y="3112294"/>
            <a:ext cx="4426212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i="1" dirty="0">
                <a:latin typeface="+mj-lt"/>
              </a:rPr>
              <a:t>The girl </a:t>
            </a:r>
            <a:r>
              <a:rPr lang="en-US" altLang="zh-CN" sz="4400" b="1" i="1" dirty="0">
                <a:solidFill>
                  <a:srgbClr val="FF0000"/>
                </a:solidFill>
                <a:latin typeface="+mj-lt"/>
              </a:rPr>
              <a:t>can</a:t>
            </a:r>
            <a:r>
              <a:rPr lang="en-US" altLang="zh-CN" sz="4400" b="1" i="1" dirty="0">
                <a:latin typeface="+mj-lt"/>
              </a:rPr>
              <a:t> </a:t>
            </a:r>
          </a:p>
          <a:p>
            <a:pPr eaLnBrk="1" hangingPunct="1"/>
            <a:r>
              <a:rPr lang="en-US" altLang="zh-CN" sz="4400" b="1" i="1" dirty="0">
                <a:latin typeface="+mj-lt"/>
              </a:rPr>
              <a:t>_____________.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11957"/>
            <a:ext cx="4025900" cy="226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771775" y="2537223"/>
            <a:ext cx="6495689" cy="2800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i="1" dirty="0">
                <a:latin typeface="+mj-lt"/>
              </a:rPr>
              <a:t>draw pictures</a:t>
            </a:r>
          </a:p>
          <a:p>
            <a:pPr eaLnBrk="1" hangingPunct="1"/>
            <a:r>
              <a:rPr lang="en-US" altLang="zh-CN" sz="4400" b="1" i="1" dirty="0">
                <a:latin typeface="+mj-lt"/>
              </a:rPr>
              <a:t>He </a:t>
            </a:r>
            <a:r>
              <a:rPr lang="en-US" altLang="zh-CN" sz="4400" b="1" i="1" dirty="0">
                <a:solidFill>
                  <a:srgbClr val="FF0000"/>
                </a:solidFill>
                <a:latin typeface="+mj-lt"/>
              </a:rPr>
              <a:t>can</a:t>
            </a:r>
            <a:r>
              <a:rPr lang="en-US" altLang="zh-CN" sz="4400" b="1" i="1" dirty="0">
                <a:latin typeface="+mj-lt"/>
              </a:rPr>
              <a:t> draw_________.</a:t>
            </a:r>
          </a:p>
          <a:p>
            <a:pPr eaLnBrk="1" hangingPunct="1"/>
            <a:r>
              <a:rPr lang="en-US" altLang="zh-CN" sz="4400" b="1" i="1" dirty="0">
                <a:latin typeface="+mj-lt"/>
              </a:rPr>
              <a:t>He </a:t>
            </a:r>
            <a:r>
              <a:rPr lang="en-US" altLang="zh-CN" sz="4400" b="1" i="1" dirty="0">
                <a:solidFill>
                  <a:srgbClr val="FF0000"/>
                </a:solidFill>
                <a:latin typeface="+mj-lt"/>
              </a:rPr>
              <a:t>can</a:t>
            </a:r>
            <a:r>
              <a:rPr lang="en-US" altLang="zh-CN" sz="4400" b="1" i="1" dirty="0">
                <a:latin typeface="+mj-lt"/>
              </a:rPr>
              <a:t> __________on </a:t>
            </a:r>
          </a:p>
          <a:p>
            <a:pPr eaLnBrk="1" hangingPunct="1"/>
            <a:r>
              <a:rPr lang="en-US" altLang="zh-CN" sz="4400" b="1" i="1" dirty="0">
                <a:latin typeface="+mj-lt"/>
              </a:rPr>
              <a:t>_______.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627313" y="465534"/>
            <a:ext cx="146706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/>
              <a:t>Friday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179389" y="357188"/>
            <a:ext cx="4733925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Think and say.</a:t>
            </a:r>
            <a:endParaRPr lang="zh-CN" altLang="en-US" sz="3600" kern="10" dirty="0">
              <a:ln w="9525">
                <a:noFill/>
                <a:rou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844153"/>
            <a:ext cx="1441450" cy="140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301478"/>
            <a:ext cx="12636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4" y="2301478"/>
            <a:ext cx="136842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951310"/>
            <a:ext cx="1271588" cy="124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763713" y="1113235"/>
            <a:ext cx="3205301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i="1" dirty="0">
                <a:latin typeface="+mj-lt"/>
              </a:rPr>
              <a:t>We can_______</a:t>
            </a:r>
          </a:p>
          <a:p>
            <a:pPr eaLnBrk="1" hangingPunct="1"/>
            <a:r>
              <a:rPr lang="en-US" altLang="zh-CN" sz="3200" b="1" i="1" dirty="0">
                <a:latin typeface="+mj-lt"/>
              </a:rPr>
              <a:t>on Thursday.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908175" y="2463404"/>
            <a:ext cx="2961067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i="1" dirty="0">
                <a:latin typeface="+mj-lt"/>
              </a:rPr>
              <a:t>I can_______</a:t>
            </a:r>
          </a:p>
          <a:p>
            <a:pPr eaLnBrk="1" hangingPunct="1"/>
            <a:r>
              <a:rPr lang="en-US" altLang="zh-CN" sz="3200" b="1" i="1" dirty="0">
                <a:latin typeface="+mj-lt"/>
              </a:rPr>
              <a:t>on Tuesday </a:t>
            </a:r>
          </a:p>
          <a:p>
            <a:pPr eaLnBrk="1" hangingPunct="1"/>
            <a:r>
              <a:rPr lang="en-US" altLang="zh-CN" sz="3200" b="1" i="1" dirty="0">
                <a:latin typeface="+mj-lt"/>
              </a:rPr>
              <a:t>and ________.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940426" y="1221581"/>
            <a:ext cx="2710999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i="1" dirty="0">
                <a:latin typeface="+mj-lt"/>
              </a:rPr>
              <a:t>I can_______</a:t>
            </a:r>
          </a:p>
          <a:p>
            <a:pPr eaLnBrk="1" hangingPunct="1"/>
            <a:r>
              <a:rPr lang="en-US" altLang="zh-CN" sz="3200" b="1" i="1" dirty="0">
                <a:latin typeface="+mj-lt"/>
              </a:rPr>
              <a:t>on Monday.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940425" y="2645569"/>
            <a:ext cx="3188693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i="1" dirty="0">
                <a:latin typeface="+mj-lt"/>
              </a:rPr>
              <a:t>I can_______</a:t>
            </a:r>
          </a:p>
          <a:p>
            <a:pPr eaLnBrk="1" hangingPunct="1"/>
            <a:r>
              <a:rPr lang="en-US" altLang="zh-CN" sz="3200" b="1" i="1" dirty="0">
                <a:latin typeface="+mj-lt"/>
              </a:rPr>
              <a:t>on __________.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  <p:bldP spid="27659" grpId="0"/>
      <p:bldP spid="276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755650" y="1383506"/>
            <a:ext cx="6635750" cy="277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zh-CN" altLang="en-US" sz="3600" b="1" dirty="0">
                <a:solidFill>
                  <a:schemeClr val="accent2"/>
                </a:solidFill>
                <a:ea typeface="幼圆" panose="02010509060101010101" pitchFamily="49" charset="-122"/>
              </a:rPr>
              <a:t>谈论一周可以进行的活动：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zh-CN" altLang="en-US" sz="4000" b="1" dirty="0">
              <a:solidFill>
                <a:schemeClr val="accent2"/>
              </a:solidFill>
              <a:ea typeface="幼圆" panose="02010509060101010101" pitchFamily="49" charset="-122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CN" sz="4000" b="1" i="1" dirty="0">
                <a:solidFill>
                  <a:schemeClr val="accent2"/>
                </a:solidFill>
                <a:latin typeface="+mj-lt"/>
                <a:ea typeface="幼圆" panose="02010509060101010101" pitchFamily="49" charset="-122"/>
              </a:rPr>
              <a:t>We/I/They/…</a:t>
            </a:r>
            <a:r>
              <a:rPr lang="en-US" altLang="zh-CN" sz="4000" b="1" i="1" dirty="0">
                <a:solidFill>
                  <a:srgbClr val="FF0000"/>
                </a:solidFill>
                <a:latin typeface="+mj-lt"/>
                <a:ea typeface="幼圆" panose="02010509060101010101" pitchFamily="49" charset="-122"/>
              </a:rPr>
              <a:t>can</a:t>
            </a:r>
            <a:r>
              <a:rPr lang="en-US" altLang="zh-CN" sz="4000" b="1" i="1" dirty="0">
                <a:solidFill>
                  <a:schemeClr val="accent2"/>
                </a:solidFill>
                <a:latin typeface="+mj-lt"/>
                <a:ea typeface="幼圆" panose="02010509060101010101" pitchFamily="49" charset="-122"/>
              </a:rPr>
              <a:t>_________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zh-CN" sz="4000" b="1" i="1" dirty="0">
                <a:solidFill>
                  <a:schemeClr val="accent2"/>
                </a:solidFill>
                <a:latin typeface="+mj-lt"/>
                <a:ea typeface="幼圆" panose="02010509060101010101" pitchFamily="49" charset="-122"/>
              </a:rPr>
              <a:t>on_________.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68313" y="302419"/>
            <a:ext cx="182646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5400" b="1" dirty="0">
                <a:latin typeface="+mj-lt"/>
                <a:ea typeface="MS Mincho" pitchFamily="49" charset="-128"/>
              </a:rPr>
              <a:t>Tips: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156325" y="2895601"/>
            <a:ext cx="0" cy="27027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4211638" y="3489722"/>
            <a:ext cx="0" cy="27027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724526" y="3219450"/>
            <a:ext cx="9060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活动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779839" y="3813572"/>
            <a:ext cx="9060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周几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  <p:bldP spid="18442" grpId="0"/>
      <p:bldP spid="184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0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6664" y="2680097"/>
            <a:ext cx="40973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0"/>
            <a:ext cx="32686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0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0"/>
            <a:ext cx="40973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0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6" y="0"/>
            <a:ext cx="36353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0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2680097"/>
            <a:ext cx="40973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692275" y="2158604"/>
            <a:ext cx="576093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i="1" dirty="0">
                <a:solidFill>
                  <a:srgbClr val="FF0000"/>
                </a:solidFill>
                <a:latin typeface="+mj-lt"/>
              </a:rPr>
              <a:t>We </a:t>
            </a:r>
            <a:r>
              <a:rPr lang="en-US" altLang="zh-CN" sz="4400" b="1" i="1" dirty="0" smtClean="0">
                <a:solidFill>
                  <a:srgbClr val="FF0000"/>
                </a:solidFill>
                <a:latin typeface="+mj-lt"/>
              </a:rPr>
              <a:t>can…on</a:t>
            </a:r>
            <a:r>
              <a:rPr lang="en-US" altLang="zh-CN" sz="4400" b="1" i="1" dirty="0">
                <a:solidFill>
                  <a:srgbClr val="FF0000"/>
                </a:solidFill>
                <a:latin typeface="+mj-lt"/>
              </a:rPr>
              <a:t>_______.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6372225" y="1869281"/>
            <a:ext cx="26019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play the piano</a:t>
            </a: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3851275" y="1869281"/>
            <a:ext cx="122501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dance</a:t>
            </a: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5867400" y="4569619"/>
            <a:ext cx="24224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play the </a:t>
            </a:r>
            <a:r>
              <a:rPr lang="en-US" altLang="zh-CN" sz="2800" b="1" dirty="0" err="1">
                <a:latin typeface="+mj-lt"/>
              </a:rPr>
              <a:t>erhu</a:t>
            </a:r>
            <a:endParaRPr lang="en-US" altLang="zh-CN" sz="2800" b="1" dirty="0">
              <a:latin typeface="+mj-lt"/>
            </a:endParaRP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1" y="1869281"/>
            <a:ext cx="25218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draw pictures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1476376" y="4569619"/>
            <a:ext cx="246253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paper cutting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4" y="1924050"/>
            <a:ext cx="2441575" cy="13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0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4" y="627460"/>
            <a:ext cx="2160587" cy="121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0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550" y="2085975"/>
            <a:ext cx="2692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02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475" y="411956"/>
            <a:ext cx="20828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0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5600" y="3274219"/>
            <a:ext cx="2160588" cy="121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03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76375" y="897732"/>
            <a:ext cx="1943100" cy="109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03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19476" y="1815704"/>
            <a:ext cx="2297113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03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3576" y="3219450"/>
            <a:ext cx="223361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403350" y="210741"/>
            <a:ext cx="26981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dirty="0"/>
              <a:t>他们在干什么？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979613" y="1762125"/>
            <a:ext cx="10246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cook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042988" y="3274219"/>
            <a:ext cx="26019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play the piano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851275" y="1437085"/>
            <a:ext cx="122501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dance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580063" y="1707356"/>
            <a:ext cx="27414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play the drums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867401" y="2895600"/>
            <a:ext cx="25218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draw pictures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5795963" y="4192191"/>
            <a:ext cx="24224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play the </a:t>
            </a:r>
            <a:r>
              <a:rPr lang="en-US" altLang="zh-CN" sz="2800" b="1" dirty="0" err="1">
                <a:latin typeface="+mj-lt"/>
              </a:rPr>
              <a:t>erhu</a:t>
            </a:r>
            <a:endParaRPr lang="en-US" altLang="zh-CN" sz="2800" b="1" dirty="0">
              <a:latin typeface="+mj-lt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995738" y="4407694"/>
            <a:ext cx="7633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run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140200" y="2950369"/>
            <a:ext cx="94448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+mj-lt"/>
              </a:rPr>
              <a:t>read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87624" y="1275606"/>
            <a:ext cx="1728358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星期一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星期二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星期三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星期四</a:t>
            </a:r>
          </a:p>
          <a:p>
            <a:pPr eaLnBrk="1" hangingPunct="1"/>
            <a:r>
              <a:rPr kumimoji="1" lang="zh-CN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星期五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473625" y="1287513"/>
            <a:ext cx="2693943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4000" b="1" dirty="0">
                <a:latin typeface="Times New Roman" panose="02020603050405020304" pitchFamily="18" charset="0"/>
              </a:rPr>
              <a:t>Mon</a:t>
            </a:r>
            <a:r>
              <a:rPr kumimoji="1"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day</a:t>
            </a:r>
            <a:r>
              <a:rPr kumimoji="1" lang="en-US" altLang="zh-CN" sz="40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kumimoji="1" lang="en-US" altLang="zh-CN" sz="4000" b="1" dirty="0">
                <a:latin typeface="Times New Roman" panose="02020603050405020304" pitchFamily="18" charset="0"/>
              </a:rPr>
              <a:t>Tues</a:t>
            </a:r>
            <a:r>
              <a:rPr kumimoji="1"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day</a:t>
            </a:r>
          </a:p>
          <a:p>
            <a:pPr eaLnBrk="1" hangingPunct="1"/>
            <a:r>
              <a:rPr kumimoji="1" lang="en-US" altLang="zh-CN" sz="4000" b="1" dirty="0">
                <a:latin typeface="Times New Roman" panose="02020603050405020304" pitchFamily="18" charset="0"/>
              </a:rPr>
              <a:t>Wednes</a:t>
            </a:r>
            <a:r>
              <a:rPr kumimoji="1"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day</a:t>
            </a:r>
          </a:p>
          <a:p>
            <a:pPr eaLnBrk="1" hangingPunct="1"/>
            <a:r>
              <a:rPr kumimoji="1" lang="en-US" altLang="zh-CN" sz="4000" b="1" dirty="0">
                <a:latin typeface="Times New Roman" panose="02020603050405020304" pitchFamily="18" charset="0"/>
              </a:rPr>
              <a:t>Thurs</a:t>
            </a:r>
            <a:r>
              <a:rPr kumimoji="1"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day</a:t>
            </a:r>
          </a:p>
          <a:p>
            <a:pPr eaLnBrk="1" hangingPunct="1"/>
            <a:r>
              <a:rPr kumimoji="1" lang="en-US" altLang="zh-CN" sz="4000" b="1" dirty="0">
                <a:latin typeface="Times New Roman" panose="02020603050405020304" pitchFamily="18" charset="0"/>
              </a:rPr>
              <a:t>Fri</a:t>
            </a:r>
            <a:r>
              <a:rPr kumimoji="1"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day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505749" y="1332756"/>
            <a:ext cx="1338828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Mon.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Tue.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Wed.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Thu.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Fri.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438401" y="383382"/>
            <a:ext cx="387638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Days of the week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6" y="789385"/>
            <a:ext cx="60293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2484439" y="1006078"/>
            <a:ext cx="4103687" cy="75604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1908175" y="2581424"/>
            <a:ext cx="6192838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熟读</a:t>
            </a:r>
            <a:r>
              <a:rPr 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课文。</a:t>
            </a:r>
            <a:endParaRPr lang="zh-CN" sz="3200" b="1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 rot="-455679">
            <a:off x="179389" y="250032"/>
            <a:ext cx="3673475" cy="86439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200" b="1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</a:rPr>
              <a:t>Sharp eyes</a:t>
            </a:r>
            <a:endParaRPr lang="zh-CN" altLang="en-US" sz="3200" b="1" kern="10" dirty="0">
              <a:ln w="9525">
                <a:solidFill>
                  <a:srgbClr val="CC99FF"/>
                </a:solidFill>
                <a:rou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+mj-lt"/>
            </a:endParaRPr>
          </a:p>
        </p:txBody>
      </p:sp>
      <p:pic>
        <p:nvPicPr>
          <p:cNvPr id="4105" name="Picture 9" descr="EAC4B7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141685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232329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3057525"/>
            <a:ext cx="2203450" cy="137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8644EB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1" y="1491854"/>
            <a:ext cx="25558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95EEF0~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526" y="2842022"/>
            <a:ext cx="2479675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U_4223~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1168004"/>
            <a:ext cx="1916112" cy="14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2247900"/>
            <a:ext cx="23034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263129"/>
            <a:ext cx="2519362" cy="14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0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0"/>
            <a:ext cx="2663825" cy="17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WordArt 9"/>
          <p:cNvSpPr>
            <a:spLocks noChangeArrowheads="1" noChangeShapeType="1" noTextEdit="1"/>
          </p:cNvSpPr>
          <p:nvPr/>
        </p:nvSpPr>
        <p:spPr bwMode="auto">
          <a:xfrm>
            <a:off x="2700339" y="250032"/>
            <a:ext cx="3527425" cy="9179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noFill/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/>
              </a:rPr>
              <a:t>Look and say.</a:t>
            </a:r>
            <a:endParaRPr lang="zh-CN" altLang="en-US" sz="3600" b="1" kern="10" dirty="0">
              <a:ln w="9525">
                <a:noFill/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Arial" panose="020B0604020202020204"/>
            </a:endParaRPr>
          </a:p>
        </p:txBody>
      </p:sp>
      <p:pic>
        <p:nvPicPr>
          <p:cNvPr id="7175" name="Picture 7" descr="0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1" y="1383507"/>
            <a:ext cx="2663825" cy="149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23851" y="1653779"/>
            <a:ext cx="349326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 dirty="0">
                <a:latin typeface="+mj-lt"/>
              </a:rPr>
              <a:t>play basketball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211639" y="2733676"/>
            <a:ext cx="11079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 dirty="0">
                <a:latin typeface="+mj-lt"/>
              </a:rPr>
              <a:t>skip</a:t>
            </a:r>
          </a:p>
        </p:txBody>
      </p:sp>
      <p:pic>
        <p:nvPicPr>
          <p:cNvPr id="7172" name="Picture 4" descr="0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1500" y="2733676"/>
            <a:ext cx="2732088" cy="15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948489" y="1564482"/>
            <a:ext cx="115929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 dirty="0">
                <a:latin typeface="+mj-lt"/>
              </a:rPr>
              <a:t>read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771775" y="3112294"/>
            <a:ext cx="92845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 dirty="0">
                <a:latin typeface="+mj-lt"/>
              </a:rPr>
              <a:t>run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508626" y="3759994"/>
            <a:ext cx="113364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 dirty="0">
                <a:latin typeface="+mj-lt"/>
              </a:rPr>
              <a:t>sing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0" grpId="0"/>
      <p:bldP spid="7181" grpId="0"/>
      <p:bldP spid="7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71551" y="573882"/>
            <a:ext cx="7667625" cy="37240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400" i="1" dirty="0">
                <a:latin typeface="+mj-lt"/>
              </a:rPr>
              <a:t>What day is today?</a:t>
            </a:r>
            <a:r>
              <a:rPr lang="zh-CN" altLang="en-US" sz="3200" i="1" dirty="0">
                <a:latin typeface="Arial" panose="020B0604020202020204" pitchFamily="34" charset="0"/>
              </a:rPr>
              <a:t>今天星期</a:t>
            </a:r>
            <a:r>
              <a:rPr lang="zh-CN" altLang="en-US" sz="3200" i="1" dirty="0" smtClean="0">
                <a:latin typeface="Arial" panose="020B0604020202020204" pitchFamily="34" charset="0"/>
              </a:rPr>
              <a:t>几？</a:t>
            </a:r>
            <a:endParaRPr lang="zh-CN" altLang="en-US" sz="32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4400" i="1" dirty="0" smtClean="0">
                <a:latin typeface="+mj-lt"/>
              </a:rPr>
              <a:t>It’s_________.</a:t>
            </a:r>
            <a:endParaRPr lang="en-US" altLang="zh-CN" sz="44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latin typeface="+mj-lt"/>
              </a:rPr>
              <a:t>What do we have today?</a:t>
            </a:r>
            <a:r>
              <a:rPr lang="zh-CN" altLang="en-US" sz="2400" b="1" dirty="0">
                <a:latin typeface="+mj-lt"/>
              </a:rPr>
              <a:t>今天上什么</a:t>
            </a:r>
            <a:r>
              <a:rPr lang="zh-CN" altLang="en-US" sz="2400" b="1" dirty="0" smtClean="0">
                <a:latin typeface="+mj-lt"/>
              </a:rPr>
              <a:t>课？</a:t>
            </a:r>
            <a:endParaRPr lang="zh-CN" altLang="en-US" sz="2400" b="1" dirty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4400" i="1" dirty="0">
                <a:latin typeface="+mj-lt"/>
              </a:rPr>
              <a:t>We have_______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79389" y="357188"/>
            <a:ext cx="2366962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 smtClean="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 fill </a:t>
            </a:r>
            <a:endParaRPr lang="zh-CN" altLang="en-US" sz="3600" kern="10" dirty="0">
              <a:ln w="9525">
                <a:noFill/>
                <a:rou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76463" y="273843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554711" y="1661220"/>
            <a:ext cx="5328703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 dirty="0">
                <a:latin typeface="Arial" panose="020B0604020202020204" pitchFamily="34" charset="0"/>
              </a:rPr>
              <a:t>What day is today?</a:t>
            </a:r>
          </a:p>
          <a:p>
            <a:pPr eaLnBrk="1" hangingPunct="1"/>
            <a:r>
              <a:rPr lang="zh-CN" altLang="en-US" sz="3200" b="1" dirty="0">
                <a:latin typeface="Arial" panose="020B0604020202020204" pitchFamily="34" charset="0"/>
              </a:rPr>
              <a:t>今天星期几？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547813" y="3112294"/>
            <a:ext cx="5171609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 smtClean="0">
                <a:latin typeface="Arial" panose="020B0604020202020204" pitchFamily="34" charset="0"/>
              </a:rPr>
              <a:t>打开</a:t>
            </a:r>
            <a:r>
              <a:rPr lang="en-US" altLang="zh-CN" sz="3200" b="1" dirty="0" smtClean="0">
                <a:latin typeface="Arial" panose="020B0604020202020204" pitchFamily="34" charset="0"/>
              </a:rPr>
              <a:t>30</a:t>
            </a:r>
            <a:r>
              <a:rPr lang="zh-CN" altLang="en-US" sz="3200" b="1" dirty="0" smtClean="0">
                <a:latin typeface="Arial" panose="020B0604020202020204" pitchFamily="34" charset="0"/>
              </a:rPr>
              <a:t>页，画</a:t>
            </a:r>
            <a:r>
              <a:rPr lang="zh-CN" altLang="en-US" sz="3200" b="1" dirty="0">
                <a:latin typeface="Arial" panose="020B0604020202020204" pitchFamily="34" charset="0"/>
              </a:rPr>
              <a:t>出表示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星期几</a:t>
            </a:r>
          </a:p>
          <a:p>
            <a:pPr eaLnBrk="1" hangingPunct="1"/>
            <a:r>
              <a:rPr lang="zh-CN" altLang="en-US" sz="3200" b="1" dirty="0">
                <a:latin typeface="Arial" panose="020B0604020202020204" pitchFamily="34" charset="0"/>
              </a:rPr>
              <a:t>的单词，并翻译。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9389" y="357188"/>
            <a:ext cx="302446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 smtClean="0">
                <a:ln w="9525">
                  <a:noFill/>
                  <a:rou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 fill </a:t>
            </a:r>
            <a:endParaRPr lang="zh-CN" altLang="en-US" sz="3600" kern="10" dirty="0">
              <a:ln w="9525">
                <a:noFill/>
                <a:rou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76463" y="2738438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19251" y="1491853"/>
            <a:ext cx="6266459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400" b="1">
                <a:latin typeface="Arial" panose="020B0604020202020204" pitchFamily="34" charset="0"/>
              </a:rPr>
              <a:t>What day is today?</a:t>
            </a:r>
          </a:p>
          <a:p>
            <a:pPr eaLnBrk="1" hangingPunct="1"/>
            <a:r>
              <a:rPr lang="zh-CN" altLang="en-US" sz="3200" b="1">
                <a:latin typeface="Arial" panose="020B0604020202020204" pitchFamily="34" charset="0"/>
              </a:rPr>
              <a:t>今天星期几？          请看课文动画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763713" y="2518172"/>
            <a:ext cx="31854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>
                <a:latin typeface="Book Antiqua" panose="02040602050305030304" pitchFamily="18" charset="0"/>
              </a:rPr>
              <a:t>It’s _________.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843213" y="2463403"/>
            <a:ext cx="213391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>
                <a:solidFill>
                  <a:srgbClr val="FF0000"/>
                </a:solidFill>
                <a:latin typeface="Book Antiqua" panose="02040602050305030304" pitchFamily="18" charset="0"/>
              </a:rPr>
              <a:t>Thursday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835150" y="3112294"/>
            <a:ext cx="730885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i="1">
                <a:latin typeface="Book Antiqua" panose="02040602050305030304" pitchFamily="18" charset="0"/>
              </a:rPr>
              <a:t>Danny and Li Ming can </a:t>
            </a:r>
          </a:p>
          <a:p>
            <a:pPr eaLnBrk="1" hangingPunct="1"/>
            <a:r>
              <a:rPr lang="en-US" altLang="zh-CN" sz="3600" b="1" i="1">
                <a:latin typeface="Book Antiqua" panose="02040602050305030304" pitchFamily="18" charset="0"/>
              </a:rPr>
              <a:t>____________this afternoon.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619251" y="3543300"/>
            <a:ext cx="288252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 i="1">
                <a:solidFill>
                  <a:srgbClr val="FF0000"/>
                </a:solidFill>
                <a:latin typeface="Book Antiqua" panose="02040602050305030304" pitchFamily="18" charset="0"/>
              </a:rPr>
              <a:t>play </a:t>
            </a:r>
            <a:r>
              <a:rPr lang="en-US" altLang="zh-CN" sz="3600" b="1" i="1">
                <a:solidFill>
                  <a:srgbClr val="FF0000"/>
                </a:solidFill>
                <a:latin typeface="Book Antiqua" panose="02040602050305030304" pitchFamily="18" charset="0"/>
                <a:hlinkClick r:id="rId3" action="ppaction://hlinksldjump"/>
              </a:rPr>
              <a:t>football</a:t>
            </a:r>
            <a:endParaRPr lang="en-US" altLang="zh-CN" sz="3600" b="1" i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  <p:bldP spid="33804" grpId="0"/>
      <p:bldP spid="338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762500" y="1653779"/>
            <a:ext cx="2303836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600" b="1" i="1" dirty="0">
                <a:solidFill>
                  <a:srgbClr val="FF0000"/>
                </a:solidFill>
                <a:latin typeface="+mj-lt"/>
              </a:rPr>
              <a:t>ball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16014" y="1653779"/>
            <a:ext cx="408477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600" b="1" i="1" dirty="0">
                <a:latin typeface="+mj-lt"/>
              </a:rPr>
              <a:t>basket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11426" y="1653779"/>
            <a:ext cx="250902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9600" b="1" i="1" dirty="0">
                <a:latin typeface="+mj-lt"/>
              </a:rPr>
              <a:t>foot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221581"/>
            <a:ext cx="2305050" cy="129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0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4" y="897732"/>
            <a:ext cx="4465637" cy="251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9750" y="3057525"/>
            <a:ext cx="391966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 i="1" dirty="0">
                <a:solidFill>
                  <a:srgbClr val="FF0000"/>
                </a:solidFill>
                <a:latin typeface="+mj-lt"/>
              </a:rPr>
              <a:t>a small football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572000" y="3651648"/>
            <a:ext cx="380585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4000" b="1" i="1" dirty="0">
                <a:solidFill>
                  <a:srgbClr val="FF0000"/>
                </a:solidFill>
                <a:latin typeface="+mj-lt"/>
              </a:rPr>
              <a:t>a big ________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 Days of the Week 第二课时_课件1</Template>
  <TotalTime>0</TotalTime>
  <Words>329</Words>
  <Application>Microsoft Office PowerPoint</Application>
  <PresentationFormat>全屏显示(16:9)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MS Mincho</vt:lpstr>
      <vt:lpstr>宋体</vt:lpstr>
      <vt:lpstr>微软雅黑</vt:lpstr>
      <vt:lpstr>幼圆</vt:lpstr>
      <vt:lpstr>Arial</vt:lpstr>
      <vt:lpstr>Arial Black</vt:lpstr>
      <vt:lpstr>Book Antiqua</vt:lpstr>
      <vt:lpstr>Calibri</vt:lpstr>
      <vt:lpstr>Times New Roman</vt:lpstr>
      <vt:lpstr>WWW.2PPT.COM
</vt:lpstr>
      <vt:lpstr>Unit 3  Days of the Week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2020-06-20T02:24:00Z</dcterms:created>
  <dcterms:modified xsi:type="dcterms:W3CDTF">2023-01-16T17:10:27Z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4CCF0FCEDE5A4F07A3403D7AC2375E97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