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2" r:id="rId3"/>
    <p:sldId id="260" r:id="rId4"/>
    <p:sldId id="266" r:id="rId5"/>
    <p:sldId id="277" r:id="rId6"/>
    <p:sldId id="262" r:id="rId7"/>
    <p:sldId id="261" r:id="rId8"/>
    <p:sldId id="279" r:id="rId9"/>
    <p:sldId id="263" r:id="rId10"/>
    <p:sldId id="264" r:id="rId11"/>
    <p:sldId id="265" r:id="rId12"/>
    <p:sldId id="267" r:id="rId13"/>
    <p:sldId id="272" r:id="rId14"/>
    <p:sldId id="271" r:id="rId15"/>
    <p:sldId id="270" r:id="rId16"/>
    <p:sldId id="273" r:id="rId17"/>
    <p:sldId id="280" r:id="rId18"/>
    <p:sldId id="281" r:id="rId19"/>
    <p:sldId id="27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5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9382" autoAdjust="0"/>
  </p:normalViewPr>
  <p:slideViewPr>
    <p:cSldViewPr>
      <p:cViewPr>
        <p:scale>
          <a:sx n="100" d="100"/>
          <a:sy n="100" d="100"/>
        </p:scale>
        <p:origin x="-30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B213C42-8982-4437-BC5D-61D23EADAD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C124A9-4AE2-462F-BE71-FFC0DD2CF6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CE5190-6DFE-4EAC-8146-5249BC43B28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4C584-9581-4A3A-9F91-3742DD86F1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C81DE-FC9E-4C9B-8946-E22B962900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F6E8A-C308-4314-BC08-FA59D3B3F41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B803E-DBD2-428E-B625-41FB2939F44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D068B-8E34-4D05-A6C3-E3260A5A2F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7031F-D17B-4F20-B812-EF48FB6BCE3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F92A59-2697-4338-8318-39F78A84D0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9BF168-060F-4EA4-A770-B7936C0F5F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8C16C-51D6-48A5-981F-61F49A8E5E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124A9-4AE2-462F-BE71-FFC0DD2CF6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96E1ED-419D-4215-9DC8-99C04C90CF9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1EB32-46D5-4318-AB52-BB6FA125069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73640-BDE5-457C-AD9D-B04323CD151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93619-B776-4511-AC83-2FDCE156A5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7D99-4FEE-4DF2-88BF-A76C5ED1D2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4857-39A4-4D76-9B33-5CA5E24D18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3D7E-9C58-4C08-AD2F-2F6FCD1577B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807E-D7A0-4FC3-9BBC-BBAB209468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D73E-AFC8-466B-960E-D94DF49ACF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8048-CDA9-4961-BA63-AACBC362C1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F935-5850-43CC-9AD2-708DE09014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BF5BD-E226-492A-BAAA-8ED1E42966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7D99-4FEE-4DF2-88BF-A76C5ED1D2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4857-39A4-4D76-9B33-5CA5E24D18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2AE9-8A1C-4327-A7A8-CCFD51F36F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3D21-5980-4318-BAFE-FC70FE43D4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DB20-1653-4432-98DF-F83FFAE1961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99F2-B97F-45C8-983A-3FD10E3BD3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D81C-3A1A-4CB4-AAB5-CD2D3D3004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5B8B-B398-4D97-A835-B1963E32AC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94E2-8BFF-4A66-9CB6-C51B19FAA7A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85CE-CBF5-4B54-9483-ABCB9E4050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3419-569C-4AB0-9CBE-B9B90C1F9F6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9E5F-F3C1-432C-8453-F3F91E87BA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B609-35A1-404E-9B4A-E3237DF08C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DCD7-5BC3-4FF9-94CC-E4BE530ECD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B5C6-00DA-4716-B18C-1131559FA4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85DC-F2E1-4BD2-8E62-AA50306570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F61892-62AB-462C-8F02-F0D7C20D28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C5D765-AB5D-4B43-9232-66BB6473F15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8.jpeg"/><Relationship Id="rId2" Type="http://schemas.openxmlformats.org/officeDocument/2006/relationships/audio" Target="file:///C:\Users\MeBiuS\Desktop\&#33521;&#35821;%20&#19977;&#24180;&#32423;&#19979;&#20876;%20&#25945;&#23398;&#35838;&#20214;\Module%202\Unit%204\&#38899;&#39057;\Enjoy%20a%20story%20-%202.mp3" TargetMode="External"/><Relationship Id="rId1" Type="http://schemas.microsoft.com/office/2007/relationships/media" Target="file:///C:\Users\MeBiuS\Desktop\&#33521;&#35821;%20&#19977;&#24180;&#32423;&#19979;&#20876;%20&#25945;&#23398;&#35838;&#20214;\Module%202\Unit%204\&#38899;&#39057;\Enjoy%20a%20story%20-%202.mp3" TargetMode="External"/><Relationship Id="rId6" Type="http://schemas.openxmlformats.org/officeDocument/2006/relationships/image" Target="../media/image4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openxmlformats.org/officeDocument/2006/relationships/audio" Target="file:///C:\Users\MeBiuS\Desktop\&#33521;&#35821;%20&#19977;&#24180;&#32423;&#19979;&#20876;%20&#25945;&#23398;&#35838;&#20214;\Module%202\Unit%204\&#38899;&#39057;\Enjoy%20a%20story%20-%203.mp3" TargetMode="External"/><Relationship Id="rId1" Type="http://schemas.microsoft.com/office/2007/relationships/media" Target="file:///C:\Users\MeBiuS\Desktop\&#33521;&#35821;%20&#19977;&#24180;&#32423;&#19979;&#20876;%20&#25945;&#23398;&#35838;&#20214;\Module%202\Unit%204\&#38899;&#39057;\Enjoy%20a%20story%20-%203.mp3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.pn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jpe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5" Type="http://schemas.openxmlformats.org/officeDocument/2006/relationships/image" Target="../media/image69.jpeg"/><Relationship Id="rId10" Type="http://schemas.openxmlformats.org/officeDocument/2006/relationships/image" Target="../media/image64.png"/><Relationship Id="rId4" Type="http://schemas.openxmlformats.org/officeDocument/2006/relationships/image" Target="../media/image4.png"/><Relationship Id="rId9" Type="http://schemas.openxmlformats.org/officeDocument/2006/relationships/image" Target="../media/image63.png"/><Relationship Id="rId1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jpe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12" Type="http://schemas.openxmlformats.org/officeDocument/2006/relationships/image" Target="../media/image67.jpeg"/><Relationship Id="rId17" Type="http://schemas.openxmlformats.org/officeDocument/2006/relationships/image" Target="../media/image83.png"/><Relationship Id="rId2" Type="http://schemas.openxmlformats.org/officeDocument/2006/relationships/image" Target="../media/image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jpeg"/><Relationship Id="rId15" Type="http://schemas.openxmlformats.org/officeDocument/2006/relationships/image" Target="../media/image81.jpe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audio" Target="file:///C:\Users\MeBiuS\Desktop\&#33521;&#35821;%20&#19977;&#24180;&#32423;&#19979;&#20876;%20&#25945;&#23398;&#35838;&#20214;\Module%202\Unit%204\&#38899;&#39057;\Enjoy%20a%20story.mp3" TargetMode="External"/><Relationship Id="rId1" Type="http://schemas.microsoft.com/office/2007/relationships/media" Target="file:///C:\Users\MeBiuS\Desktop\&#33521;&#35821;%20&#19977;&#24180;&#32423;&#19979;&#20876;%20&#25945;&#23398;&#35838;&#20214;\Module%202\Unit%204\&#38899;&#39057;\Enjoy%20a%20story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29.jpeg"/><Relationship Id="rId5" Type="http://schemas.openxmlformats.org/officeDocument/2006/relationships/image" Target="../media/image3.png"/><Relationship Id="rId10" Type="http://schemas.openxmlformats.org/officeDocument/2006/relationships/image" Target="../media/image28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audio" Target="file:///C:\Users\MeBiuS\Desktop\&#33521;&#35821;%20&#19977;&#24180;&#32423;&#19979;&#20876;%20&#25945;&#23398;&#35838;&#20214;\Module%202\Unit%204\&#38899;&#39057;\Enjoy%20a%20story.mp3" TargetMode="External"/><Relationship Id="rId1" Type="http://schemas.microsoft.com/office/2007/relationships/media" Target="file:///C:\Users\MeBiuS\Desktop\&#33521;&#35821;%20&#19977;&#24180;&#32423;&#19979;&#20876;%20&#25945;&#23398;&#35838;&#20214;\Module%202\Unit%204\&#38899;&#39057;\Enjoy%20a%20story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36.jpeg"/><Relationship Id="rId5" Type="http://schemas.openxmlformats.org/officeDocument/2006/relationships/image" Target="../media/image3.png"/><Relationship Id="rId10" Type="http://schemas.openxmlformats.org/officeDocument/2006/relationships/image" Target="../media/image35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5.jpeg"/><Relationship Id="rId2" Type="http://schemas.openxmlformats.org/officeDocument/2006/relationships/audio" Target="file:///C:\Users\MeBiuS\Desktop\&#33521;&#35821;%20&#19977;&#24180;&#32423;&#19979;&#20876;%20&#25945;&#23398;&#35838;&#20214;\Module%202\Unit%204\&#38899;&#39057;\Enjoy%20a%20story%20-%201.mp3" TargetMode="External"/><Relationship Id="rId1" Type="http://schemas.microsoft.com/office/2007/relationships/media" Target="file:///C:\Users\MeBiuS\Desktop\&#33521;&#35821;%20&#19977;&#24180;&#32423;&#19979;&#20876;%20&#25945;&#23398;&#35838;&#20214;\Module%202\Unit%204\&#38899;&#39057;\Enjoy%20a%20story%20-%20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224847" y="3851001"/>
            <a:ext cx="18732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第三课时</a:t>
            </a:r>
          </a:p>
        </p:txBody>
      </p:sp>
      <p:pic>
        <p:nvPicPr>
          <p:cNvPr id="2053" name="Picture 11" descr="D:\课件制作\Unit1-3\u4\anmimals\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559" y="2492896"/>
            <a:ext cx="45212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组合 13"/>
          <p:cNvGrpSpPr/>
          <p:nvPr/>
        </p:nvGrpSpPr>
        <p:grpSpPr bwMode="auto">
          <a:xfrm>
            <a:off x="0" y="0"/>
            <a:ext cx="9144000" cy="798513"/>
            <a:chOff x="0" y="-1"/>
            <a:chExt cx="9144000" cy="798157"/>
          </a:xfrm>
        </p:grpSpPr>
        <p:pic>
          <p:nvPicPr>
            <p:cNvPr id="2059" name="Picture 1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8" name="标题 1"/>
          <p:cNvSpPr>
            <a:spLocks noGrp="1"/>
          </p:cNvSpPr>
          <p:nvPr>
            <p:ph type="title"/>
          </p:nvPr>
        </p:nvSpPr>
        <p:spPr>
          <a:xfrm>
            <a:off x="0" y="980728"/>
            <a:ext cx="9142709" cy="1440160"/>
          </a:xfrm>
        </p:spPr>
        <p:txBody>
          <a:bodyPr/>
          <a:lstStyle/>
          <a:p>
            <a:pPr eaLnBrk="1" hangingPunct="1"/>
            <a:r>
              <a:rPr lang="en-US" altLang="zh-CN" sz="8000" i="1" dirty="0" smtClean="0">
                <a:solidFill>
                  <a:srgbClr val="25AAA5"/>
                </a:solidFill>
                <a:latin typeface="Broadway" panose="04040905080B02020502" pitchFamily="82" charset="0"/>
              </a:rPr>
              <a:t>Animals in the zoo</a:t>
            </a:r>
            <a:endParaRPr lang="zh-CN" altLang="en-US" sz="8000" i="1" dirty="0" smtClean="0">
              <a:solidFill>
                <a:srgbClr val="25AAA5"/>
              </a:solidFill>
              <a:latin typeface="Broadway" panose="04040905080B02020502" pitchFamily="8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949280"/>
            <a:ext cx="9144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2311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Learn the story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3388" y="2182813"/>
            <a:ext cx="3835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33888" y="3213100"/>
            <a:ext cx="43688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4645025" y="2060575"/>
            <a:ext cx="1511300" cy="863600"/>
            <a:chOff x="4644876" y="2060575"/>
            <a:chExt cx="1511300" cy="8636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644876" y="2060575"/>
              <a:ext cx="15113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6156176" y="2060575"/>
              <a:ext cx="0" cy="863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圆角矩形标注 14"/>
          <p:cNvSpPr/>
          <p:nvPr/>
        </p:nvSpPr>
        <p:spPr>
          <a:xfrm>
            <a:off x="266700" y="919163"/>
            <a:ext cx="3368675" cy="647700"/>
          </a:xfrm>
          <a:prstGeom prst="wedgeRoundRectCallout">
            <a:avLst>
              <a:gd name="adj1" fmla="val 21188"/>
              <a:gd name="adj2" fmla="val 1531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981075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Look! What’s this?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39725" y="1916113"/>
            <a:ext cx="1855788" cy="649287"/>
          </a:xfrm>
          <a:prstGeom prst="wedgeRoundRectCallout">
            <a:avLst>
              <a:gd name="adj1" fmla="val -3133"/>
              <a:gd name="adj2" fmla="val 1649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3388" y="1989138"/>
            <a:ext cx="194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It’s a hat.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1951038" y="4067175"/>
            <a:ext cx="2513012" cy="649288"/>
          </a:xfrm>
          <a:prstGeom prst="wedgeRoundRectCallout">
            <a:avLst>
              <a:gd name="adj1" fmla="val 24172"/>
              <a:gd name="adj2" fmla="val -1288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25650" y="4130675"/>
            <a:ext cx="2690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 like this hat.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6457950" y="2619375"/>
            <a:ext cx="1714500" cy="977900"/>
          </a:xfrm>
          <a:prstGeom prst="wedgeRoundRectCallout">
            <a:avLst>
              <a:gd name="adj1" fmla="val -81183"/>
              <a:gd name="adj2" fmla="val 599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6688" y="2619375"/>
            <a:ext cx="1655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They’re my hats.</a:t>
            </a:r>
            <a:endParaRPr lang="zh-CN" altLang="en-US" sz="2800" dirty="0">
              <a:latin typeface="GCFrutiger" pitchFamily="50" charset="0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932363" y="6097588"/>
            <a:ext cx="3254375" cy="644525"/>
            <a:chOff x="4932039" y="6098374"/>
            <a:chExt cx="3254041" cy="642994"/>
          </a:xfrm>
        </p:grpSpPr>
        <p:sp>
          <p:nvSpPr>
            <p:cNvPr id="19" name="圆角矩形标注 18"/>
            <p:cNvSpPr/>
            <p:nvPr/>
          </p:nvSpPr>
          <p:spPr>
            <a:xfrm>
              <a:off x="4932039" y="6098374"/>
              <a:ext cx="3239754" cy="642994"/>
            </a:xfrm>
            <a:prstGeom prst="wedgeRoundRectCallout">
              <a:avLst>
                <a:gd name="adj1" fmla="val 23445"/>
                <a:gd name="adj2" fmla="val -104149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圆角矩形标注 19"/>
            <p:cNvSpPr/>
            <p:nvPr/>
          </p:nvSpPr>
          <p:spPr>
            <a:xfrm>
              <a:off x="4946325" y="6098374"/>
              <a:ext cx="3239755" cy="642994"/>
            </a:xfrm>
            <a:prstGeom prst="wedgeRoundRectCallout">
              <a:avLst>
                <a:gd name="adj1" fmla="val -22574"/>
                <a:gd name="adj2" fmla="val -11071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圆角矩形标注 20"/>
            <p:cNvSpPr/>
            <p:nvPr/>
          </p:nvSpPr>
          <p:spPr>
            <a:xfrm>
              <a:off x="4946325" y="6098374"/>
              <a:ext cx="3239755" cy="642994"/>
            </a:xfrm>
            <a:prstGeom prst="wedgeRoundRectCallout">
              <a:avLst>
                <a:gd name="adj1" fmla="val 870"/>
                <a:gd name="adj2" fmla="val -11946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75238" y="6146800"/>
            <a:ext cx="3097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They’re our hats.</a:t>
            </a:r>
            <a:endParaRPr lang="zh-CN" altLang="en-US" sz="2800" dirty="0">
              <a:latin typeface="GCFrutiger" pitchFamily="50" charset="0"/>
            </a:endParaRPr>
          </a:p>
        </p:txBody>
      </p:sp>
      <p:pic>
        <p:nvPicPr>
          <p:cNvPr id="13" name="Enjoy a story - 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0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25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 animBg="1"/>
      <p:bldP spid="8" grpId="0"/>
      <p:bldP spid="16" grpId="0" animBg="1"/>
      <p:bldP spid="9" grpId="0"/>
      <p:bldP spid="17" grpId="0" animBg="1"/>
      <p:bldP spid="10" grpId="0"/>
      <p:bldP spid="18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3325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Learn the story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1676400"/>
            <a:ext cx="8605838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njoy a story - 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27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447675" y="2133600"/>
            <a:ext cx="3725863" cy="649288"/>
          </a:xfrm>
          <a:prstGeom prst="wedgeRoundRectCallout">
            <a:avLst>
              <a:gd name="adj1" fmla="val 33132"/>
              <a:gd name="adj2" fmla="val 1950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1825" y="2205038"/>
            <a:ext cx="3435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I don’t like this hat.</a:t>
            </a:r>
            <a:endParaRPr lang="zh-CN" altLang="en-US" sz="2800">
              <a:latin typeface="GCFrutiger" pitchFamily="50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932363" y="4867275"/>
            <a:ext cx="3671887" cy="649288"/>
            <a:chOff x="3870692" y="5229225"/>
            <a:chExt cx="3280569" cy="649288"/>
          </a:xfrm>
        </p:grpSpPr>
        <p:sp>
          <p:nvSpPr>
            <p:cNvPr id="11" name="圆角矩形标注 10"/>
            <p:cNvSpPr/>
            <p:nvPr/>
          </p:nvSpPr>
          <p:spPr>
            <a:xfrm>
              <a:off x="3870692" y="5229225"/>
              <a:ext cx="3280569" cy="649288"/>
            </a:xfrm>
            <a:prstGeom prst="wedgeRoundRectCallout">
              <a:avLst>
                <a:gd name="adj1" fmla="val 3972"/>
                <a:gd name="adj2" fmla="val -140819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3870692" y="5229225"/>
              <a:ext cx="3280569" cy="649288"/>
            </a:xfrm>
            <a:prstGeom prst="wedgeRoundRectCallout">
              <a:avLst>
                <a:gd name="adj1" fmla="val -27761"/>
                <a:gd name="adj2" fmla="val -13215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3870692" y="5229225"/>
              <a:ext cx="3280569" cy="649288"/>
            </a:xfrm>
            <a:prstGeom prst="wedgeRoundRectCallout">
              <a:avLst>
                <a:gd name="adj1" fmla="val -40625"/>
                <a:gd name="adj2" fmla="val -125653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11750" y="4941888"/>
            <a:ext cx="3492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I don’t like this hat.</a:t>
            </a:r>
            <a:endParaRPr lang="zh-CN" altLang="en-US" sz="28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435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Act it out 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175125" y="549275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GCFrutiger" pitchFamily="50" charset="0"/>
              </a:rPr>
              <a:t>Characters: an old man, three monkeys</a:t>
            </a:r>
            <a:endParaRPr lang="zh-CN" altLang="en-US">
              <a:latin typeface="GCFrutiger" pitchFamily="50" charset="0"/>
            </a:endParaRP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773238" y="1196975"/>
            <a:ext cx="5668962" cy="5000625"/>
            <a:chOff x="1772654" y="1259940"/>
            <a:chExt cx="5671267" cy="5000744"/>
          </a:xfrm>
        </p:grpSpPr>
        <p:sp>
          <p:nvSpPr>
            <p:cNvPr id="14354" name="TextBox 4"/>
            <p:cNvSpPr txBox="1">
              <a:spLocks noChangeArrowheads="1"/>
            </p:cNvSpPr>
            <p:nvPr/>
          </p:nvSpPr>
          <p:spPr bwMode="auto">
            <a:xfrm>
              <a:off x="3587895" y="1259940"/>
              <a:ext cx="1992217" cy="53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/>
                <a:t>Picture 1</a:t>
              </a:r>
              <a:endParaRPr lang="zh-CN" altLang="en-US" sz="2800" b="1"/>
            </a:p>
          </p:txBody>
        </p:sp>
        <p:pic>
          <p:nvPicPr>
            <p:cNvPr id="14355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72654" y="1883374"/>
              <a:ext cx="5671267" cy="4377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9"/>
          <p:cNvGrpSpPr/>
          <p:nvPr/>
        </p:nvGrpSpPr>
        <p:grpSpPr bwMode="auto">
          <a:xfrm>
            <a:off x="1651000" y="1112838"/>
            <a:ext cx="5840413" cy="5084762"/>
            <a:chOff x="7433963" y="1196752"/>
            <a:chExt cx="5445783" cy="5085184"/>
          </a:xfrm>
        </p:grpSpPr>
        <p:pic>
          <p:nvPicPr>
            <p:cNvPr id="14352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33963" y="1772816"/>
              <a:ext cx="5445783" cy="450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TextBox 8"/>
            <p:cNvSpPr txBox="1">
              <a:spLocks noChangeArrowheads="1"/>
            </p:cNvSpPr>
            <p:nvPr/>
          </p:nvSpPr>
          <p:spPr bwMode="auto">
            <a:xfrm>
              <a:off x="9144000" y="1196752"/>
              <a:ext cx="1992217" cy="53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/>
                <a:t>Picture 2</a:t>
              </a:r>
              <a:endParaRPr lang="zh-CN" altLang="en-US" sz="2800" b="1"/>
            </a:p>
          </p:txBody>
        </p:sp>
      </p:grpSp>
      <p:grpSp>
        <p:nvGrpSpPr>
          <p:cNvPr id="5" name="组合 15"/>
          <p:cNvGrpSpPr/>
          <p:nvPr/>
        </p:nvGrpSpPr>
        <p:grpSpPr bwMode="auto">
          <a:xfrm>
            <a:off x="2193925" y="1149350"/>
            <a:ext cx="5248275" cy="4589463"/>
            <a:chOff x="1480420" y="2708920"/>
            <a:chExt cx="5247056" cy="4589139"/>
          </a:xfrm>
        </p:grpSpPr>
        <p:sp>
          <p:nvSpPr>
            <p:cNvPr id="14350" name="TextBox 10"/>
            <p:cNvSpPr txBox="1">
              <a:spLocks noChangeArrowheads="1"/>
            </p:cNvSpPr>
            <p:nvPr/>
          </p:nvSpPr>
          <p:spPr bwMode="auto">
            <a:xfrm>
              <a:off x="2771800" y="2708920"/>
              <a:ext cx="1992217" cy="53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/>
                <a:t>Picture 3</a:t>
              </a:r>
              <a:endParaRPr lang="zh-CN" altLang="en-US" sz="2800" b="1"/>
            </a:p>
          </p:txBody>
        </p:sp>
        <p:pic>
          <p:nvPicPr>
            <p:cNvPr id="14351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480420" y="3212976"/>
              <a:ext cx="5247056" cy="4085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6"/>
          <p:cNvGrpSpPr/>
          <p:nvPr/>
        </p:nvGrpSpPr>
        <p:grpSpPr bwMode="auto">
          <a:xfrm>
            <a:off x="2306638" y="1149350"/>
            <a:ext cx="4586287" cy="5048250"/>
            <a:chOff x="8410983" y="2132856"/>
            <a:chExt cx="4585704" cy="4497688"/>
          </a:xfrm>
        </p:grpSpPr>
        <p:sp>
          <p:nvSpPr>
            <p:cNvPr id="14348" name="TextBox 11"/>
            <p:cNvSpPr txBox="1">
              <a:spLocks noChangeArrowheads="1"/>
            </p:cNvSpPr>
            <p:nvPr/>
          </p:nvSpPr>
          <p:spPr bwMode="auto">
            <a:xfrm>
              <a:off x="9612560" y="2132856"/>
              <a:ext cx="1992217" cy="53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/>
                <a:t>Picture 4</a:t>
              </a:r>
              <a:endParaRPr lang="zh-CN" altLang="en-US" sz="2800" b="1"/>
            </a:p>
          </p:txBody>
        </p:sp>
        <p:pic>
          <p:nvPicPr>
            <p:cNvPr id="14349" name="Picture 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8410983" y="3569352"/>
              <a:ext cx="4585704" cy="306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18"/>
          <p:cNvGrpSpPr/>
          <p:nvPr/>
        </p:nvGrpSpPr>
        <p:grpSpPr bwMode="auto">
          <a:xfrm>
            <a:off x="449263" y="1133475"/>
            <a:ext cx="8208962" cy="4951413"/>
            <a:chOff x="-3400212" y="1268760"/>
            <a:chExt cx="6480720" cy="4952121"/>
          </a:xfrm>
        </p:grpSpPr>
        <p:sp>
          <p:nvSpPr>
            <p:cNvPr id="14346" name="TextBox 12"/>
            <p:cNvSpPr txBox="1">
              <a:spLocks noChangeArrowheads="1"/>
            </p:cNvSpPr>
            <p:nvPr/>
          </p:nvSpPr>
          <p:spPr bwMode="auto">
            <a:xfrm>
              <a:off x="-1260648" y="1268760"/>
              <a:ext cx="1992217" cy="53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/>
                <a:t>Picture 5</a:t>
              </a:r>
              <a:endParaRPr lang="zh-CN" altLang="en-US" sz="2800" b="1"/>
            </a:p>
          </p:txBody>
        </p:sp>
        <p:pic>
          <p:nvPicPr>
            <p:cNvPr id="14347" name="Picture 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-3400212" y="2225430"/>
              <a:ext cx="6480720" cy="399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536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2875" y="895350"/>
            <a:ext cx="4351338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extBox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3888" y="2614613"/>
            <a:ext cx="363855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2713" y="5084763"/>
            <a:ext cx="2233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By      _________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34194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639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052513"/>
            <a:ext cx="8351837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183188" y="1916113"/>
            <a:ext cx="3709987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latin typeface="GCFrutiger" pitchFamily="50" charset="0"/>
              </a:rPr>
              <a:t>I like monkeys. </a:t>
            </a:r>
            <a:br>
              <a:rPr lang="en-US" altLang="zh-CN" sz="4000" dirty="0">
                <a:latin typeface="GCFrutiger" pitchFamily="50" charset="0"/>
              </a:rPr>
            </a:br>
            <a:r>
              <a:rPr lang="en-US" altLang="zh-CN" sz="4000" dirty="0">
                <a:latin typeface="GCFrutiger" pitchFamily="50" charset="0"/>
              </a:rPr>
              <a:t>Look at </a:t>
            </a:r>
          </a:p>
          <a:p>
            <a:pPr eaLnBrk="1" hangingPunct="1"/>
            <a:r>
              <a:rPr lang="en-US" altLang="zh-CN" sz="4000" dirty="0">
                <a:latin typeface="GCFrutiger" pitchFamily="50" charset="0"/>
              </a:rPr>
              <a:t>this monkey.</a:t>
            </a:r>
          </a:p>
          <a:p>
            <a:pPr eaLnBrk="1" hangingPunct="1"/>
            <a:r>
              <a:rPr lang="en-US" altLang="zh-CN" sz="4000" dirty="0">
                <a:latin typeface="GCFrutiger" pitchFamily="50" charset="0"/>
              </a:rPr>
              <a:t>Its tail is long. </a:t>
            </a:r>
          </a:p>
          <a:p>
            <a:pPr eaLnBrk="1" hangingPunct="1"/>
            <a:r>
              <a:rPr lang="en-US" altLang="zh-CN" sz="4000" dirty="0">
                <a:latin typeface="GCFrutiger" pitchFamily="50" charset="0"/>
              </a:rPr>
              <a:t>Its ears are  small.</a:t>
            </a:r>
          </a:p>
          <a:p>
            <a:pPr eaLnBrk="1" hangingPunct="1"/>
            <a:endParaRPr lang="en-US" altLang="zh-CN" sz="4000" dirty="0">
              <a:latin typeface="GCFrutiger" pitchFamily="50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844675"/>
            <a:ext cx="33655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out loud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742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052513"/>
            <a:ext cx="8351837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3" descr="monek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341438"/>
            <a:ext cx="15081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5219700" y="1484313"/>
            <a:ext cx="2701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I like ... </a:t>
            </a:r>
            <a:br>
              <a:rPr lang="en-US" altLang="zh-CN" sz="2400">
                <a:latin typeface="GCFrutiger" pitchFamily="50" charset="0"/>
              </a:rPr>
            </a:br>
            <a:r>
              <a:rPr lang="en-US" altLang="zh-CN" sz="2400">
                <a:latin typeface="GCFrutiger" pitchFamily="50" charset="0"/>
              </a:rPr>
              <a:t>Look at ...</a:t>
            </a:r>
          </a:p>
          <a:p>
            <a:pPr eaLnBrk="1" hangingPunct="1"/>
            <a:r>
              <a:rPr lang="en-US" altLang="zh-CN" sz="2400">
                <a:latin typeface="GCFrutiger" pitchFamily="50" charset="0"/>
              </a:rPr>
              <a:t>Its …</a:t>
            </a: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1412875"/>
            <a:ext cx="16684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924175"/>
            <a:ext cx="12461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6863" y="2708275"/>
            <a:ext cx="171767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365625"/>
            <a:ext cx="1646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292600"/>
            <a:ext cx="16732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0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1700213"/>
            <a:ext cx="1168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1" descr="D:\课件制作\Unit1-3\u4\anmimals\panda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15"/>
          <a:stretch>
            <a:fillRect/>
          </a:stretch>
        </p:blipFill>
        <p:spPr bwMode="auto">
          <a:xfrm>
            <a:off x="971550" y="2924175"/>
            <a:ext cx="13684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2" descr="D:\课件制作\Unit1-3\u4\anmimals\tiger5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508500"/>
            <a:ext cx="13985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3" descr="D:\课件制作\Unit1-3\u4\anmimals\elephant4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508500"/>
            <a:ext cx="14906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4" descr="D:\课件制作\Unit1-3\u4\anmimals\lio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852738"/>
            <a:ext cx="18557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844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6734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book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052513"/>
            <a:ext cx="8351837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827088" y="1557338"/>
            <a:ext cx="3240087" cy="4464050"/>
          </a:xfrm>
          <a:prstGeom prst="ellipse">
            <a:avLst/>
          </a:prstGeom>
          <a:noFill/>
          <a:ln w="19050">
            <a:solidFill>
              <a:srgbClr val="0000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31913" y="3068638"/>
            <a:ext cx="25923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A picture of my 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favourite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 animal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GCFrutiger" pitchFamily="50" charset="0"/>
              <a:ea typeface="宋体" panose="02010600030101010101" pitchFamily="2" charset="-122"/>
            </a:endParaRPr>
          </a:p>
        </p:txBody>
      </p:sp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5183188" y="1916113"/>
            <a:ext cx="37099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I like ________. </a:t>
            </a:r>
            <a:br>
              <a:rPr lang="en-US" altLang="zh-CN" sz="3600">
                <a:latin typeface="GCFrutiger" pitchFamily="50" charset="0"/>
              </a:rPr>
            </a:br>
            <a:r>
              <a:rPr lang="en-US" altLang="zh-CN" sz="3600">
                <a:latin typeface="GCFrutiger" pitchFamily="50" charset="0"/>
              </a:rPr>
              <a:t>Look at </a:t>
            </a:r>
          </a:p>
          <a:p>
            <a:pPr eaLnBrk="1" hangingPunct="1"/>
            <a:r>
              <a:rPr lang="en-US" altLang="zh-CN" sz="3600">
                <a:latin typeface="GCFrutiger" pitchFamily="50" charset="0"/>
              </a:rPr>
              <a:t>this ________.</a:t>
            </a:r>
          </a:p>
          <a:p>
            <a:pPr eaLnBrk="1" hangingPunct="1"/>
            <a:r>
              <a:rPr lang="en-US" altLang="zh-CN" sz="3600">
                <a:latin typeface="GCFrutiger" pitchFamily="50" charset="0"/>
              </a:rPr>
              <a:t>Its ____is ____.</a:t>
            </a:r>
          </a:p>
          <a:p>
            <a:pPr eaLnBrk="1" hangingPunct="1"/>
            <a:r>
              <a:rPr lang="en-US" altLang="zh-CN" sz="3600">
                <a:latin typeface="GCFrutiger" pitchFamily="50" charset="0"/>
              </a:rPr>
              <a:t>Its ____are ____.</a:t>
            </a:r>
          </a:p>
          <a:p>
            <a:pPr eaLnBrk="1" hangingPunct="1"/>
            <a:endParaRPr lang="en-US" altLang="zh-CN" sz="3600">
              <a:latin typeface="GCFrutiger" pitchFamily="50" charset="0"/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5364163" y="54927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CC"/>
                </a:solidFill>
              </a:rPr>
              <a:t>Book  Level 1</a:t>
            </a:r>
            <a:endParaRPr lang="zh-CN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946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6734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book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052513"/>
            <a:ext cx="8351837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827088" y="1557338"/>
            <a:ext cx="3240087" cy="4464050"/>
          </a:xfrm>
          <a:prstGeom prst="ellipse">
            <a:avLst/>
          </a:prstGeom>
          <a:noFill/>
          <a:ln w="19050">
            <a:solidFill>
              <a:srgbClr val="0000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31913" y="3068638"/>
            <a:ext cx="23764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A picture of my 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favourite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宋体" panose="02010600030101010101" pitchFamily="2" charset="-122"/>
              </a:rPr>
              <a:t> animal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GCFrutiger" pitchFamily="50" charset="0"/>
              <a:ea typeface="宋体" panose="02010600030101010101" pitchFamily="2" charset="-122"/>
            </a:endParaRP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256213" y="1712913"/>
            <a:ext cx="3708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_________. </a:t>
            </a:r>
            <a:br>
              <a:rPr lang="en-US" altLang="zh-CN" sz="3200" dirty="0">
                <a:latin typeface="GCFrutiger" pitchFamily="50" charset="0"/>
              </a:rPr>
            </a:br>
            <a:r>
              <a:rPr lang="en-US" altLang="zh-CN" sz="3200" dirty="0">
                <a:latin typeface="GCFrutiger" pitchFamily="50" charset="0"/>
              </a:rPr>
              <a:t>They _________.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Look at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this _________.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Its ___________. 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Its ___________.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Its ___________.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like this _____.</a:t>
            </a:r>
          </a:p>
          <a:p>
            <a:pPr eaLnBrk="1" hangingPunct="1"/>
            <a:endParaRPr lang="en-US" altLang="zh-CN" sz="3200" dirty="0">
              <a:latin typeface="GCFrutiger" pitchFamily="50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5364163" y="54927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CC"/>
                </a:solidFill>
              </a:rPr>
              <a:t>Book  Level 2</a:t>
            </a:r>
            <a:endParaRPr lang="zh-CN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0503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book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20484" name="组合 16"/>
          <p:cNvGrpSpPr/>
          <p:nvPr/>
        </p:nvGrpSpPr>
        <p:grpSpPr bwMode="auto">
          <a:xfrm>
            <a:off x="4067175" y="620713"/>
            <a:ext cx="4465638" cy="2998787"/>
            <a:chOff x="467544" y="1052736"/>
            <a:chExt cx="8352928" cy="5591175"/>
          </a:xfrm>
        </p:grpSpPr>
        <p:pic>
          <p:nvPicPr>
            <p:cNvPr id="20490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7544" y="1052736"/>
              <a:ext cx="8352928" cy="559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图片 3" descr="monek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7584" y="1340768"/>
              <a:ext cx="1507291" cy="175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4"/>
            <p:cNvSpPr txBox="1">
              <a:spLocks noChangeArrowheads="1"/>
            </p:cNvSpPr>
            <p:nvPr/>
          </p:nvSpPr>
          <p:spPr bwMode="auto">
            <a:xfrm>
              <a:off x="5220072" y="1484782"/>
              <a:ext cx="2701005" cy="137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latin typeface="GCFrutiger" pitchFamily="50" charset="0"/>
                </a:rPr>
                <a:t>I like ... </a:t>
              </a:r>
              <a:br>
                <a:rPr lang="en-US" altLang="zh-CN" sz="1400">
                  <a:latin typeface="GCFrutiger" pitchFamily="50" charset="0"/>
                </a:rPr>
              </a:br>
              <a:r>
                <a:rPr lang="en-US" altLang="zh-CN" sz="1400">
                  <a:latin typeface="GCFrutiger" pitchFamily="50" charset="0"/>
                </a:rPr>
                <a:t>Look at ...</a:t>
              </a:r>
            </a:p>
            <a:p>
              <a:pPr eaLnBrk="1" hangingPunct="1"/>
              <a:r>
                <a:rPr lang="en-US" altLang="zh-CN" sz="1400">
                  <a:latin typeface="GCFrutiger" pitchFamily="50" charset="0"/>
                </a:rPr>
                <a:t>Its …</a:t>
              </a:r>
            </a:p>
          </p:txBody>
        </p:sp>
        <p:pic>
          <p:nvPicPr>
            <p:cNvPr id="20493" name="Picture 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1412776"/>
              <a:ext cx="1669678" cy="143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5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0072" y="2924944"/>
              <a:ext cx="1245512" cy="116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7524" y="2708920"/>
              <a:ext cx="1716417" cy="134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8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2240" y="4365104"/>
              <a:ext cx="1647184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9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64088" y="4293096"/>
              <a:ext cx="1672779" cy="155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0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76256" y="1700808"/>
              <a:ext cx="1167054" cy="96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1" descr="D:\课件制作\Unit1-3\u4\anmimals\panda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15"/>
            <a:stretch>
              <a:fillRect/>
            </a:stretch>
          </p:blipFill>
          <p:spPr bwMode="auto">
            <a:xfrm>
              <a:off x="971600" y="2924944"/>
              <a:ext cx="1368591" cy="144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2" descr="D:\课件制作\Unit1-3\u4\anmimals\tiger5.jpg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68" y="4509120"/>
              <a:ext cx="1399093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D:\课件制作\Unit1-3\u4\anmimals\elephant4.jpg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4509120"/>
              <a:ext cx="1490558" cy="1434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4" descr="D:\课件制作\Unit1-3\u4\anmimals\lio.jpg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744" y="2852936"/>
              <a:ext cx="1856103" cy="149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组合 17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9925" y="1152525"/>
            <a:ext cx="3305175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067175" y="3644900"/>
            <a:ext cx="46926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59563" y="3860800"/>
            <a:ext cx="20891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 Choose</a:t>
            </a:r>
          </a:p>
          <a:p>
            <a:pPr eaLnBrk="1" hangingPunct="1">
              <a:buFontTx/>
              <a:buAutoNum type="arabicPeriod"/>
            </a:pPr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 Talk</a:t>
            </a:r>
          </a:p>
          <a:p>
            <a:pPr eaLnBrk="1" hangingPunct="1">
              <a:buFontTx/>
              <a:buAutoNum type="arabicPeriod"/>
            </a:pPr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 Draw  </a:t>
            </a:r>
          </a:p>
          <a:p>
            <a:pPr eaLnBrk="1" hangingPunct="1">
              <a:buFontTx/>
              <a:buAutoNum type="arabicPeriod"/>
            </a:pPr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 Write</a:t>
            </a:r>
          </a:p>
          <a:p>
            <a:pPr eaLnBrk="1" hangingPunct="1">
              <a:buFontTx/>
              <a:buAutoNum type="arabicPeriod"/>
            </a:pPr>
            <a:r>
              <a:rPr lang="en-US" altLang="zh-CN" sz="3200" dirty="0">
                <a:solidFill>
                  <a:srgbClr val="0000CC"/>
                </a:solidFill>
                <a:latin typeface="GCFrutiger" pitchFamily="50" charset="0"/>
              </a:rPr>
              <a:t> Read</a:t>
            </a:r>
            <a:endParaRPr lang="zh-CN" altLang="en-US" sz="3200" dirty="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284663" y="4005263"/>
            <a:ext cx="1655762" cy="2447925"/>
          </a:xfrm>
          <a:prstGeom prst="ellipse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500563" y="4292600"/>
            <a:ext cx="13668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Steps for  making  a book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 r="14085"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496" y="3386257"/>
            <a:ext cx="6840538" cy="1698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  </a:t>
            </a:r>
            <a:r>
              <a:rPr lang="en-US" altLang="zh-CN" sz="2400" b="1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Talk </a:t>
            </a: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about your favourite animal.</a:t>
            </a:r>
          </a:p>
          <a:p>
            <a:pPr marL="444500" indent="-444500">
              <a:lnSpc>
                <a:spcPct val="145000"/>
              </a:lnSpc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  </a:t>
            </a:r>
            <a:r>
              <a:rPr lang="en-US" altLang="zh-CN" sz="2400" b="1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Write </a:t>
            </a: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and draw </a:t>
            </a:r>
            <a:r>
              <a:rPr lang="en-US" altLang="zh-CN" sz="2400" b="1" i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My favourite  animal book.</a:t>
            </a:r>
          </a:p>
          <a:p>
            <a:pPr marL="444500" indent="-444500">
              <a:lnSpc>
                <a:spcPct val="145000"/>
              </a:lnSpc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  </a:t>
            </a:r>
            <a:r>
              <a:rPr lang="en-US" altLang="zh-CN" sz="2400" b="1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Complete </a:t>
            </a: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Workbook pages 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21, 24 and 25</a:t>
            </a:r>
            <a:r>
              <a:rPr lang="en-US" altLang="zh-CN" sz="2400" b="1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 </a:t>
            </a:r>
            <a:endParaRPr lang="en-US" altLang="zh-CN" sz="2400" b="1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4103687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69215">
            <a:off x="900113" y="5375275"/>
            <a:ext cx="938212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1525" y="5318125"/>
            <a:ext cx="957263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1133">
            <a:off x="3090863" y="5402263"/>
            <a:ext cx="9525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308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spell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7" name="图片 6" descr="tigershaow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375" y="1341438"/>
            <a:ext cx="30956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3965575"/>
            <a:ext cx="211296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620713"/>
            <a:ext cx="30527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3213100"/>
            <a:ext cx="2692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341438"/>
            <a:ext cx="2705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476375" y="3500438"/>
            <a:ext cx="192087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1268413"/>
            <a:ext cx="259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elephant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5661025"/>
            <a:ext cx="248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panda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19925" y="1125538"/>
            <a:ext cx="24844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tiger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1725" y="3573463"/>
            <a:ext cx="169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lion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32363" y="115888"/>
            <a:ext cx="248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bear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19700" y="5949950"/>
            <a:ext cx="2800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monkey</a:t>
            </a:r>
            <a:endParaRPr lang="zh-CN" altLang="en-US" sz="40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27" dur="indefinite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42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5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72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82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87" dur="indefinite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7" dur="indefinite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02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2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4134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tell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555875" y="1052513"/>
            <a:ext cx="5688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What animal do you like? Why?</a:t>
            </a:r>
            <a:endParaRPr lang="zh-CN" altLang="en-US" sz="2800">
              <a:latin typeface="GCFrutiger" pitchFamily="50" charset="0"/>
            </a:endParaRPr>
          </a:p>
        </p:txBody>
      </p:sp>
      <p:grpSp>
        <p:nvGrpSpPr>
          <p:cNvPr id="4101" name="组合 14"/>
          <p:cNvGrpSpPr/>
          <p:nvPr/>
        </p:nvGrpSpPr>
        <p:grpSpPr bwMode="auto">
          <a:xfrm>
            <a:off x="6983413" y="3573463"/>
            <a:ext cx="2160587" cy="1943100"/>
            <a:chOff x="7812360" y="4725144"/>
            <a:chExt cx="2160240" cy="1944216"/>
          </a:xfrm>
        </p:grpSpPr>
        <p:grpSp>
          <p:nvGrpSpPr>
            <p:cNvPr id="4130" name="组合 13"/>
            <p:cNvGrpSpPr/>
            <p:nvPr/>
          </p:nvGrpSpPr>
          <p:grpSpPr bwMode="auto">
            <a:xfrm>
              <a:off x="7812360" y="4725144"/>
              <a:ext cx="2160240" cy="1944216"/>
              <a:chOff x="6804248" y="4725144"/>
              <a:chExt cx="2160240" cy="1944216"/>
            </a:xfrm>
          </p:grpSpPr>
          <p:pic>
            <p:nvPicPr>
              <p:cNvPr id="4132" name="Picture 7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04248" y="4725144"/>
                <a:ext cx="2160240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3" name="Picture 8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40352" y="5517232"/>
                <a:ext cx="855712" cy="785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31" name="Picture 8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35888" y="5085184"/>
              <a:ext cx="1008112" cy="9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组合 33"/>
          <p:cNvGrpSpPr/>
          <p:nvPr/>
        </p:nvGrpSpPr>
        <p:grpSpPr bwMode="auto">
          <a:xfrm>
            <a:off x="1187450" y="4913313"/>
            <a:ext cx="2159000" cy="1944687"/>
            <a:chOff x="4716016" y="3284984"/>
            <a:chExt cx="2160240" cy="1944216"/>
          </a:xfrm>
        </p:grpSpPr>
        <p:pic>
          <p:nvPicPr>
            <p:cNvPr id="4128" name="Picture 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3284984"/>
              <a:ext cx="216024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4" descr="D:\课件制作\Unit1-3\u4\anmimals\bears1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000849">
              <a:off x="5162466" y="3523163"/>
              <a:ext cx="1136045" cy="127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组合 34"/>
          <p:cNvGrpSpPr/>
          <p:nvPr/>
        </p:nvGrpSpPr>
        <p:grpSpPr bwMode="auto">
          <a:xfrm>
            <a:off x="3635375" y="4913313"/>
            <a:ext cx="2160588" cy="1944687"/>
            <a:chOff x="2771800" y="4725144"/>
            <a:chExt cx="2160240" cy="1944216"/>
          </a:xfrm>
        </p:grpSpPr>
        <p:pic>
          <p:nvPicPr>
            <p:cNvPr id="4126" name="Picture 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4725144"/>
              <a:ext cx="216024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图片 17" descr="lions.jp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199479">
              <a:off x="3201488" y="5067072"/>
              <a:ext cx="1345650" cy="106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4" name="组合 26"/>
          <p:cNvGrpSpPr/>
          <p:nvPr/>
        </p:nvGrpSpPr>
        <p:grpSpPr bwMode="auto">
          <a:xfrm>
            <a:off x="684213" y="2924175"/>
            <a:ext cx="2160587" cy="1944688"/>
            <a:chOff x="395536" y="3356992"/>
            <a:chExt cx="2160240" cy="1944216"/>
          </a:xfrm>
        </p:grpSpPr>
        <p:pic>
          <p:nvPicPr>
            <p:cNvPr id="4124" name="Picture 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3356992"/>
              <a:ext cx="216024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图片 18" descr="eles.jpg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32084">
              <a:off x="931058" y="3811516"/>
              <a:ext cx="1010302" cy="1087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5" name="组合 30"/>
          <p:cNvGrpSpPr/>
          <p:nvPr/>
        </p:nvGrpSpPr>
        <p:grpSpPr bwMode="auto">
          <a:xfrm>
            <a:off x="2627313" y="2852738"/>
            <a:ext cx="2160587" cy="1944687"/>
            <a:chOff x="2483768" y="1484784"/>
            <a:chExt cx="2160240" cy="1944216"/>
          </a:xfrm>
        </p:grpSpPr>
        <p:pic>
          <p:nvPicPr>
            <p:cNvPr id="4120" name="Picture 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1484784"/>
              <a:ext cx="216024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21" name="组合 21"/>
            <p:cNvGrpSpPr/>
            <p:nvPr/>
          </p:nvGrpSpPr>
          <p:grpSpPr bwMode="auto">
            <a:xfrm>
              <a:off x="2915816" y="2132856"/>
              <a:ext cx="1193241" cy="800201"/>
              <a:chOff x="2915816" y="2132856"/>
              <a:chExt cx="1193241" cy="800201"/>
            </a:xfrm>
          </p:grpSpPr>
          <p:pic>
            <p:nvPicPr>
              <p:cNvPr id="4122" name="Picture 6" descr="D:\课件制作\Unit1-3\u4\anmimals\tiger4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91880" y="2132856"/>
                <a:ext cx="617177" cy="728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3" name="Picture 6" descr="D:\课件制作\Unit1-3\u4\anmimals\tiger4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15816" y="2204864"/>
                <a:ext cx="617177" cy="728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6" name="组合 32"/>
          <p:cNvGrpSpPr/>
          <p:nvPr/>
        </p:nvGrpSpPr>
        <p:grpSpPr bwMode="auto">
          <a:xfrm>
            <a:off x="5148263" y="3500438"/>
            <a:ext cx="2160587" cy="1944687"/>
            <a:chOff x="6660232" y="1340768"/>
            <a:chExt cx="2160240" cy="1944216"/>
          </a:xfrm>
        </p:grpSpPr>
        <p:pic>
          <p:nvPicPr>
            <p:cNvPr id="4118" name="Picture 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0232" y="1340768"/>
              <a:ext cx="216024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7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150924">
              <a:off x="6752401" y="1658659"/>
              <a:ext cx="171450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7" name="组合 29"/>
          <p:cNvGrpSpPr/>
          <p:nvPr/>
        </p:nvGrpSpPr>
        <p:grpSpPr bwMode="auto">
          <a:xfrm>
            <a:off x="468313" y="1196975"/>
            <a:ext cx="2160587" cy="1944688"/>
            <a:chOff x="251520" y="1052736"/>
            <a:chExt cx="2160240" cy="1944216"/>
          </a:xfrm>
        </p:grpSpPr>
        <p:pic>
          <p:nvPicPr>
            <p:cNvPr id="4116" name="Picture 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1052736"/>
              <a:ext cx="216024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8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35803">
              <a:off x="753198" y="1523909"/>
              <a:ext cx="1238553" cy="121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8" name="组合 31"/>
          <p:cNvGrpSpPr/>
          <p:nvPr/>
        </p:nvGrpSpPr>
        <p:grpSpPr bwMode="auto">
          <a:xfrm>
            <a:off x="4500563" y="1844675"/>
            <a:ext cx="2160587" cy="1944688"/>
            <a:chOff x="4499992" y="692696"/>
            <a:chExt cx="2160240" cy="1944216"/>
          </a:xfrm>
        </p:grpSpPr>
        <p:pic>
          <p:nvPicPr>
            <p:cNvPr id="4112" name="Picture 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692696"/>
              <a:ext cx="216024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3" name="组合 29"/>
            <p:cNvGrpSpPr/>
            <p:nvPr/>
          </p:nvGrpSpPr>
          <p:grpSpPr bwMode="auto">
            <a:xfrm rot="-624957">
              <a:off x="4788024" y="1196752"/>
              <a:ext cx="1605552" cy="1162740"/>
              <a:chOff x="4788024" y="1196752"/>
              <a:chExt cx="1605552" cy="1162740"/>
            </a:xfrm>
          </p:grpSpPr>
          <p:pic>
            <p:nvPicPr>
              <p:cNvPr id="4114" name="Picture 5"/>
              <p:cNvPicPr>
                <a:picLocks noChangeAspect="1" noChangeArrowheads="1"/>
              </p:cNvPicPr>
              <p:nvPr/>
            </p:nvPicPr>
            <p:blipFill>
              <a:blip r:embed="rId1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88024" y="1196752"/>
                <a:ext cx="936976" cy="874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5" name="Picture 5"/>
              <p:cNvPicPr>
                <a:picLocks noChangeAspect="1" noChangeArrowheads="1"/>
              </p:cNvPicPr>
              <p:nvPr/>
            </p:nvPicPr>
            <p:blipFill>
              <a:blip r:embed="rId1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33734" y="1556792"/>
                <a:ext cx="859842" cy="80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9" name="组合 36"/>
          <p:cNvGrpSpPr/>
          <p:nvPr/>
        </p:nvGrpSpPr>
        <p:grpSpPr bwMode="auto">
          <a:xfrm>
            <a:off x="6588125" y="1700213"/>
            <a:ext cx="2159000" cy="1944687"/>
            <a:chOff x="4716463" y="3284538"/>
            <a:chExt cx="2159000" cy="1944687"/>
          </a:xfrm>
        </p:grpSpPr>
        <p:pic>
          <p:nvPicPr>
            <p:cNvPr id="4110" name="Picture 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463" y="3284538"/>
              <a:ext cx="2159000" cy="194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4" descr="D:\课件制作\Unit1-3\u4\anmimals\moes.jpg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043991">
              <a:off x="5165360" y="3840998"/>
              <a:ext cx="1435707" cy="816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512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Act it out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504825" y="836613"/>
            <a:ext cx="7953375" cy="5826125"/>
            <a:chOff x="505644" y="836613"/>
            <a:chExt cx="7953025" cy="5826125"/>
          </a:xfrm>
        </p:grpSpPr>
        <p:pic>
          <p:nvPicPr>
            <p:cNvPr id="512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5644" y="836613"/>
              <a:ext cx="7953025" cy="582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TextBox 6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49157" y="4919472"/>
              <a:ext cx="5760466" cy="13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31913" y="981075"/>
            <a:ext cx="6553200" cy="563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latin typeface="GCFrutiger" pitchFamily="50" charset="0"/>
                <a:ea typeface="宋体" panose="02010600030101010101" pitchFamily="2" charset="-122"/>
              </a:rPr>
              <a:t>S1: Hi, … Do you like animals?</a:t>
            </a:r>
          </a:p>
          <a:p>
            <a:pPr>
              <a:defRPr/>
            </a:pPr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  <a:ea typeface="宋体" panose="02010600030101010101" pitchFamily="2" charset="-122"/>
              </a:rPr>
              <a:t>S2: ...</a:t>
            </a:r>
          </a:p>
          <a:p>
            <a:pPr>
              <a:defRPr/>
            </a:pPr>
            <a:r>
              <a:rPr lang="en-US" altLang="zh-CN" sz="3600" dirty="0">
                <a:latin typeface="GCFrutiger" pitchFamily="50" charset="0"/>
                <a:ea typeface="宋体" panose="02010600030101010101" pitchFamily="2" charset="-122"/>
              </a:rPr>
              <a:t>S1: Let’s go to ...</a:t>
            </a:r>
          </a:p>
          <a:p>
            <a:pPr>
              <a:defRPr/>
            </a:pPr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  <a:ea typeface="宋体" panose="02010600030101010101" pitchFamily="2" charset="-122"/>
              </a:rPr>
              <a:t>S2: ...</a:t>
            </a:r>
          </a:p>
          <a:p>
            <a:pPr>
              <a:defRPr/>
            </a:pPr>
            <a:r>
              <a:rPr lang="en-US" altLang="zh-CN" sz="3600" dirty="0">
                <a:latin typeface="GCFrutiger" pitchFamily="50" charset="0"/>
                <a:ea typeface="宋体" panose="02010600030101010101" pitchFamily="2" charset="-122"/>
              </a:rPr>
              <a:t>S1: Look! They are ... </a:t>
            </a:r>
          </a:p>
          <a:p>
            <a:pPr marL="723900" indent="-723900">
              <a:defRPr/>
            </a:pPr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  <a:ea typeface="宋体" panose="02010600030101010101" pitchFamily="2" charset="-122"/>
              </a:rPr>
              <a:t>S2: They are … I like … </a:t>
            </a:r>
          </a:p>
          <a:p>
            <a:pPr marL="723900" indent="-723900">
              <a:defRPr/>
            </a:pPr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  <a:ea typeface="宋体" panose="02010600030101010101" pitchFamily="2" charset="-122"/>
              </a:rPr>
              <a:t>	Do you like …?</a:t>
            </a:r>
          </a:p>
          <a:p>
            <a:pPr>
              <a:defRPr/>
            </a:pPr>
            <a:r>
              <a:rPr lang="en-US" altLang="zh-CN" sz="3600" dirty="0">
                <a:latin typeface="GCFrutiger" pitchFamily="50" charset="0"/>
                <a:ea typeface="宋体" panose="02010600030101010101" pitchFamily="2" charset="-122"/>
              </a:rPr>
              <a:t>S1: …</a:t>
            </a:r>
          </a:p>
          <a:p>
            <a:pPr>
              <a:defRPr/>
            </a:pPr>
            <a:r>
              <a:rPr lang="en-US" altLang="zh-CN" sz="3600" dirty="0">
                <a:solidFill>
                  <a:srgbClr val="0000CC"/>
                </a:solidFill>
                <a:latin typeface="GCFrutiger" pitchFamily="50" charset="0"/>
                <a:ea typeface="宋体" panose="02010600030101010101" pitchFamily="2" charset="-122"/>
              </a:rPr>
              <a:t>S2: Let’s go to …</a:t>
            </a:r>
          </a:p>
          <a:p>
            <a:pPr>
              <a:defRPr/>
            </a:pPr>
            <a:r>
              <a:rPr lang="en-US" altLang="zh-CN" sz="3600" dirty="0">
                <a:latin typeface="GCFrutiger" pitchFamily="50" charset="0"/>
                <a:ea typeface="宋体" panose="02010600030101010101" pitchFamily="2" charset="-122"/>
              </a:rPr>
              <a:t>S1: Sure. Let’s 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6154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63" y="1317625"/>
            <a:ext cx="274161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9763" y="1231900"/>
            <a:ext cx="271938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9338" y="1700213"/>
            <a:ext cx="28860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63" y="3716338"/>
            <a:ext cx="31115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2200" y="4137025"/>
            <a:ext cx="5062538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20" descr="b.pn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276225"/>
            <a:ext cx="2879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njoy a stor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77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7197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750252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Put the pictures in the right order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39750" y="1412875"/>
            <a:ext cx="1900238" cy="1368425"/>
            <a:chOff x="611561" y="1124744"/>
            <a:chExt cx="1900638" cy="1368152"/>
          </a:xfrm>
        </p:grpSpPr>
        <p:pic>
          <p:nvPicPr>
            <p:cNvPr id="7195" name="Picture 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1" y="1124745"/>
              <a:ext cx="1900638" cy="136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6" name="TextBox 4"/>
            <p:cNvSpPr txBox="1">
              <a:spLocks noChangeArrowheads="1"/>
            </p:cNvSpPr>
            <p:nvPr/>
          </p:nvSpPr>
          <p:spPr bwMode="auto">
            <a:xfrm>
              <a:off x="1115616" y="1124744"/>
              <a:ext cx="64807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 b="1">
                  <a:latin typeface="Aharoni" pitchFamily="2" charset="-79"/>
                  <a:cs typeface="Aharoni" pitchFamily="2" charset="-79"/>
                </a:rPr>
                <a:t>1</a:t>
              </a:r>
              <a:endParaRPr lang="zh-CN" altLang="en-US" sz="6600" b="1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4" name="组合 9"/>
          <p:cNvGrpSpPr/>
          <p:nvPr/>
        </p:nvGrpSpPr>
        <p:grpSpPr bwMode="auto">
          <a:xfrm>
            <a:off x="3851275" y="1412875"/>
            <a:ext cx="1901825" cy="1368425"/>
            <a:chOff x="611561" y="1124744"/>
            <a:chExt cx="1900638" cy="1368152"/>
          </a:xfrm>
        </p:grpSpPr>
        <p:pic>
          <p:nvPicPr>
            <p:cNvPr id="7193" name="Picture 4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1" y="1124745"/>
              <a:ext cx="1900638" cy="136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Box 11"/>
            <p:cNvSpPr txBox="1">
              <a:spLocks noChangeArrowheads="1"/>
            </p:cNvSpPr>
            <p:nvPr/>
          </p:nvSpPr>
          <p:spPr bwMode="auto">
            <a:xfrm>
              <a:off x="1115616" y="1124744"/>
              <a:ext cx="64807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 b="1">
                  <a:latin typeface="Aharoni" pitchFamily="2" charset="-79"/>
                  <a:cs typeface="Aharoni" pitchFamily="2" charset="-79"/>
                </a:rPr>
                <a:t>2</a:t>
              </a:r>
              <a:endParaRPr lang="zh-CN" altLang="en-US" sz="6600" b="1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5" name="组合 12"/>
          <p:cNvGrpSpPr/>
          <p:nvPr/>
        </p:nvGrpSpPr>
        <p:grpSpPr bwMode="auto">
          <a:xfrm>
            <a:off x="7064375" y="1412875"/>
            <a:ext cx="1900238" cy="1368425"/>
            <a:chOff x="871840" y="1124744"/>
            <a:chExt cx="1900638" cy="1368152"/>
          </a:xfrm>
        </p:grpSpPr>
        <p:pic>
          <p:nvPicPr>
            <p:cNvPr id="7191" name="Picture 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1840" y="1124745"/>
              <a:ext cx="1900638" cy="136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TextBox 14"/>
            <p:cNvSpPr txBox="1">
              <a:spLocks noChangeArrowheads="1"/>
            </p:cNvSpPr>
            <p:nvPr/>
          </p:nvSpPr>
          <p:spPr bwMode="auto">
            <a:xfrm>
              <a:off x="1332201" y="1124744"/>
              <a:ext cx="64807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 b="1">
                  <a:latin typeface="Aharoni" pitchFamily="2" charset="-79"/>
                  <a:cs typeface="Aharoni" pitchFamily="2" charset="-79"/>
                </a:rPr>
                <a:t>3</a:t>
              </a:r>
              <a:endParaRPr lang="zh-CN" altLang="en-US" sz="6600" b="1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6" name="组合 15"/>
          <p:cNvGrpSpPr/>
          <p:nvPr/>
        </p:nvGrpSpPr>
        <p:grpSpPr bwMode="auto">
          <a:xfrm>
            <a:off x="5651500" y="4437063"/>
            <a:ext cx="1901825" cy="1368425"/>
            <a:chOff x="611561" y="1124744"/>
            <a:chExt cx="1900638" cy="1368152"/>
          </a:xfrm>
        </p:grpSpPr>
        <p:pic>
          <p:nvPicPr>
            <p:cNvPr id="7189" name="Picture 4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1" y="1124745"/>
              <a:ext cx="1900638" cy="136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TextBox 17"/>
            <p:cNvSpPr txBox="1">
              <a:spLocks noChangeArrowheads="1"/>
            </p:cNvSpPr>
            <p:nvPr/>
          </p:nvSpPr>
          <p:spPr bwMode="auto">
            <a:xfrm>
              <a:off x="1115616" y="1124744"/>
              <a:ext cx="64807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 b="1">
                  <a:latin typeface="Aharoni" pitchFamily="2" charset="-79"/>
                  <a:cs typeface="Aharoni" pitchFamily="2" charset="-79"/>
                </a:rPr>
                <a:t>4</a:t>
              </a:r>
              <a:endParaRPr lang="zh-CN" altLang="en-US" sz="6600" b="1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7" name="组合 18"/>
          <p:cNvGrpSpPr/>
          <p:nvPr/>
        </p:nvGrpSpPr>
        <p:grpSpPr bwMode="auto">
          <a:xfrm>
            <a:off x="2195513" y="4508500"/>
            <a:ext cx="1900237" cy="1368425"/>
            <a:chOff x="611561" y="1124744"/>
            <a:chExt cx="1900638" cy="1368152"/>
          </a:xfrm>
        </p:grpSpPr>
        <p:pic>
          <p:nvPicPr>
            <p:cNvPr id="7187" name="Picture 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1" y="1124745"/>
              <a:ext cx="1900638" cy="136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Box 20"/>
            <p:cNvSpPr txBox="1">
              <a:spLocks noChangeArrowheads="1"/>
            </p:cNvSpPr>
            <p:nvPr/>
          </p:nvSpPr>
          <p:spPr bwMode="auto">
            <a:xfrm>
              <a:off x="1115616" y="1124744"/>
              <a:ext cx="64807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 b="1">
                  <a:latin typeface="Aharoni" pitchFamily="2" charset="-79"/>
                  <a:cs typeface="Aharoni" pitchFamily="2" charset="-79"/>
                </a:rPr>
                <a:t>5</a:t>
              </a:r>
              <a:endParaRPr lang="zh-CN" altLang="en-US" sz="6600" b="1">
                <a:latin typeface="Aharoni" pitchFamily="2" charset="-79"/>
                <a:cs typeface="Aharoni" pitchFamily="2" charset="-79"/>
              </a:endParaRPr>
            </a:p>
          </p:txBody>
        </p:sp>
      </p:grpSp>
      <p:cxnSp>
        <p:nvCxnSpPr>
          <p:cNvPr id="23" name="直接箭头连接符 22"/>
          <p:cNvCxnSpPr/>
          <p:nvPr/>
        </p:nvCxnSpPr>
        <p:spPr>
          <a:xfrm>
            <a:off x="2484438" y="2060575"/>
            <a:ext cx="93503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7190" idx="0"/>
          </p:cNvCxnSpPr>
          <p:nvPr/>
        </p:nvCxnSpPr>
        <p:spPr>
          <a:xfrm flipH="1">
            <a:off x="6480175" y="2636838"/>
            <a:ext cx="971550" cy="18002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663" y="1081088"/>
            <a:ext cx="2332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19475" y="1087438"/>
            <a:ext cx="25209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73863" y="1081088"/>
            <a:ext cx="214788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02238" y="4437063"/>
            <a:ext cx="25923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038" y="4113213"/>
            <a:ext cx="45243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箭头连接符 23"/>
          <p:cNvCxnSpPr/>
          <p:nvPr/>
        </p:nvCxnSpPr>
        <p:spPr>
          <a:xfrm>
            <a:off x="5867400" y="2060575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4140200" y="5084763"/>
            <a:ext cx="10795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Enjoy a stor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32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3656013"/>
            <a:ext cx="378142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9222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684213" y="1268413"/>
            <a:ext cx="6480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GCFrutiger" pitchFamily="50" charset="0"/>
                <a:ea typeface="华文宋体" panose="02010600040101010101" pitchFamily="2" charset="-122"/>
              </a:rPr>
              <a:t>How many monkeys?</a:t>
            </a:r>
          </a:p>
          <a:p>
            <a:pPr eaLnBrk="1" hangingPunct="1"/>
            <a:endParaRPr lang="en-US" altLang="zh-CN" sz="3600" dirty="0">
              <a:latin typeface="GCFrutiger" pitchFamily="50" charset="0"/>
              <a:ea typeface="华文宋体" panose="0201060004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GCFrutiger" pitchFamily="50" charset="0"/>
                <a:ea typeface="华文宋体" panose="02010600040101010101" pitchFamily="2" charset="-122"/>
              </a:rPr>
              <a:t>How are the monkeys?</a:t>
            </a:r>
          </a:p>
          <a:p>
            <a:pPr eaLnBrk="1" hangingPunct="1"/>
            <a:endParaRPr lang="en-US" altLang="zh-CN" sz="3600" dirty="0">
              <a:latin typeface="GCFrutiger" pitchFamily="50" charset="0"/>
              <a:ea typeface="华文宋体" panose="02010600040101010101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GCFrutiger" pitchFamily="50" charset="0"/>
                <a:ea typeface="华文宋体" panose="02010600040101010101" pitchFamily="2" charset="-122"/>
              </a:rPr>
              <a:t>How is the old man?</a:t>
            </a:r>
          </a:p>
          <a:p>
            <a:pPr eaLnBrk="1" hangingPunct="1"/>
            <a:endParaRPr lang="zh-CN" altLang="en-US" sz="3600" dirty="0">
              <a:latin typeface="GCFrutiger" pitchFamily="50" charset="0"/>
              <a:ea typeface="华文宋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025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1403350" y="1052513"/>
            <a:ext cx="6480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>
                <a:latin typeface="GCFrutiger" pitchFamily="50" charset="0"/>
              </a:rPr>
              <a:t>How is the old man?</a:t>
            </a:r>
          </a:p>
          <a:p>
            <a:pPr eaLnBrk="1" hangingPunct="1"/>
            <a:endParaRPr lang="zh-CN" altLang="en-US" sz="3600">
              <a:latin typeface="GCFrutiger" pitchFamily="50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025900" y="263683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6516688" y="3933825"/>
            <a:ext cx="0" cy="863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3708400" y="5805488"/>
            <a:ext cx="10795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7275" y="2087563"/>
            <a:ext cx="14986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6988" y="2103438"/>
            <a:ext cx="159861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5250" y="4941888"/>
            <a:ext cx="153035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4941888"/>
            <a:ext cx="13843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58888" y="2708275"/>
            <a:ext cx="1008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hot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5650" y="5373688"/>
            <a:ext cx="1935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clever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40513" y="5373688"/>
            <a:ext cx="1782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angry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24663" y="2508250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50" charset="0"/>
              </a:rPr>
              <a:t>tired</a:t>
            </a:r>
            <a:endParaRPr lang="zh-CN" altLang="en-US" sz="3600">
              <a:solidFill>
                <a:srgbClr val="0000CC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1277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250825" y="306388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Learn the story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8300" y="1131888"/>
            <a:ext cx="4479925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8225" y="3500438"/>
            <a:ext cx="422433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4851400" y="2735263"/>
            <a:ext cx="9445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795963" y="2741613"/>
            <a:ext cx="0" cy="86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标注 12"/>
          <p:cNvSpPr/>
          <p:nvPr/>
        </p:nvSpPr>
        <p:spPr>
          <a:xfrm>
            <a:off x="2322513" y="1381125"/>
            <a:ext cx="2249487" cy="649288"/>
          </a:xfrm>
          <a:prstGeom prst="wedgeRoundRectCallout">
            <a:avLst>
              <a:gd name="adj1" fmla="val -3318"/>
              <a:gd name="adj2" fmla="val 1061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11413" y="1454150"/>
            <a:ext cx="2808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Oh, it’s hot.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092825" y="2679700"/>
            <a:ext cx="2582863" cy="647700"/>
          </a:xfrm>
          <a:prstGeom prst="wedgeRoundRectCallout">
            <a:avLst>
              <a:gd name="adj1" fmla="val -26168"/>
              <a:gd name="adj2" fmla="val 1314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35700" y="2741613"/>
            <a:ext cx="2439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GCFrutiger" pitchFamily="50" charset="0"/>
              </a:rPr>
              <a:t>It’s cool here.</a:t>
            </a:r>
            <a:endParaRPr lang="zh-CN" altLang="en-US" sz="2800" dirty="0">
              <a:latin typeface="GCFrutiger" pitchFamily="50" charset="0"/>
            </a:endParaRPr>
          </a:p>
        </p:txBody>
      </p:sp>
      <p:pic>
        <p:nvPicPr>
          <p:cNvPr id="2" name="Enjoy a story - 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73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1" grpId="0"/>
      <p:bldP spid="14" grpId="0" animBg="1"/>
      <p:bldP spid="1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全屏显示(4:3)</PresentationFormat>
  <Paragraphs>114</Paragraphs>
  <Slides>19</Slides>
  <Notes>15</Notes>
  <HiddenSlides>0</HiddenSlides>
  <MMClips>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Aharoni</vt:lpstr>
      <vt:lpstr>Arial Unicode MS</vt:lpstr>
      <vt:lpstr>GCFrutiger</vt:lpstr>
      <vt:lpstr>华文宋体</vt:lpstr>
      <vt:lpstr>宋体</vt:lpstr>
      <vt:lpstr>微软雅黑</vt:lpstr>
      <vt:lpstr>Arial</vt:lpstr>
      <vt:lpstr>Arial Black</vt:lpstr>
      <vt:lpstr>Broadway</vt:lpstr>
      <vt:lpstr>Calibri</vt:lpstr>
      <vt:lpstr>Wingdings</vt:lpstr>
      <vt:lpstr>WWW.2PPT.COM
</vt:lpstr>
      <vt:lpstr>Animals in the zoo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2012-10-25T03:42:00Z</dcterms:created>
  <dcterms:modified xsi:type="dcterms:W3CDTF">2023-01-16T17:10:48Z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878D300F58EF45209490C7B7A65ABC3B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