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363" r:id="rId3"/>
    <p:sldId id="482" r:id="rId4"/>
    <p:sldId id="425" r:id="rId5"/>
    <p:sldId id="423" r:id="rId6"/>
    <p:sldId id="414" r:id="rId7"/>
    <p:sldId id="582" r:id="rId8"/>
    <p:sldId id="454" r:id="rId9"/>
    <p:sldId id="455" r:id="rId10"/>
    <p:sldId id="615" r:id="rId11"/>
    <p:sldId id="616" r:id="rId12"/>
    <p:sldId id="617" r:id="rId13"/>
    <p:sldId id="618" r:id="rId14"/>
    <p:sldId id="619" r:id="rId15"/>
    <p:sldId id="620" r:id="rId16"/>
    <p:sldId id="621" r:id="rId17"/>
    <p:sldId id="491" r:id="rId18"/>
    <p:sldId id="545" r:id="rId19"/>
    <p:sldId id="514" r:id="rId20"/>
    <p:sldId id="490" r:id="rId21"/>
    <p:sldId id="495" r:id="rId22"/>
    <p:sldId id="415" r:id="rId23"/>
    <p:sldId id="622" r:id="rId24"/>
    <p:sldId id="472" r:id="rId25"/>
    <p:sldId id="623" r:id="rId26"/>
    <p:sldId id="637" r:id="rId27"/>
    <p:sldId id="417" r:id="rId28"/>
    <p:sldId id="418" r:id="rId29"/>
    <p:sldId id="512" r:id="rId30"/>
    <p:sldId id="422" r:id="rId31"/>
    <p:sldId id="421" r:id="rId32"/>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19">
          <p15:clr>
            <a:srgbClr val="A4A3A4"/>
          </p15:clr>
        </p15:guide>
        <p15:guide id="2" pos="3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BV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60066"/>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100" d="100"/>
          <a:sy n="100" d="100"/>
        </p:scale>
        <p:origin x="-294" y="-264"/>
      </p:cViewPr>
      <p:guideLst>
        <p:guide orient="horz" pos="3919"/>
        <p:guide pos="372"/>
      </p:guideLst>
    </p:cSldViewPr>
  </p:slideViewPr>
  <p:notesTextViewPr>
    <p:cViewPr>
      <p:scale>
        <a:sx n="100" d="100"/>
        <a:sy n="100" d="100"/>
      </p:scale>
      <p:origin x="0" y="0"/>
    </p:cViewPr>
  </p:notesTextViewPr>
  <p:sorterViewPr>
    <p:cViewPr>
      <p:scale>
        <a:sx n="124" d="100"/>
        <a:sy n="124" d="100"/>
      </p:scale>
      <p:origin x="0" y="0"/>
    </p:cViewPr>
  </p:sorterViewPr>
  <p:gridSpacing cx="69848" cy="6984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1800" cy="457200"/>
          </a:xfrm>
          <a:prstGeom prst="rect">
            <a:avLst/>
          </a:prstGeom>
          <a:noFill/>
          <a:ln w="9525">
            <a:noFill/>
          </a:ln>
        </p:spPr>
        <p:txBody>
          <a:bodyPr wrap="square" anchor="t"/>
          <a:lstStyle>
            <a:lvl1pPr eaLnBrk="0" hangingPunct="0">
              <a:defRPr sz="1200" noProof="1" dirty="0"/>
            </a:lvl1pPr>
          </a:lstStyle>
          <a:p>
            <a:endParaRPr lang="zh-CN" altLang="en-US"/>
          </a:p>
        </p:txBody>
      </p:sp>
      <p:sp>
        <p:nvSpPr>
          <p:cNvPr id="3075" name="日期占位符 2"/>
          <p:cNvSpPr>
            <a:spLocks noGrp="1"/>
          </p:cNvSpPr>
          <p:nvPr>
            <p:ph type="dt"/>
          </p:nvPr>
        </p:nvSpPr>
        <p:spPr>
          <a:xfrm>
            <a:off x="3884613" y="0"/>
            <a:ext cx="2971800" cy="457200"/>
          </a:xfrm>
          <a:prstGeom prst="rect">
            <a:avLst/>
          </a:prstGeom>
          <a:noFill/>
          <a:ln w="9525">
            <a:noFill/>
          </a:ln>
        </p:spPr>
        <p:txBody>
          <a:bodyPr wrap="square" anchor="t"/>
          <a:lstStyle>
            <a:lvl1pPr algn="r" eaLnBrk="0" hangingPunct="0">
              <a:defRPr noProof="1" dirty="0"/>
            </a:lvl1pPr>
          </a:lstStyle>
          <a:p>
            <a:fld id="{BB962C8B-B14F-4D97-AF65-F5344CB8AC3E}" type="datetime1">
              <a:rPr lang="zh-CN" altLang="en-US"/>
              <a:t>2023-01-17</a:t>
            </a:fld>
            <a:endParaRPr lang="zh-CN" altLang="en-US"/>
          </a:p>
        </p:txBody>
      </p:sp>
      <p:sp>
        <p:nvSpPr>
          <p:cNvPr id="3076" name="幻灯片图像占位符 3"/>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30000"/>
              </a:spcBef>
            </a:pPr>
            <a:r>
              <a:rPr lang="zh-CN" altLang="en-US" sz="1200">
                <a:sym typeface="宋体" panose="02010600030101010101" pitchFamily="2" charset="-122"/>
              </a:rPr>
              <a:t>单击此处编辑母版文本样式</a:t>
            </a:r>
          </a:p>
          <a:p>
            <a:pPr eaLnBrk="0" hangingPunct="0">
              <a:spcBef>
                <a:spcPct val="30000"/>
              </a:spcBef>
            </a:pPr>
            <a:r>
              <a:rPr lang="zh-CN" altLang="en-US" sz="1200">
                <a:sym typeface="宋体" panose="02010600030101010101" pitchFamily="2" charset="-122"/>
              </a:rPr>
              <a:t>第二级</a:t>
            </a:r>
          </a:p>
          <a:p>
            <a:pPr eaLnBrk="0" hangingPunct="0">
              <a:spcBef>
                <a:spcPct val="30000"/>
              </a:spcBef>
            </a:pPr>
            <a:r>
              <a:rPr lang="zh-CN" altLang="en-US" sz="1200">
                <a:sym typeface="宋体" panose="02010600030101010101" pitchFamily="2" charset="-122"/>
              </a:rPr>
              <a:t>第三级</a:t>
            </a:r>
          </a:p>
          <a:p>
            <a:pPr eaLnBrk="0" hangingPunct="0">
              <a:spcBef>
                <a:spcPct val="30000"/>
              </a:spcBef>
            </a:pPr>
            <a:r>
              <a:rPr lang="zh-CN" altLang="en-US" sz="1200">
                <a:sym typeface="宋体" panose="02010600030101010101" pitchFamily="2" charset="-122"/>
              </a:rPr>
              <a:t>第四级</a:t>
            </a:r>
          </a:p>
          <a:p>
            <a:pPr eaLnBrk="0" hangingPunct="0">
              <a:spcBef>
                <a:spcPct val="30000"/>
              </a:spcBef>
            </a:pPr>
            <a:r>
              <a:rPr lang="zh-CN" altLang="en-US" sz="1200">
                <a:sym typeface="宋体" panose="02010600030101010101" pitchFamily="2" charset="-122"/>
              </a:rPr>
              <a:t>第五级</a:t>
            </a:r>
          </a:p>
        </p:txBody>
      </p:sp>
      <p:sp>
        <p:nvSpPr>
          <p:cNvPr id="3078" name="页脚占位符 5"/>
          <p:cNvSpPr>
            <a:spLocks noGrp="1"/>
          </p:cNvSpPr>
          <p:nvPr>
            <p:ph type="ftr" sz="quarter"/>
          </p:nvPr>
        </p:nvSpPr>
        <p:spPr>
          <a:xfrm>
            <a:off x="0" y="8685213"/>
            <a:ext cx="2971800" cy="457200"/>
          </a:xfrm>
          <a:prstGeom prst="rect">
            <a:avLst/>
          </a:prstGeom>
          <a:noFill/>
          <a:ln w="9525">
            <a:noFill/>
          </a:ln>
        </p:spPr>
        <p:txBody>
          <a:bodyPr wrap="square" anchor="b"/>
          <a:lstStyle>
            <a:lvl1pPr eaLnBrk="0" hangingPunct="0">
              <a:defRPr sz="1200" noProof="1" dirty="0"/>
            </a:lvl1pPr>
          </a:lstStyle>
          <a:p>
            <a:endParaRPr lang="zh-CN" altLang="en-US"/>
          </a:p>
        </p:txBody>
      </p:sp>
      <p:sp>
        <p:nvSpPr>
          <p:cNvPr id="3079" name="灯片编号占位符 6"/>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a:lvl1pPr>
          </a:lstStyle>
          <a:p>
            <a:fld id="{91D27BF7-3CC8-45AA-93BF-64DEFDF12A05}" type="slidenum">
              <a:rPr lang="zh-CN" altLang="en-US"/>
              <a:t>‹#›</a:t>
            </a:fld>
            <a:endParaRPr lang="zh-CN" altLang="en-US" sz="1200"/>
          </a:p>
        </p:txBody>
      </p:sp>
    </p:spTree>
  </p:cSld>
  <p:clrMap bg1="lt1" tx1="dk1" bg2="lt2" tx2="dk2" accent1="accent1" accent2="accent2" accent3="accent3" accent4="accent4" accent5="accent5" accent6="accent6" hlink="hlink" folHlink="folHlink"/>
  <p:notesStyle>
    <a:lvl1pPr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1pPr>
    <a:lvl2pPr lvl="1"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2pPr>
    <a:lvl3pPr lvl="2"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3pPr>
    <a:lvl4pPr lvl="3"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4pPr>
    <a:lvl5pPr lvl="4"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5pPr>
    <a:lvl6pPr marL="2286000" lvl="5" indent="0" algn="l" defTabSz="0" eaLnBrk="0" fontAlgn="ctr" latinLnBrk="1" hangingPunct="0">
      <a:lnSpc>
        <a:spcPct val="100000"/>
      </a:lnSpc>
      <a:spcBef>
        <a:spcPct val="30000"/>
      </a:spcBef>
      <a:spcAft>
        <a:spcPct val="0"/>
      </a:spcAft>
      <a:buChar char="•"/>
      <a:defRPr sz="1200" b="1" i="0" u="none" kern="1200"/>
    </a:lvl6pPr>
    <a:lvl7pPr marL="2743200" lvl="6" indent="0" algn="l" defTabSz="0" eaLnBrk="0" fontAlgn="ctr" latinLnBrk="1" hangingPunct="0">
      <a:lnSpc>
        <a:spcPct val="100000"/>
      </a:lnSpc>
      <a:spcBef>
        <a:spcPct val="30000"/>
      </a:spcBef>
      <a:spcAft>
        <a:spcPct val="0"/>
      </a:spcAft>
      <a:buChar char="•"/>
      <a:defRPr sz="1200" b="1" i="0" u="none" kern="1200"/>
    </a:lvl7pPr>
    <a:lvl8pPr marL="3200400" lvl="7" indent="0" algn="l" defTabSz="0" eaLnBrk="0" fontAlgn="ctr" latinLnBrk="1" hangingPunct="0">
      <a:lnSpc>
        <a:spcPct val="100000"/>
      </a:lnSpc>
      <a:spcBef>
        <a:spcPct val="30000"/>
      </a:spcBef>
      <a:spcAft>
        <a:spcPct val="0"/>
      </a:spcAft>
      <a:buChar char="•"/>
      <a:defRPr sz="1200" b="1" i="0" u="none" kern="1200"/>
    </a:lvl8pPr>
    <a:lvl9pPr marL="3657600" lvl="8" indent="0" algn="l" defTabSz="0" eaLnBrk="0" fontAlgn="ctr" latinLnBrk="1" hangingPunct="0">
      <a:lnSpc>
        <a:spcPct val="100000"/>
      </a:lnSpc>
      <a:spcBef>
        <a:spcPct val="30000"/>
      </a:spcBef>
      <a:spcAft>
        <a:spcPct val="0"/>
      </a:spcAft>
      <a:buChar char="•"/>
      <a:defRPr sz="1200" b="1" i="0" u="none"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91D27BF7-3CC8-45AA-93BF-64DEFDF12A05}" type="slidenum">
              <a:rPr lang="zh-CN" altLang="en-US" smtClean="0"/>
              <a:t>5</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47D9B21-146E-4AF2-8863-2B7E04596BDE}" type="slidenum">
              <a:rPr lang="zh-CN" altLang="en-US"/>
              <a:t>‹#›</a:t>
            </a:fld>
            <a:endParaRPr lang="zh-CN" altLang="en-U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B6FCF35-A959-4179-A4D6-2E2A1AC80151}" type="slidenum">
              <a:rPr lang="zh-CN" altLang="en-US"/>
              <a:t>‹#›</a:t>
            </a:fld>
            <a:endParaRPr lang="zh-CN" altLang="en-US"/>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D9A4611-8738-45A2-8431-DCC7E74904BC}" type="slidenum">
              <a:rPr lang="zh-CN" altLang="en-US"/>
              <a:t>‹#›</a:t>
            </a:fld>
            <a:endParaRPr lang="zh-CN" altLang="en-US"/>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16ED0E3-A159-40A5-809D-C2C5DBB45797}" type="slidenum">
              <a:rPr lang="zh-CN" altLang="en-US"/>
              <a:t>‹#›</a:t>
            </a:fld>
            <a:endParaRPr lang="zh-CN" altLang="en-US"/>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03EFDEE-5A4E-4694-98A8-7E2D530026E2}" type="slidenum">
              <a:rPr lang="zh-CN" altLang="en-US"/>
              <a:t>‹#›</a:t>
            </a:fld>
            <a:endParaRPr lang="zh-CN" altLang="en-US"/>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93B7E0D-C6A6-4C27-9441-716A2507C317}" type="slidenum">
              <a:rPr lang="zh-CN" altLang="en-US"/>
              <a:t>‹#›</a:t>
            </a:fld>
            <a:endParaRPr lang="zh-CN" altLang="en-US"/>
          </a:p>
        </p:txBody>
      </p:sp>
    </p:spTree>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FD744F03-EA3B-4D8F-A9AD-5B5D8668F73F}" type="slidenum">
              <a:rPr lang="zh-CN" altLang="en-US"/>
              <a:t>‹#›</a:t>
            </a:fld>
            <a:endParaRPr lang="zh-CN" altLang="en-US"/>
          </a:p>
        </p:txBody>
      </p:sp>
    </p:spTree>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7A1BECC-AB3F-4BEC-9483-98AAC2E8E628}" type="slidenum">
              <a:rPr lang="zh-CN" altLang="en-US"/>
              <a:t>‹#›</a:t>
            </a:fld>
            <a:endParaRPr lang="zh-CN" altLang="en-US"/>
          </a:p>
        </p:txBody>
      </p:sp>
    </p:spTree>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1A4B8BD-DDB1-4D22-8FD7-354BEFC632AC}" type="slidenum">
              <a:rPr lang="zh-CN" altLang="en-US"/>
              <a:t>‹#›</a:t>
            </a:fld>
            <a:endParaRPr lang="zh-CN" altLang="en-US"/>
          </a:p>
        </p:txBody>
      </p:sp>
    </p:spTree>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1D366CD-2376-4207-800A-7DDAF375113E}" type="slidenum">
              <a:rPr lang="zh-CN" altLang="en-US"/>
              <a:t>‹#›</a:t>
            </a:fld>
            <a:endParaRPr lang="zh-CN" altLang="en-US"/>
          </a:p>
        </p:txBody>
      </p:sp>
    </p:spTree>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5308FC1-BE4A-4350-B940-F28B28A9D5CF}" type="slidenum">
              <a:rPr lang="zh-CN" altLang="en-US"/>
              <a:t>‹#›</a:t>
            </a:fld>
            <a:endParaRPr lang="zh-CN" altLang="en-US"/>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865B772-2D94-42FD-8F5B-A84A6E3001C8}" type="slidenum">
              <a:rPr lang="zh-CN" altLang="en-US"/>
              <a:t>‹#›</a:t>
            </a:fld>
            <a:endParaRPr lang="zh-CN" altLang="en-US"/>
          </a:p>
        </p:txBody>
      </p:sp>
    </p:spTree>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92D16A51-1D8A-4069-B64F-9BDFC471511B}" type="slidenum">
              <a:rPr lang="zh-CN" altLang="en-US"/>
              <a:t>‹#›</a:t>
            </a:fld>
            <a:endParaRPr lang="zh-CN" altLang="en-US"/>
          </a:p>
        </p:txBody>
      </p:sp>
    </p:spTree>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738ED12-D6C8-43BB-9223-33364FDEAD92}" type="slidenum">
              <a:rPr lang="zh-CN" altLang="en-US"/>
              <a:t>‹#›</a:t>
            </a:fld>
            <a:endParaRPr lang="zh-CN" altLang="en-US"/>
          </a:p>
        </p:txBody>
      </p:sp>
    </p:spTree>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6FBBBA3-C68E-4280-9196-3A96CE270571}" type="slidenum">
              <a:rPr lang="zh-CN" altLang="en-US"/>
              <a:t>‹#›</a:t>
            </a:fld>
            <a:endParaRPr lang="zh-CN" altLang="en-US"/>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5E2B475-C2C7-48BF-8AFE-458D3F3A5F47}" type="slidenum">
              <a:rPr lang="zh-CN" altLang="en-US"/>
              <a:t>‹#›</a:t>
            </a:fld>
            <a:endParaRPr lang="zh-CN" altLang="en-US"/>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E6E4293-9698-4930-9A75-7F4B1E043539}" type="slidenum">
              <a:rPr lang="zh-CN" altLang="en-US"/>
              <a:t>‹#›</a:t>
            </a:fld>
            <a:endParaRPr lang="zh-CN" altLang="en-US"/>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D2DA7A96-3E65-4BB9-8067-4BDFFF9780C4}" type="slidenum">
              <a:rPr lang="zh-CN" altLang="en-US"/>
              <a:t>‹#›</a:t>
            </a:fld>
            <a:endParaRPr lang="zh-CN" altLang="en-US"/>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BE25F306-A99B-43B2-BA13-43A207E3030E}" type="slidenum">
              <a:rPr lang="zh-CN" altLang="en-US"/>
              <a:t>‹#›</a:t>
            </a:fld>
            <a:endParaRPr lang="zh-CN" altLang="en-US"/>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F56BFEE-A126-4AE6-82A8-FCA55D3DCF95}" type="slidenum">
              <a:rPr lang="zh-CN" altLang="en-US"/>
              <a:t>‹#›</a:t>
            </a:fld>
            <a:endParaRPr lang="zh-CN" altLang="en-US"/>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76804AB-3C1F-47B4-8B6C-CAFDEAE86C87}" type="slidenum">
              <a:rPr lang="zh-CN" altLang="en-US"/>
              <a:t>‹#›</a:t>
            </a:fld>
            <a:endParaRPr lang="zh-CN" altLang="en-US"/>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9CDE925B-87BB-4AEB-982E-A09611D7D4A5}" type="slidenum">
              <a:rPr lang="zh-CN" altLang="en-US"/>
              <a:t>‹#›</a:t>
            </a:fld>
            <a:endParaRPr lang="zh-CN" altLang="en-US"/>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defRPr>
            </a:lvl1pPr>
          </a:lstStyle>
          <a:p>
            <a:fld id="{BB962C8B-B14F-4D97-AF65-F5344CB8AC3E}" type="datetime1">
              <a:rPr lang="zh-CN" altLang="en-US"/>
              <a:t>2023-01-17</a:t>
            </a:fld>
            <a:endParaRPr lang="zh-CN" altLang="en-US"/>
          </a:p>
        </p:txBody>
      </p:sp>
      <p:sp>
        <p:nvSpPr>
          <p:cNvPr id="1029"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defRPr>
            </a:lvl1pPr>
          </a:lstStyle>
          <a:p>
            <a:endParaRPr lang="zh-CN" altLang="en-US"/>
          </a:p>
        </p:txBody>
      </p:sp>
      <p:sp>
        <p:nvSpPr>
          <p:cNvPr id="1030"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4C3AE3E4-FB4C-43F2-A121-C23404BD73F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d"/>
  </p:transition>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latin typeface="Arial" panose="020B0604020202020204" pitchFamily="34" charset="0"/>
                <a:ea typeface="宋体" panose="02010600030101010101" pitchFamily="2" charset="-122"/>
              </a:defRPr>
            </a:lvl1pPr>
          </a:lstStyle>
          <a:p>
            <a:fld id="{BB962C8B-B14F-4D97-AF65-F5344CB8AC3E}" type="datetime1">
              <a:rPr lang="zh-CN" altLang="en-US"/>
              <a:t>2023-01-17</a:t>
            </a:fld>
            <a:endParaRPr lang="zh-CN" altLang="en-US"/>
          </a:p>
        </p:txBody>
      </p:sp>
      <p:sp>
        <p:nvSpPr>
          <p:cNvPr id="2053"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latin typeface="Arial" panose="020B0604020202020204" pitchFamily="34" charset="0"/>
                <a:ea typeface="宋体" panose="02010600030101010101" pitchFamily="2" charset="-122"/>
              </a:defRPr>
            </a:lvl1pPr>
          </a:lstStyle>
          <a:p>
            <a:endParaRPr lang="zh-CN" altLang="en-US"/>
          </a:p>
        </p:txBody>
      </p:sp>
      <p:sp>
        <p:nvSpPr>
          <p:cNvPr id="2054"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9A73ECF0-B613-462A-8A11-D4E897DD5FB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d"/>
  </p:transition>
  <p:hf sldNum="0" hdr="0" ftr="0"/>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7.emf"/><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emf"/><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emf"/><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emf"/><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emf"/><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emf"/><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8.jpeg"/><Relationship Id="rId5" Type="http://schemas.openxmlformats.org/officeDocument/2006/relationships/image" Target="../media/image6.emf"/><Relationship Id="rId10"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emf"/><Relationship Id="rId10" Type="http://schemas.openxmlformats.org/officeDocument/2006/relationships/image" Target="../media/image22.jpeg"/><Relationship Id="rId4" Type="http://schemas.openxmlformats.org/officeDocument/2006/relationships/image" Target="../media/image6.em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图片 9"/>
          <p:cNvPicPr>
            <a:picLocks noChangeAspect="1" noChangeArrowheads="1"/>
          </p:cNvPicPr>
          <p:nvPr/>
        </p:nvPicPr>
        <p:blipFill>
          <a:blip r:embed="rId2" cstate="email"/>
          <a:srcRect/>
          <a:stretch>
            <a:fillRect/>
          </a:stretch>
        </p:blipFill>
        <p:spPr bwMode="auto">
          <a:xfrm>
            <a:off x="5011738" y="5199063"/>
            <a:ext cx="41322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文本框 22"/>
          <p:cNvSpPr>
            <a:spLocks noChangeArrowheads="1"/>
          </p:cNvSpPr>
          <p:nvPr/>
        </p:nvSpPr>
        <p:spPr bwMode="auto">
          <a:xfrm>
            <a:off x="0" y="2552700"/>
            <a:ext cx="9144000" cy="79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ts val="5500"/>
              </a:lnSpc>
            </a:pPr>
            <a:r>
              <a:rPr lang="en-US" sz="4800" b="1" dirty="0">
                <a:solidFill>
                  <a:srgbClr val="000000"/>
                </a:solidFill>
                <a:latin typeface="Baskerville Old Face" panose="02020602080505020303" pitchFamily="18" charset="0"/>
                <a:ea typeface="Kozuka Gothic Pro H" pitchFamily="34" charset="-128"/>
                <a:sym typeface="方正大黑简体" charset="0"/>
              </a:rPr>
              <a:t>Lesson 1</a:t>
            </a:r>
            <a:r>
              <a:rPr lang="zh-CN" altLang="en-US" sz="4800" b="1" dirty="0">
                <a:solidFill>
                  <a:srgbClr val="000000"/>
                </a:solidFill>
                <a:latin typeface="Baskerville Old Face" panose="02020602080505020303" pitchFamily="18" charset="0"/>
                <a:sym typeface="方正大黑简体" charset="0"/>
              </a:rPr>
              <a:t>5</a:t>
            </a:r>
            <a:r>
              <a:rPr lang="en-US" sz="4800" b="1" dirty="0">
                <a:solidFill>
                  <a:srgbClr val="000000"/>
                </a:solidFill>
                <a:latin typeface="Baskerville Old Face" panose="02020602080505020303" pitchFamily="18" charset="0"/>
                <a:ea typeface="Kozuka Gothic Pro H" pitchFamily="34" charset="-128"/>
                <a:sym typeface="方正大黑简体" charset="0"/>
              </a:rPr>
              <a:t>  </a:t>
            </a:r>
            <a:r>
              <a:rPr lang="zh-CN" altLang="en-US" sz="4800" b="1" dirty="0">
                <a:solidFill>
                  <a:srgbClr val="000000"/>
                </a:solidFill>
                <a:latin typeface="Baskerville Old Face" panose="02020602080505020303" pitchFamily="18" charset="0"/>
                <a:sym typeface="方正大黑简体" charset="0"/>
              </a:rPr>
              <a:t>Winter Fun</a:t>
            </a:r>
            <a:endParaRPr lang="zh-CN" altLang="en-US" sz="4800" b="1" dirty="0">
              <a:solidFill>
                <a:srgbClr val="000000"/>
              </a:solidFill>
              <a:latin typeface="Baskerville Old Face" panose="02020602080505020303" pitchFamily="18" charset="0"/>
              <a:ea typeface="Kozuka Gothic Pro H" pitchFamily="34" charset="-128"/>
              <a:sym typeface="方正大黑简体" charset="0"/>
            </a:endParaRPr>
          </a:p>
        </p:txBody>
      </p:sp>
      <p:sp>
        <p:nvSpPr>
          <p:cNvPr id="4109" name="TextBox 3"/>
          <p:cNvSpPr>
            <a:spLocks noChangeArrowheads="1"/>
          </p:cNvSpPr>
          <p:nvPr/>
        </p:nvSpPr>
        <p:spPr bwMode="auto">
          <a:xfrm>
            <a:off x="957287" y="1333560"/>
            <a:ext cx="7358062" cy="6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p>
            <a:pPr algn="ctr" eaLnBrk="0" hangingPunct="0"/>
            <a:r>
              <a:rPr 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Unit </a:t>
            </a:r>
            <a:r>
              <a:rPr lang="zh-CN" alt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3  </a:t>
            </a:r>
            <a:r>
              <a:rPr lang="zh-CN" altLang="en-US" sz="3600" b="1" dirty="0" smtClean="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Winter  </a:t>
            </a:r>
            <a:r>
              <a:rPr lang="zh-CN" alt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in </a:t>
            </a:r>
            <a:r>
              <a:rPr lang="en-US" sz="36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 Canada</a:t>
            </a:r>
          </a:p>
        </p:txBody>
      </p:sp>
      <p:pic>
        <p:nvPicPr>
          <p:cNvPr id="9" name="图片 14"/>
          <p:cNvPicPr>
            <a:picLocks noChangeAspect="1" noChangeArrowheads="1"/>
          </p:cNvPicPr>
          <p:nvPr/>
        </p:nvPicPr>
        <p:blipFill>
          <a:blip r:embed="rId3" cstate="email"/>
          <a:srcRect/>
          <a:stretch>
            <a:fillRect/>
          </a:stretch>
        </p:blipFill>
        <p:spPr bwMode="auto">
          <a:xfrm>
            <a:off x="0" y="5337175"/>
            <a:ext cx="38512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976446" y="5199063"/>
            <a:ext cx="3294492" cy="498598"/>
          </a:xfrm>
          <a:prstGeom prst="rect">
            <a:avLst/>
          </a:prstGeom>
        </p:spPr>
        <p:txBody>
          <a:bodyPr wrap="none">
            <a:spAutoFit/>
          </a:bodyPr>
          <a:lstStyle/>
          <a:p>
            <a:pPr marL="254000" indent="-2540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5370" name="文本框 15369"/>
          <p:cNvSpPr txBox="1">
            <a:spLocks noChangeArrowheads="1"/>
          </p:cNvSpPr>
          <p:nvPr/>
        </p:nvSpPr>
        <p:spPr bwMode="auto">
          <a:xfrm>
            <a:off x="1358900" y="5175250"/>
            <a:ext cx="600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 —然后我们做一个小雪球做他的头。</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15372" name="图片 15371" descr="153"/>
          <p:cNvPicPr>
            <a:picLocks noChangeAspect="1" noChangeArrowheads="1"/>
          </p:cNvPicPr>
          <p:nvPr/>
        </p:nvPicPr>
        <p:blipFill>
          <a:blip r:embed="rId6"/>
          <a:srcRect/>
          <a:stretch>
            <a:fillRect/>
          </a:stretch>
        </p:blipFill>
        <p:spPr bwMode="auto">
          <a:xfrm>
            <a:off x="1568450" y="1755775"/>
            <a:ext cx="60071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B1631EFA-9EE1-4107-892B-5E00AC738533}"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blinds(horizontal)">
                                      <p:cBhvr>
                                        <p:cTn id="7" dur="500"/>
                                        <p:tgtEl>
                                          <p:spTgt spid="153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box(in)">
                                      <p:cBhvr>
                                        <p:cTn id="1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6394" name="文本框 16393"/>
          <p:cNvSpPr txBox="1">
            <a:spLocks noChangeArrowheads="1"/>
          </p:cNvSpPr>
          <p:nvPr/>
        </p:nvSpPr>
        <p:spPr bwMode="auto">
          <a:xfrm>
            <a:off x="1219200" y="5105400"/>
            <a:ext cx="6286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—你能把这个雪球放在那个雪球上吗?</a:t>
            </a:r>
          </a:p>
          <a:p>
            <a:r>
              <a:rPr lang="zh-CN" altLang="en-US" sz="2800" b="1">
                <a:solidFill>
                  <a:schemeClr val="hlink"/>
                </a:solidFill>
                <a:latin typeface="楷体" panose="02010609060101010101" pitchFamily="1" charset="-122"/>
                <a:ea typeface="楷体" panose="02010609060101010101" pitchFamily="1" charset="-122"/>
                <a:sym typeface="方正书宋_GBK" charset="0"/>
              </a:rPr>
              <a:t>—我认为我能!</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16396" name="图片 16395" descr="154"/>
          <p:cNvPicPr>
            <a:picLocks noChangeAspect="1" noChangeArrowheads="1"/>
          </p:cNvPicPr>
          <p:nvPr/>
        </p:nvPicPr>
        <p:blipFill>
          <a:blip r:embed="rId6"/>
          <a:srcRect/>
          <a:stretch>
            <a:fillRect/>
          </a:stretch>
        </p:blipFill>
        <p:spPr bwMode="auto">
          <a:xfrm>
            <a:off x="730250" y="1685925"/>
            <a:ext cx="76136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CDDC9D8A-0D07-4423-96D7-43DE7BDC9CC4}"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blinds(horizontal)">
                                      <p:cBhvr>
                                        <p:cTn id="7" dur="500"/>
                                        <p:tgtEl>
                                          <p:spTgt spid="163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box(in)">
                                      <p:cBhvr>
                                        <p:cTn id="1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7418" name="文本框 17417"/>
          <p:cNvSpPr txBox="1">
            <a:spLocks noChangeArrowheads="1"/>
          </p:cNvSpPr>
          <p:nvPr/>
        </p:nvSpPr>
        <p:spPr bwMode="auto">
          <a:xfrm>
            <a:off x="1708150" y="5175250"/>
            <a:ext cx="508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—让我们在雪人上做一张脸。</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17420" name="图片 17419" descr="155"/>
          <p:cNvPicPr>
            <a:picLocks noChangeAspect="1" noChangeArrowheads="1"/>
          </p:cNvPicPr>
          <p:nvPr/>
        </p:nvPicPr>
        <p:blipFill>
          <a:blip r:embed="rId6"/>
          <a:srcRect/>
          <a:stretch>
            <a:fillRect/>
          </a:stretch>
        </p:blipFill>
        <p:spPr bwMode="auto">
          <a:xfrm>
            <a:off x="1362075" y="1612900"/>
            <a:ext cx="64944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36E6A456-78FF-4458-AF03-CF9615948971}"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blinds(horizontal)">
                                      <p:cBhvr>
                                        <p:cTn id="7" dur="500"/>
                                        <p:tgtEl>
                                          <p:spTgt spid="174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8442" name="文本框 18441"/>
          <p:cNvSpPr txBox="1">
            <a:spLocks noChangeArrowheads="1"/>
          </p:cNvSpPr>
          <p:nvPr/>
        </p:nvSpPr>
        <p:spPr bwMode="auto">
          <a:xfrm>
            <a:off x="1708150" y="5245100"/>
            <a:ext cx="508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—这根胡萝卜是他的鼻子。</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18444" name="图片 18443" descr="156"/>
          <p:cNvPicPr>
            <a:picLocks noChangeAspect="1" noChangeArrowheads="1"/>
          </p:cNvPicPr>
          <p:nvPr/>
        </p:nvPicPr>
        <p:blipFill>
          <a:blip r:embed="rId6"/>
          <a:srcRect/>
          <a:stretch>
            <a:fillRect/>
          </a:stretch>
        </p:blipFill>
        <p:spPr bwMode="auto">
          <a:xfrm>
            <a:off x="1219200" y="1612900"/>
            <a:ext cx="6426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D6C654DE-E6D3-4B4E-B733-390B3017364B}"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linds(horizontal)">
                                      <p:cBhvr>
                                        <p:cTn id="7" dur="500"/>
                                        <p:tgtEl>
                                          <p:spTgt spid="184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box(in)">
                                      <p:cBhvr>
                                        <p:cTn id="12"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9466" name="文本框 19465"/>
          <p:cNvSpPr txBox="1">
            <a:spLocks noChangeArrowheads="1"/>
          </p:cNvSpPr>
          <p:nvPr/>
        </p:nvSpPr>
        <p:spPr bwMode="auto">
          <a:xfrm>
            <a:off x="1708150" y="5175250"/>
            <a:ext cx="586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—我有两块石头作为他的眼睛,一根香蕉作为他的嘴巴,两个土豆作为他的耳朵。</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19468" name="图片 19467" descr="157"/>
          <p:cNvPicPr>
            <a:picLocks noChangeAspect="1" noChangeArrowheads="1"/>
          </p:cNvPicPr>
          <p:nvPr/>
        </p:nvPicPr>
        <p:blipFill>
          <a:blip r:embed="rId6"/>
          <a:srcRect/>
          <a:stretch>
            <a:fillRect/>
          </a:stretch>
        </p:blipFill>
        <p:spPr bwMode="auto">
          <a:xfrm>
            <a:off x="1149350" y="1682750"/>
            <a:ext cx="64262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286C766-5693-4C63-8FA3-59D31E943812}"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blinds(horizontal)">
                                      <p:cBhvr>
                                        <p:cTn id="7" dur="500"/>
                                        <p:tgtEl>
                                          <p:spTgt spid="194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box(in)">
                                      <p:cBhvr>
                                        <p:cTn id="1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0490" name="文本框 20489"/>
          <p:cNvSpPr txBox="1">
            <a:spLocks noChangeArrowheads="1"/>
          </p:cNvSpPr>
          <p:nvPr/>
        </p:nvSpPr>
        <p:spPr bwMode="auto">
          <a:xfrm>
            <a:off x="1428750" y="5035550"/>
            <a:ext cx="614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chemeClr val="hlink"/>
                </a:solidFill>
                <a:latin typeface="楷体" panose="02010609060101010101" pitchFamily="1" charset="-122"/>
                <a:ea typeface="楷体" panose="02010609060101010101" pitchFamily="1" charset="-122"/>
                <a:sym typeface="方正书宋_GBK" charset="0"/>
              </a:rPr>
              <a:t>—我有两根棍子作为他的胳膊。他不需要腿或脚。</a:t>
            </a:r>
          </a:p>
          <a:p>
            <a:r>
              <a:rPr lang="zh-CN" altLang="en-US" sz="2800" b="1" dirty="0">
                <a:solidFill>
                  <a:schemeClr val="hlink"/>
                </a:solidFill>
                <a:latin typeface="楷体" panose="02010609060101010101" pitchFamily="1" charset="-122"/>
                <a:ea typeface="楷体" panose="02010609060101010101" pitchFamily="1" charset="-122"/>
                <a:sym typeface="方正书宋_GBK" charset="0"/>
              </a:rPr>
              <a:t>—我认为他太棒了!</a:t>
            </a:r>
          </a:p>
        </p:txBody>
      </p:sp>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pic>
        <p:nvPicPr>
          <p:cNvPr id="20492" name="图片 20491" descr="158"/>
          <p:cNvPicPr>
            <a:picLocks noChangeAspect="1" noChangeArrowheads="1"/>
          </p:cNvPicPr>
          <p:nvPr/>
        </p:nvPicPr>
        <p:blipFill>
          <a:blip r:embed="rId6"/>
          <a:srcRect/>
          <a:stretch>
            <a:fillRect/>
          </a:stretch>
        </p:blipFill>
        <p:spPr bwMode="auto">
          <a:xfrm>
            <a:off x="1428750" y="1682750"/>
            <a:ext cx="6076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21DC03D2-9CE6-4E6D-951E-4FD3C34D4D5E}"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blinds(horizontal)">
                                      <p:cBhvr>
                                        <p:cTn id="7" dur="500"/>
                                        <p:tgtEl>
                                          <p:spTgt spid="204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box(in)">
                                      <p:cBhvr>
                                        <p:cTn id="12"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矩形 6"/>
          <p:cNvSpPr>
            <a:spLocks noChangeArrowheads="1"/>
          </p:cNvSpPr>
          <p:nvPr/>
        </p:nvSpPr>
        <p:spPr bwMode="auto">
          <a:xfrm>
            <a:off x="2546350" y="1054100"/>
            <a:ext cx="4786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ea typeface="楷体" panose="02010609060101010101" pitchFamily="1" charset="-122"/>
                <a:sym typeface="华文楷体" panose="02010600040101010101" pitchFamily="2" charset="-122"/>
              </a:rPr>
              <a:t>snowman </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名词</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雪人</a:t>
            </a:r>
          </a:p>
        </p:txBody>
      </p:sp>
      <p:sp>
        <p:nvSpPr>
          <p:cNvPr id="21509" name="矩形 7"/>
          <p:cNvSpPr>
            <a:spLocks noChangeArrowheads="1"/>
          </p:cNvSpPr>
          <p:nvPr/>
        </p:nvSpPr>
        <p:spPr bwMode="auto">
          <a:xfrm>
            <a:off x="1987550" y="1822450"/>
            <a:ext cx="7054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FF"/>
                </a:solidFill>
                <a:latin typeface="Times New Roman" panose="02020603050405020304" pitchFamily="18" charset="0"/>
                <a:ea typeface="楷体" panose="02010609060101010101" pitchFamily="1" charset="-122"/>
              </a:rPr>
              <a:t> This is a big snowman.这是一个大</a:t>
            </a:r>
            <a:r>
              <a:rPr lang="zh-CN" altLang="en-US" sz="2800" b="1" dirty="0">
                <a:solidFill>
                  <a:srgbClr val="0000FF"/>
                </a:solidFill>
                <a:latin typeface="楷体" panose="02010609060101010101" pitchFamily="1" charset="-122"/>
                <a:ea typeface="楷体" panose="02010609060101010101" pitchFamily="1" charset="-122"/>
              </a:rPr>
              <a:t>雪人。</a:t>
            </a:r>
          </a:p>
        </p:txBody>
      </p:sp>
      <p:sp>
        <p:nvSpPr>
          <p:cNvPr id="21510" name="矩形 8"/>
          <p:cNvSpPr>
            <a:spLocks noChangeArrowheads="1"/>
          </p:cNvSpPr>
          <p:nvPr/>
        </p:nvSpPr>
        <p:spPr bwMode="auto">
          <a:xfrm>
            <a:off x="1965325" y="2538413"/>
            <a:ext cx="3584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dirty="0">
                <a:solidFill>
                  <a:srgbClr val="0000FF"/>
                </a:solidFill>
                <a:latin typeface="Times New Roman" panose="02020603050405020304" pitchFamily="18" charset="0"/>
              </a:rPr>
              <a:t>make a snowman</a:t>
            </a:r>
          </a:p>
        </p:txBody>
      </p:sp>
      <p:sp>
        <p:nvSpPr>
          <p:cNvPr id="2" name="矩形 9"/>
          <p:cNvSpPr>
            <a:spLocks noChangeArrowheads="1"/>
          </p:cNvSpPr>
          <p:nvPr/>
        </p:nvSpPr>
        <p:spPr bwMode="auto">
          <a:xfrm>
            <a:off x="2587625" y="3851275"/>
            <a:ext cx="4073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zh-CN" altLang="en-US">
              <a:solidFill>
                <a:srgbClr val="000000"/>
              </a:solidFill>
              <a:latin typeface="楷体" panose="02010609060101010101" pitchFamily="1" charset="-122"/>
              <a:ea typeface="楷体" panose="02010609060101010101" pitchFamily="1" charset="-122"/>
              <a:sym typeface="楷体" panose="02010609060101010101" pitchFamily="1" charset="-122"/>
            </a:endParaRPr>
          </a:p>
        </p:txBody>
      </p:sp>
      <p:pic>
        <p:nvPicPr>
          <p:cNvPr id="2151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5" name="组合 21515"/>
          <p:cNvGrpSpPr/>
          <p:nvPr/>
        </p:nvGrpSpPr>
        <p:grpSpPr bwMode="auto">
          <a:xfrm>
            <a:off x="539750" y="1123950"/>
            <a:ext cx="1933575" cy="463550"/>
            <a:chOff x="0" y="0"/>
            <a:chExt cx="1933289" cy="461963"/>
          </a:xfrm>
        </p:grpSpPr>
        <p:sp>
          <p:nvSpPr>
            <p:cNvPr id="21516" name="圆角矩形 18"/>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1517" name="文本框 19"/>
            <p:cNvSpPr>
              <a:spLocks noChangeArrowheads="1"/>
            </p:cNvSpPr>
            <p:nvPr/>
          </p:nvSpPr>
          <p:spPr bwMode="auto">
            <a:xfrm>
              <a:off x="228314" y="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重点词汇1</a:t>
              </a:r>
            </a:p>
          </p:txBody>
        </p:sp>
      </p:grpSp>
      <p:grpSp>
        <p:nvGrpSpPr>
          <p:cNvPr id="21519" name="组合 21518"/>
          <p:cNvGrpSpPr/>
          <p:nvPr/>
        </p:nvGrpSpPr>
        <p:grpSpPr bwMode="auto">
          <a:xfrm>
            <a:off x="728663" y="1855788"/>
            <a:ext cx="1516062" cy="523875"/>
            <a:chOff x="0" y="0"/>
            <a:chExt cx="1515554" cy="523220"/>
          </a:xfrm>
        </p:grpSpPr>
        <p:sp>
          <p:nvSpPr>
            <p:cNvPr id="3"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21520"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22" name="组合 21521"/>
          <p:cNvGrpSpPr/>
          <p:nvPr/>
        </p:nvGrpSpPr>
        <p:grpSpPr bwMode="auto">
          <a:xfrm>
            <a:off x="728663" y="2552700"/>
            <a:ext cx="1685925" cy="523875"/>
            <a:chOff x="0" y="0"/>
            <a:chExt cx="1685923" cy="523220"/>
          </a:xfrm>
        </p:grpSpPr>
        <p:sp>
          <p:nvSpPr>
            <p:cNvPr id="4" name="矩形 24"/>
            <p:cNvSpPr>
              <a:spLocks noChangeArrowheads="1"/>
            </p:cNvSpPr>
            <p:nvPr/>
          </p:nvSpPr>
          <p:spPr bwMode="auto">
            <a:xfrm>
              <a:off x="314313" y="0"/>
              <a:ext cx="1371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短语</a:t>
              </a:r>
            </a:p>
          </p:txBody>
        </p:sp>
        <p:pic>
          <p:nvPicPr>
            <p:cNvPr id="21523" name="图片 18"/>
            <p:cNvPicPr>
              <a:picLocks noChangeAspect="1" noChangeArrowheads="1"/>
            </p:cNvPicPr>
            <p:nvPr/>
          </p:nvPicPr>
          <p:blipFill>
            <a:blip r:embed="rId6" cstate="email"/>
            <a:srcRect/>
            <a:stretch>
              <a:fillRect/>
            </a:stretch>
          </p:blipFill>
          <p:spPr bwMode="auto">
            <a:xfrm>
              <a:off x="0" y="148406"/>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5" name="对角圆角矩形 2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1526" name="矩形 8"/>
          <p:cNvSpPr>
            <a:spLocks noChangeArrowheads="1"/>
          </p:cNvSpPr>
          <p:nvPr/>
        </p:nvSpPr>
        <p:spPr bwMode="auto">
          <a:xfrm>
            <a:off x="2057400" y="3708400"/>
            <a:ext cx="70548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snow</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 (</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雪</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 </a:t>
            </a:r>
            <a:r>
              <a:rPr lang="en-US" altLang="zh-CN"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 man </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男人</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r>
              <a:rPr lang="en-US" altLang="zh-CN"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=snowman</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 (</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雪人</a:t>
            </a:r>
            <a:r>
              <a:rPr lang="en-US" altLang="zh-CN"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p>
        </p:txBody>
      </p:sp>
      <p:grpSp>
        <p:nvGrpSpPr>
          <p:cNvPr id="21527" name="组合 21526"/>
          <p:cNvGrpSpPr/>
          <p:nvPr/>
        </p:nvGrpSpPr>
        <p:grpSpPr bwMode="auto">
          <a:xfrm>
            <a:off x="800100" y="4476750"/>
            <a:ext cx="1516063" cy="522288"/>
            <a:chOff x="0" y="0"/>
            <a:chExt cx="1515554" cy="521317"/>
          </a:xfrm>
        </p:grpSpPr>
        <p:sp>
          <p:nvSpPr>
            <p:cNvPr id="5" name="矩形 21"/>
            <p:cNvSpPr>
              <a:spLocks noChangeArrowheads="1"/>
            </p:cNvSpPr>
            <p:nvPr/>
          </p:nvSpPr>
          <p:spPr bwMode="auto">
            <a:xfrm>
              <a:off x="281105" y="0"/>
              <a:ext cx="1234449"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复数形式</a:t>
              </a:r>
            </a:p>
          </p:txBody>
        </p:sp>
        <p:pic>
          <p:nvPicPr>
            <p:cNvPr id="21528"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30" name="组合 21529"/>
          <p:cNvGrpSpPr/>
          <p:nvPr/>
        </p:nvGrpSpPr>
        <p:grpSpPr bwMode="auto">
          <a:xfrm>
            <a:off x="800100" y="3708400"/>
            <a:ext cx="1516063" cy="522288"/>
            <a:chOff x="0" y="0"/>
            <a:chExt cx="1515554" cy="521317"/>
          </a:xfrm>
        </p:grpSpPr>
        <p:sp>
          <p:nvSpPr>
            <p:cNvPr id="6" name="矩形 21"/>
            <p:cNvSpPr>
              <a:spLocks noChangeArrowheads="1"/>
            </p:cNvSpPr>
            <p:nvPr/>
          </p:nvSpPr>
          <p:spPr bwMode="auto">
            <a:xfrm>
              <a:off x="281105" y="0"/>
              <a:ext cx="1234449"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巧记</a:t>
              </a:r>
            </a:p>
          </p:txBody>
        </p:sp>
        <p:pic>
          <p:nvPicPr>
            <p:cNvPr id="21531"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33" name="文本框 21532"/>
          <p:cNvSpPr txBox="1">
            <a:spLocks noChangeArrowheads="1"/>
          </p:cNvSpPr>
          <p:nvPr/>
        </p:nvSpPr>
        <p:spPr bwMode="auto">
          <a:xfrm>
            <a:off x="2336800" y="4686300"/>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hlink"/>
                </a:solidFill>
                <a:latin typeface="Times New Roman" panose="02020603050405020304" pitchFamily="18" charset="0"/>
                <a:sym typeface="NEU-FZ-S92" charset="0"/>
              </a:rPr>
              <a:t>snowmen</a:t>
            </a:r>
            <a:endParaRPr lang="en-US" altLang="zh-CN" sz="2800" b="1" dirty="0">
              <a:solidFill>
                <a:schemeClr val="hlink"/>
              </a:solidFill>
              <a:latin typeface="Times New Roman" panose="02020603050405020304" pitchFamily="18" charset="0"/>
            </a:endParaRPr>
          </a:p>
        </p:txBody>
      </p:sp>
      <p:sp>
        <p:nvSpPr>
          <p:cNvPr id="2153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F1C381C9-D0A1-4D4D-B95B-BC7924486080}"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filter="circle(in)">
                                      <p:cBhvr>
                                        <p:cTn id="7" dur="2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filter="circle(in)">
                                      <p:cBhvr>
                                        <p:cTn id="12" dur="2000"/>
                                        <p:tgtEl>
                                          <p:spTgt spid="215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filter="circle(in)">
                                      <p:cBhvr>
                                        <p:cTn id="17" dur="2000"/>
                                        <p:tgtEl>
                                          <p:spTgt spid="2150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522"/>
                                        </p:tgtEl>
                                        <p:attrNameLst>
                                          <p:attrName>style.visibility</p:attrName>
                                        </p:attrNameLst>
                                      </p:cBhvr>
                                      <p:to>
                                        <p:strVal val="visible"/>
                                      </p:to>
                                    </p:set>
                                    <p:animEffect filter="circle(in)">
                                      <p:cBhvr>
                                        <p:cTn id="22" dur="2000"/>
                                        <p:tgtEl>
                                          <p:spTgt spid="215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510"/>
                                        </p:tgtEl>
                                        <p:attrNameLst>
                                          <p:attrName>style.visibility</p:attrName>
                                        </p:attrNameLst>
                                      </p:cBhvr>
                                      <p:to>
                                        <p:strVal val="visible"/>
                                      </p:to>
                                    </p:set>
                                    <p:animEffect filter="circle(in)">
                                      <p:cBhvr>
                                        <p:cTn id="27" dur="2000"/>
                                        <p:tgtEl>
                                          <p:spTgt spid="215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530"/>
                                        </p:tgtEl>
                                        <p:attrNameLst>
                                          <p:attrName>style.visibility</p:attrName>
                                        </p:attrNameLst>
                                      </p:cBhvr>
                                      <p:to>
                                        <p:strVal val="visible"/>
                                      </p:to>
                                    </p:set>
                                    <p:animEffect filter="circle(in)">
                                      <p:cBhvr>
                                        <p:cTn id="32" dur="2000"/>
                                        <p:tgtEl>
                                          <p:spTgt spid="215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526"/>
                                        </p:tgtEl>
                                        <p:attrNameLst>
                                          <p:attrName>style.visibility</p:attrName>
                                        </p:attrNameLst>
                                      </p:cBhvr>
                                      <p:to>
                                        <p:strVal val="visible"/>
                                      </p:to>
                                    </p:set>
                                    <p:animEffect filter="circle(in)">
                                      <p:cBhvr>
                                        <p:cTn id="37" dur="2000"/>
                                        <p:tgtEl>
                                          <p:spTgt spid="2152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527"/>
                                        </p:tgtEl>
                                        <p:attrNameLst>
                                          <p:attrName>style.visibility</p:attrName>
                                        </p:attrNameLst>
                                      </p:cBhvr>
                                      <p:to>
                                        <p:strVal val="visible"/>
                                      </p:to>
                                    </p:set>
                                    <p:animEffect filter="circle(in)">
                                      <p:cBhvr>
                                        <p:cTn id="42" dur="2000"/>
                                        <p:tgtEl>
                                          <p:spTgt spid="215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33"/>
                                        </p:tgtEl>
                                        <p:attrNameLst>
                                          <p:attrName>style.visibility</p:attrName>
                                        </p:attrNameLst>
                                      </p:cBhvr>
                                      <p:to>
                                        <p:strVal val="visible"/>
                                      </p:to>
                                    </p:set>
                                    <p:anim calcmode="lin" valueType="num">
                                      <p:cBhvr additive="base">
                                        <p:cTn id="47" dur="500" fill="hold"/>
                                        <p:tgtEl>
                                          <p:spTgt spid="21533"/>
                                        </p:tgtEl>
                                        <p:attrNameLst>
                                          <p:attrName>ppt_x</p:attrName>
                                        </p:attrNameLst>
                                      </p:cBhvr>
                                      <p:tavLst>
                                        <p:tav tm="0">
                                          <p:val>
                                            <p:strVal val="#ppt_x"/>
                                          </p:val>
                                        </p:tav>
                                        <p:tav tm="100000">
                                          <p:val>
                                            <p:strVal val="#ppt_x"/>
                                          </p:val>
                                        </p:tav>
                                      </p:tavLst>
                                    </p:anim>
                                    <p:anim calcmode="lin" valueType="num">
                                      <p:cBhvr additive="base">
                                        <p:cTn id="48" dur="500" fill="hold"/>
                                        <p:tgtEl>
                                          <p:spTgt spid="21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p:bldP spid="21509" grpId="0" bldLvl="0"/>
      <p:bldP spid="21510" grpId="0" bldLvl="0"/>
      <p:bldP spid="21526" grpId="0" bldLvl="0"/>
      <p:bldP spid="2153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矩形 9"/>
          <p:cNvSpPr>
            <a:spLocks noChangeArrowheads="1"/>
          </p:cNvSpPr>
          <p:nvPr/>
        </p:nvSpPr>
        <p:spPr bwMode="auto">
          <a:xfrm>
            <a:off x="2266950" y="3917950"/>
            <a:ext cx="4051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chemeClr val="hlink"/>
                </a:solidFill>
                <a:latin typeface="Times New Roman" panose="02020603050405020304" pitchFamily="18" charset="0"/>
                <a:sym typeface="楷体" panose="02010609060101010101" pitchFamily="1" charset="-122"/>
              </a:rPr>
              <a:t>make a snowball </a:t>
            </a:r>
            <a:r>
              <a:rPr lang="zh-CN" altLang="en-US" sz="2800" b="1" dirty="0">
                <a:solidFill>
                  <a:schemeClr val="hlink"/>
                </a:solidFill>
                <a:latin typeface="Times New Roman" panose="02020603050405020304" pitchFamily="18" charset="0"/>
                <a:ea typeface="楷体" panose="02010609060101010101" pitchFamily="1" charset="-122"/>
                <a:sym typeface="楷体" panose="02010609060101010101" pitchFamily="1" charset="-122"/>
              </a:rPr>
              <a:t>做雪球</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对角圆角矩形 2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22538" name="组合 22537"/>
          <p:cNvGrpSpPr/>
          <p:nvPr/>
        </p:nvGrpSpPr>
        <p:grpSpPr bwMode="auto">
          <a:xfrm>
            <a:off x="381000" y="3149600"/>
            <a:ext cx="2095500" cy="523875"/>
            <a:chOff x="0" y="0"/>
            <a:chExt cx="1685923" cy="521317"/>
          </a:xfrm>
        </p:grpSpPr>
        <p:sp>
          <p:nvSpPr>
            <p:cNvPr id="3" name="矩形 24"/>
            <p:cNvSpPr>
              <a:spLocks noChangeArrowheads="1"/>
            </p:cNvSpPr>
            <p:nvPr/>
          </p:nvSpPr>
          <p:spPr bwMode="auto">
            <a:xfrm>
              <a:off x="314313" y="0"/>
              <a:ext cx="1371610"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复数形式</a:t>
              </a:r>
            </a:p>
          </p:txBody>
        </p:sp>
        <p:pic>
          <p:nvPicPr>
            <p:cNvPr id="22539" name="图片 18"/>
            <p:cNvPicPr>
              <a:picLocks noChangeAspect="1" noChangeArrowheads="1"/>
            </p:cNvPicPr>
            <p:nvPr/>
          </p:nvPicPr>
          <p:blipFill>
            <a:blip r:embed="rId6" cstate="email"/>
            <a:srcRect/>
            <a:stretch>
              <a:fillRect/>
            </a:stretch>
          </p:blipFill>
          <p:spPr bwMode="auto">
            <a:xfrm>
              <a:off x="0" y="79278"/>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1" name="矩形 8"/>
          <p:cNvSpPr>
            <a:spLocks noChangeArrowheads="1"/>
          </p:cNvSpPr>
          <p:nvPr/>
        </p:nvSpPr>
        <p:spPr bwMode="auto">
          <a:xfrm>
            <a:off x="2755900" y="914400"/>
            <a:ext cx="40513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3200" b="1" dirty="0">
                <a:solidFill>
                  <a:srgbClr val="FF0000"/>
                </a:solidFill>
                <a:latin typeface="Times New Roman" panose="02020603050405020304" pitchFamily="18" charset="0"/>
                <a:ea typeface="楷体" panose="02010609060101010101" pitchFamily="1" charset="-122"/>
                <a:sym typeface="楷体" panose="02010609060101010101" pitchFamily="1" charset="-122"/>
              </a:rPr>
              <a:t>snowball </a:t>
            </a:r>
            <a:r>
              <a:rPr lang="zh-CN" altLang="en-US" sz="3200" b="1" dirty="0">
                <a:solidFill>
                  <a:srgbClr val="FF0000"/>
                </a:solidFill>
                <a:latin typeface="楷体" panose="02010609060101010101" pitchFamily="1" charset="-122"/>
                <a:ea typeface="楷体" panose="02010609060101010101" pitchFamily="1" charset="-122"/>
                <a:sym typeface="楷体" panose="02010609060101010101" pitchFamily="1" charset="-122"/>
              </a:rPr>
              <a:t>(名词)雪球</a:t>
            </a:r>
            <a:endParaRPr lang="en-US" sz="2800" dirty="0">
              <a:solidFill>
                <a:srgbClr val="0000FF"/>
              </a:solidFill>
              <a:latin typeface="Times New Roman" panose="02020603050405020304" pitchFamily="18" charset="0"/>
              <a:sym typeface="楷体" panose="02010609060101010101" pitchFamily="1" charset="-122"/>
            </a:endParaRPr>
          </a:p>
        </p:txBody>
      </p:sp>
      <p:sp>
        <p:nvSpPr>
          <p:cNvPr id="22542" name="矩形 7"/>
          <p:cNvSpPr>
            <a:spLocks noChangeArrowheads="1"/>
          </p:cNvSpPr>
          <p:nvPr/>
        </p:nvSpPr>
        <p:spPr bwMode="auto">
          <a:xfrm>
            <a:off x="1708150" y="1892300"/>
            <a:ext cx="6775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FF"/>
                </a:solidFill>
                <a:latin typeface="Times New Roman" panose="02020603050405020304" pitchFamily="18" charset="0"/>
                <a:ea typeface="楷体" panose="02010609060101010101" pitchFamily="1" charset="-122"/>
                <a:sym typeface="楷体" panose="02010609060101010101" pitchFamily="1" charset="-122"/>
              </a:rPr>
              <a:t>Let's  make a big snowball! 让我们做个大</a:t>
            </a:r>
            <a:r>
              <a:rPr lang="zh-CN" altLang="en-US" sz="2800" b="1" dirty="0">
                <a:solidFill>
                  <a:srgbClr val="0000FF"/>
                </a:solidFill>
                <a:latin typeface="楷体" panose="02010609060101010101" pitchFamily="1" charset="-122"/>
                <a:ea typeface="楷体" panose="02010609060101010101" pitchFamily="1" charset="-122"/>
                <a:sym typeface="楷体" panose="02010609060101010101" pitchFamily="1" charset="-122"/>
              </a:rPr>
              <a:t>雪球吧！</a:t>
            </a:r>
          </a:p>
        </p:txBody>
      </p:sp>
      <p:grpSp>
        <p:nvGrpSpPr>
          <p:cNvPr id="22543" name="组合 22542"/>
          <p:cNvGrpSpPr/>
          <p:nvPr/>
        </p:nvGrpSpPr>
        <p:grpSpPr bwMode="auto">
          <a:xfrm>
            <a:off x="381000" y="1962150"/>
            <a:ext cx="1516063" cy="523875"/>
            <a:chOff x="0" y="0"/>
            <a:chExt cx="1515554" cy="523220"/>
          </a:xfrm>
        </p:grpSpPr>
        <p:sp>
          <p:nvSpPr>
            <p:cNvPr id="4"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22544"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6" name="矩形 7"/>
          <p:cNvSpPr>
            <a:spLocks noChangeArrowheads="1"/>
          </p:cNvSpPr>
          <p:nvPr/>
        </p:nvSpPr>
        <p:spPr bwMode="auto">
          <a:xfrm>
            <a:off x="2476500" y="31496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dirty="0">
                <a:solidFill>
                  <a:srgbClr val="0000FF"/>
                </a:solidFill>
                <a:sym typeface="楷体" panose="02010609060101010101" pitchFamily="1" charset="-122"/>
              </a:rPr>
              <a:t>　　</a:t>
            </a:r>
            <a:r>
              <a:rPr lang="en-US" altLang="zh-CN" sz="2800" b="1" dirty="0">
                <a:solidFill>
                  <a:schemeClr val="hlink"/>
                </a:solidFill>
                <a:latin typeface="Times New Roman" panose="02020603050405020304" pitchFamily="18" charset="0"/>
                <a:sym typeface="楷体" panose="02010609060101010101" pitchFamily="1" charset="-122"/>
              </a:rPr>
              <a:t>snowballs</a:t>
            </a:r>
          </a:p>
        </p:txBody>
      </p:sp>
      <p:grpSp>
        <p:nvGrpSpPr>
          <p:cNvPr id="5" name="组合 22546"/>
          <p:cNvGrpSpPr/>
          <p:nvPr/>
        </p:nvGrpSpPr>
        <p:grpSpPr bwMode="auto">
          <a:xfrm>
            <a:off x="311150" y="1054100"/>
            <a:ext cx="1933575" cy="463550"/>
            <a:chOff x="0" y="0"/>
            <a:chExt cx="1933289" cy="461963"/>
          </a:xfrm>
        </p:grpSpPr>
        <p:sp>
          <p:nvSpPr>
            <p:cNvPr id="22547" name="圆角矩形 18"/>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2548" name="文本框 19"/>
            <p:cNvSpPr>
              <a:spLocks noChangeArrowheads="1"/>
            </p:cNvSpPr>
            <p:nvPr/>
          </p:nvSpPr>
          <p:spPr bwMode="auto">
            <a:xfrm>
              <a:off x="228314" y="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重点词汇2</a:t>
              </a:r>
            </a:p>
          </p:txBody>
        </p:sp>
      </p:grpSp>
      <p:grpSp>
        <p:nvGrpSpPr>
          <p:cNvPr id="22550" name="组合 22549"/>
          <p:cNvGrpSpPr/>
          <p:nvPr/>
        </p:nvGrpSpPr>
        <p:grpSpPr bwMode="auto">
          <a:xfrm>
            <a:off x="520700" y="5035550"/>
            <a:ext cx="1516063" cy="523875"/>
            <a:chOff x="0" y="0"/>
            <a:chExt cx="1515554" cy="523220"/>
          </a:xfrm>
        </p:grpSpPr>
        <p:sp>
          <p:nvSpPr>
            <p:cNvPr id="6"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巧记</a:t>
              </a:r>
            </a:p>
          </p:txBody>
        </p:sp>
        <p:pic>
          <p:nvPicPr>
            <p:cNvPr id="22551"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53" name="组合 22552"/>
          <p:cNvGrpSpPr/>
          <p:nvPr/>
        </p:nvGrpSpPr>
        <p:grpSpPr bwMode="auto">
          <a:xfrm>
            <a:off x="450850" y="4057650"/>
            <a:ext cx="1516063" cy="523875"/>
            <a:chOff x="0" y="0"/>
            <a:chExt cx="1515554" cy="523220"/>
          </a:xfrm>
        </p:grpSpPr>
        <p:sp>
          <p:nvSpPr>
            <p:cNvPr id="7"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短语</a:t>
              </a:r>
            </a:p>
          </p:txBody>
        </p:sp>
        <p:pic>
          <p:nvPicPr>
            <p:cNvPr id="22554" name="图片 18"/>
            <p:cNvPicPr>
              <a:picLocks noChangeAspect="1" noChangeArrowheads="1"/>
            </p:cNvPicPr>
            <p:nvPr/>
          </p:nvPicPr>
          <p:blipFill>
            <a:blip r:embed="rId7"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6" name="文本框 22555"/>
          <p:cNvSpPr txBox="1">
            <a:spLocks noChangeArrowheads="1"/>
          </p:cNvSpPr>
          <p:nvPr/>
        </p:nvSpPr>
        <p:spPr bwMode="auto">
          <a:xfrm>
            <a:off x="1987550" y="5035550"/>
            <a:ext cx="6635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snow</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雪</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ball</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球</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en-US" altLang="zh-CN" sz="2800" b="1" dirty="0">
                <a:solidFill>
                  <a:schemeClr val="hlink"/>
                </a:solidFill>
                <a:latin typeface="Times New Roman" panose="02020603050405020304" pitchFamily="18" charset="0"/>
                <a:sym typeface="NEU-FZ-S92" charset="0"/>
              </a:rPr>
              <a:t>=snowball</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 (</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雪球</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p>
        </p:txBody>
      </p:sp>
      <p:sp>
        <p:nvSpPr>
          <p:cNvPr id="22557"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39554D4E-209D-4D1D-9D4D-780F9BC32275}"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Effect filter="circle(in)">
                                      <p:cBhvr>
                                        <p:cTn id="7" dur="2000"/>
                                        <p:tgtEl>
                                          <p:spTgt spid="225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543"/>
                                        </p:tgtEl>
                                        <p:attrNameLst>
                                          <p:attrName>style.visibility</p:attrName>
                                        </p:attrNameLst>
                                      </p:cBhvr>
                                      <p:to>
                                        <p:strVal val="visible"/>
                                      </p:to>
                                    </p:set>
                                    <p:animEffect filter="circle(in)">
                                      <p:cBhvr>
                                        <p:cTn id="12" dur="2000"/>
                                        <p:tgtEl>
                                          <p:spTgt spid="225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542"/>
                                        </p:tgtEl>
                                        <p:attrNameLst>
                                          <p:attrName>style.visibility</p:attrName>
                                        </p:attrNameLst>
                                      </p:cBhvr>
                                      <p:to>
                                        <p:strVal val="visible"/>
                                      </p:to>
                                    </p:set>
                                    <p:animEffect filter="circle(in)">
                                      <p:cBhvr>
                                        <p:cTn id="17" dur="2000"/>
                                        <p:tgtEl>
                                          <p:spTgt spid="2254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538"/>
                                        </p:tgtEl>
                                        <p:attrNameLst>
                                          <p:attrName>style.visibility</p:attrName>
                                        </p:attrNameLst>
                                      </p:cBhvr>
                                      <p:to>
                                        <p:strVal val="visible"/>
                                      </p:to>
                                    </p:set>
                                    <p:animEffect filter="circle(in)">
                                      <p:cBhvr>
                                        <p:cTn id="22" dur="2000"/>
                                        <p:tgtEl>
                                          <p:spTgt spid="2253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546"/>
                                        </p:tgtEl>
                                        <p:attrNameLst>
                                          <p:attrName>style.visibility</p:attrName>
                                        </p:attrNameLst>
                                      </p:cBhvr>
                                      <p:to>
                                        <p:strVal val="visible"/>
                                      </p:to>
                                    </p:set>
                                    <p:animEffect filter="circle(in)">
                                      <p:cBhvr>
                                        <p:cTn id="27" dur="2000"/>
                                        <p:tgtEl>
                                          <p:spTgt spid="2254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553"/>
                                        </p:tgtEl>
                                        <p:attrNameLst>
                                          <p:attrName>style.visibility</p:attrName>
                                        </p:attrNameLst>
                                      </p:cBhvr>
                                      <p:to>
                                        <p:strVal val="visible"/>
                                      </p:to>
                                    </p:set>
                                    <p:animEffect filter="circle(in)">
                                      <p:cBhvr>
                                        <p:cTn id="32" dur="2000"/>
                                        <p:tgtEl>
                                          <p:spTgt spid="2255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2"/>
                                        </p:tgtEl>
                                        <p:attrNameLst>
                                          <p:attrName>style.visibility</p:attrName>
                                        </p:attrNameLst>
                                      </p:cBhvr>
                                      <p:to>
                                        <p:strVal val="visible"/>
                                      </p:to>
                                    </p:set>
                                    <p:anim calcmode="lin" valueType="num">
                                      <p:cBhvr additive="base">
                                        <p:cTn id="37" dur="500" fill="hold"/>
                                        <p:tgtEl>
                                          <p:spTgt spid="22532"/>
                                        </p:tgtEl>
                                        <p:attrNameLst>
                                          <p:attrName>ppt_x</p:attrName>
                                        </p:attrNameLst>
                                      </p:cBhvr>
                                      <p:tavLst>
                                        <p:tav tm="0">
                                          <p:val>
                                            <p:strVal val="#ppt_x"/>
                                          </p:val>
                                        </p:tav>
                                        <p:tav tm="100000">
                                          <p:val>
                                            <p:strVal val="#ppt_x"/>
                                          </p:val>
                                        </p:tav>
                                      </p:tavLst>
                                    </p:anim>
                                    <p:anim calcmode="lin" valueType="num">
                                      <p:cBhvr additive="base">
                                        <p:cTn id="3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2550"/>
                                        </p:tgtEl>
                                        <p:attrNameLst>
                                          <p:attrName>style.visibility</p:attrName>
                                        </p:attrNameLst>
                                      </p:cBhvr>
                                      <p:to>
                                        <p:strVal val="visible"/>
                                      </p:to>
                                    </p:set>
                                    <p:animEffect filter="circle(in)">
                                      <p:cBhvr>
                                        <p:cTn id="43" dur="2000"/>
                                        <p:tgtEl>
                                          <p:spTgt spid="2255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556"/>
                                        </p:tgtEl>
                                        <p:attrNameLst>
                                          <p:attrName>style.visibility</p:attrName>
                                        </p:attrNameLst>
                                      </p:cBhvr>
                                      <p:to>
                                        <p:strVal val="visible"/>
                                      </p:to>
                                    </p:set>
                                    <p:anim calcmode="lin" valueType="num">
                                      <p:cBhvr additive="base">
                                        <p:cTn id="48" dur="500" fill="hold"/>
                                        <p:tgtEl>
                                          <p:spTgt spid="22556"/>
                                        </p:tgtEl>
                                        <p:attrNameLst>
                                          <p:attrName>ppt_x</p:attrName>
                                        </p:attrNameLst>
                                      </p:cBhvr>
                                      <p:tavLst>
                                        <p:tav tm="0">
                                          <p:val>
                                            <p:strVal val="#ppt_x"/>
                                          </p:val>
                                        </p:tav>
                                        <p:tav tm="100000">
                                          <p:val>
                                            <p:strVal val="#ppt_x"/>
                                          </p:val>
                                        </p:tav>
                                      </p:tavLst>
                                    </p:anim>
                                    <p:anim calcmode="lin" valueType="num">
                                      <p:cBhvr additive="base">
                                        <p:cTn id="49" dur="500" fill="hold"/>
                                        <p:tgtEl>
                                          <p:spTgt spid="22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p:bldP spid="22541" grpId="0" bldLvl="0"/>
      <p:bldP spid="22542" grpId="0" bldLvl="0"/>
      <p:bldP spid="22546" grpId="0" bldLvl="0"/>
      <p:bldP spid="22556"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矩形 12"/>
          <p:cNvSpPr>
            <a:spLocks noChangeArrowheads="1"/>
          </p:cNvSpPr>
          <p:nvPr/>
        </p:nvSpPr>
        <p:spPr bwMode="auto">
          <a:xfrm>
            <a:off x="2455863" y="1050925"/>
            <a:ext cx="351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FF0000"/>
                </a:solidFill>
                <a:latin typeface="Times New Roman" panose="02020603050405020304" pitchFamily="18" charset="0"/>
              </a:rPr>
              <a:t>foot </a:t>
            </a:r>
            <a:r>
              <a:rPr lang="en-US" altLang="zh-CN" sz="3200" b="1">
                <a:solidFill>
                  <a:srgbClr val="FF0000"/>
                </a:solidFill>
                <a:latin typeface="楷体" panose="02010609060101010101" pitchFamily="1" charset="-122"/>
                <a:ea typeface="楷体" panose="02010609060101010101" pitchFamily="1" charset="-122"/>
              </a:rPr>
              <a:t>(</a:t>
            </a:r>
            <a:r>
              <a:rPr lang="zh-CN" altLang="en-US" sz="3200" b="1">
                <a:solidFill>
                  <a:srgbClr val="FF0000"/>
                </a:solidFill>
                <a:latin typeface="楷体" panose="02010609060101010101" pitchFamily="1" charset="-122"/>
                <a:ea typeface="楷体" panose="02010609060101010101" pitchFamily="1" charset="-122"/>
              </a:rPr>
              <a:t>名词</a:t>
            </a:r>
            <a:r>
              <a:rPr lang="en-US" altLang="zh-CN" sz="3200" b="1">
                <a:solidFill>
                  <a:srgbClr val="FF0000"/>
                </a:solidFill>
                <a:latin typeface="楷体" panose="02010609060101010101" pitchFamily="1" charset="-122"/>
                <a:ea typeface="楷体" panose="02010609060101010101" pitchFamily="1" charset="-122"/>
              </a:rPr>
              <a:t>)</a:t>
            </a:r>
            <a:r>
              <a:rPr lang="zh-CN" altLang="en-US" sz="3200" b="1">
                <a:solidFill>
                  <a:srgbClr val="FF0000"/>
                </a:solidFill>
                <a:latin typeface="楷体" panose="02010609060101010101" pitchFamily="1" charset="-122"/>
                <a:ea typeface="楷体" panose="02010609060101010101" pitchFamily="1" charset="-122"/>
              </a:rPr>
              <a:t>脚</a:t>
            </a:r>
            <a:r>
              <a:rPr lang="en-US" altLang="zh-CN" sz="3200" b="1">
                <a:solidFill>
                  <a:srgbClr val="FF0000"/>
                </a:solidFill>
                <a:latin typeface="楷体" panose="02010609060101010101" pitchFamily="1" charset="-122"/>
                <a:ea typeface="楷体" panose="02010609060101010101" pitchFamily="1" charset="-122"/>
              </a:rPr>
              <a:t>;</a:t>
            </a:r>
            <a:r>
              <a:rPr lang="zh-CN" altLang="en-US" sz="3200" b="1">
                <a:solidFill>
                  <a:srgbClr val="FF0000"/>
                </a:solidFill>
                <a:latin typeface="楷体" panose="02010609060101010101" pitchFamily="1" charset="-122"/>
                <a:ea typeface="楷体" panose="02010609060101010101" pitchFamily="1" charset="-122"/>
              </a:rPr>
              <a:t>足</a:t>
            </a:r>
          </a:p>
        </p:txBody>
      </p:sp>
      <p:sp>
        <p:nvSpPr>
          <p:cNvPr id="23557" name="矩形 20"/>
          <p:cNvSpPr>
            <a:spLocks noChangeArrowheads="1"/>
          </p:cNvSpPr>
          <p:nvPr/>
        </p:nvSpPr>
        <p:spPr bwMode="auto">
          <a:xfrm>
            <a:off x="2266950" y="1962150"/>
            <a:ext cx="59404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sz="2800" b="1">
                <a:solidFill>
                  <a:srgbClr val="0000FF"/>
                </a:solidFill>
                <a:latin typeface="Times New Roman" panose="02020603050405020304" pitchFamily="18" charset="0"/>
                <a:sym typeface="Times New Roman" panose="02020603050405020304" pitchFamily="18" charset="0"/>
              </a:rPr>
              <a:t>I go to </a:t>
            </a:r>
            <a:r>
              <a:rPr lang="zh-CN" altLang="en-US" sz="2800" b="1">
                <a:solidFill>
                  <a:srgbClr val="0000FF"/>
                </a:solidFill>
                <a:latin typeface="Times New Roman" panose="02020603050405020304" pitchFamily="18" charset="0"/>
                <a:sym typeface="Times New Roman" panose="02020603050405020304" pitchFamily="18" charset="0"/>
              </a:rPr>
              <a:t>work</a:t>
            </a:r>
            <a:r>
              <a:rPr lang="en-US" sz="2800" b="1">
                <a:solidFill>
                  <a:srgbClr val="0000FF"/>
                </a:solidFill>
                <a:latin typeface="Times New Roman" panose="02020603050405020304" pitchFamily="18" charset="0"/>
                <a:sym typeface="Times New Roman" panose="02020603050405020304" pitchFamily="18" charset="0"/>
              </a:rPr>
              <a:t> on foot. </a:t>
            </a:r>
            <a:r>
              <a:rPr lang="en-US" sz="2800" b="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我步行去上</a:t>
            </a:r>
            <a:r>
              <a:rPr lang="zh-CN" altLang="en-US" sz="2800" b="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班</a:t>
            </a:r>
            <a:r>
              <a:rPr lang="en-US" sz="2800" b="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a:t>
            </a:r>
          </a:p>
        </p:txBody>
      </p:sp>
      <p:sp>
        <p:nvSpPr>
          <p:cNvPr id="23558" name="矩形 23"/>
          <p:cNvSpPr>
            <a:spLocks noChangeArrowheads="1"/>
          </p:cNvSpPr>
          <p:nvPr/>
        </p:nvSpPr>
        <p:spPr bwMode="auto">
          <a:xfrm>
            <a:off x="2406650" y="3708400"/>
            <a:ext cx="2130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solidFill>
                  <a:srgbClr val="0000FF"/>
                </a:solidFill>
                <a:latin typeface="Times New Roman" panose="02020603050405020304" pitchFamily="18" charset="0"/>
              </a:rPr>
              <a:t>on foot</a:t>
            </a:r>
            <a:r>
              <a:rPr lang="en-US" altLang="zh-CN" sz="2800" b="1">
                <a:solidFill>
                  <a:srgbClr val="0000FF"/>
                </a:solidFill>
                <a:latin typeface="楷体" panose="02010609060101010101" pitchFamily="1" charset="-122"/>
                <a:ea typeface="楷体" panose="02010609060101010101" pitchFamily="1" charset="-122"/>
              </a:rPr>
              <a:t> </a:t>
            </a:r>
            <a:r>
              <a:rPr lang="zh-CN" altLang="en-US" sz="2800" b="1">
                <a:solidFill>
                  <a:srgbClr val="0000FF"/>
                </a:solidFill>
                <a:latin typeface="楷体" panose="02010609060101010101" pitchFamily="1" charset="-122"/>
                <a:ea typeface="楷体" panose="02010609060101010101" pitchFamily="1" charset="-122"/>
              </a:rPr>
              <a:t>步行</a:t>
            </a:r>
          </a:p>
        </p:txBody>
      </p:sp>
      <p:sp>
        <p:nvSpPr>
          <p:cNvPr id="23559" name="矩形 24"/>
          <p:cNvSpPr>
            <a:spLocks noChangeArrowheads="1"/>
          </p:cNvSpPr>
          <p:nvPr/>
        </p:nvSpPr>
        <p:spPr bwMode="auto">
          <a:xfrm>
            <a:off x="2895600" y="2870200"/>
            <a:ext cx="111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a:solidFill>
                  <a:srgbClr val="0000FF"/>
                </a:solidFill>
                <a:latin typeface="Times New Roman" panose="02020603050405020304" pitchFamily="18" charset="0"/>
                <a:sym typeface="Times New Roman" panose="02020603050405020304" pitchFamily="18" charset="0"/>
              </a:rPr>
              <a:t>feet</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3" name="组合 23563"/>
          <p:cNvGrpSpPr/>
          <p:nvPr/>
        </p:nvGrpSpPr>
        <p:grpSpPr bwMode="auto">
          <a:xfrm>
            <a:off x="539750" y="1123950"/>
            <a:ext cx="1865313" cy="460375"/>
            <a:chOff x="0" y="0"/>
            <a:chExt cx="1864096" cy="458799"/>
          </a:xfrm>
        </p:grpSpPr>
        <p:sp>
          <p:nvSpPr>
            <p:cNvPr id="23564"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3565"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黑体" panose="02010609060101010101" pitchFamily="49" charset="-122"/>
                  <a:ea typeface="黑体" panose="02010609060101010101" pitchFamily="49" charset="-122"/>
                  <a:sym typeface="黑体" panose="02010609060101010101" pitchFamily="49" charset="-122"/>
                </a:rPr>
                <a:t>重点词汇3</a:t>
              </a:r>
              <a:endParaRPr lang="en-US" sz="2400" b="1">
                <a:latin typeface="黑体" panose="02010609060101010101" pitchFamily="49" charset="-122"/>
                <a:ea typeface="黑体" panose="02010609060101010101" pitchFamily="49" charset="-122"/>
                <a:sym typeface="黑体" panose="02010609060101010101" pitchFamily="49" charset="-122"/>
              </a:endParaRPr>
            </a:p>
          </p:txBody>
        </p:sp>
      </p:grpSp>
      <p:grpSp>
        <p:nvGrpSpPr>
          <p:cNvPr id="23567" name="组合 23566"/>
          <p:cNvGrpSpPr/>
          <p:nvPr/>
        </p:nvGrpSpPr>
        <p:grpSpPr bwMode="auto">
          <a:xfrm>
            <a:off x="660400" y="2032000"/>
            <a:ext cx="1812925" cy="522288"/>
            <a:chOff x="0" y="0"/>
            <a:chExt cx="1813524" cy="523220"/>
          </a:xfrm>
        </p:grpSpPr>
        <p:sp>
          <p:nvSpPr>
            <p:cNvPr id="3" name="矩形 13"/>
            <p:cNvSpPr>
              <a:spLocks noChangeArrowheads="1"/>
            </p:cNvSpPr>
            <p:nvPr/>
          </p:nvSpPr>
          <p:spPr bwMode="auto">
            <a:xfrm>
              <a:off x="281105" y="0"/>
              <a:ext cx="1532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66"/>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23568"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0" name="组合 23569"/>
          <p:cNvGrpSpPr/>
          <p:nvPr/>
        </p:nvGrpSpPr>
        <p:grpSpPr bwMode="auto">
          <a:xfrm>
            <a:off x="660400" y="3708400"/>
            <a:ext cx="1892300" cy="522288"/>
            <a:chOff x="0" y="0"/>
            <a:chExt cx="1891664" cy="523220"/>
          </a:xfrm>
        </p:grpSpPr>
        <p:sp>
          <p:nvSpPr>
            <p:cNvPr id="4" name="矩形 16"/>
            <p:cNvSpPr>
              <a:spLocks noChangeArrowheads="1"/>
            </p:cNvSpPr>
            <p:nvPr/>
          </p:nvSpPr>
          <p:spPr bwMode="auto">
            <a:xfrm>
              <a:off x="314313" y="0"/>
              <a:ext cx="1577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66"/>
                  </a:solidFill>
                  <a:ea typeface="楷体" panose="02010609060101010101" pitchFamily="1" charset="-122"/>
                </a:rPr>
                <a:t>短语</a:t>
              </a:r>
            </a:p>
          </p:txBody>
        </p:sp>
        <p:pic>
          <p:nvPicPr>
            <p:cNvPr id="23571" name="图片 18"/>
            <p:cNvPicPr>
              <a:picLocks noChangeAspect="1" noChangeArrowheads="1"/>
            </p:cNvPicPr>
            <p:nvPr/>
          </p:nvPicPr>
          <p:blipFill>
            <a:blip r:embed="rId6" cstate="email"/>
            <a:srcRect/>
            <a:stretch>
              <a:fillRect/>
            </a:stretch>
          </p:blipFill>
          <p:spPr bwMode="auto">
            <a:xfrm>
              <a:off x="0" y="136475"/>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3" name="组合 23572"/>
          <p:cNvGrpSpPr/>
          <p:nvPr/>
        </p:nvGrpSpPr>
        <p:grpSpPr bwMode="auto">
          <a:xfrm>
            <a:off x="660400" y="2870200"/>
            <a:ext cx="2028825" cy="523875"/>
            <a:chOff x="0" y="0"/>
            <a:chExt cx="2028825" cy="523220"/>
          </a:xfrm>
        </p:grpSpPr>
        <p:sp>
          <p:nvSpPr>
            <p:cNvPr id="5"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66"/>
                  </a:solidFill>
                  <a:latin typeface="楷体" panose="02010609060101010101" pitchFamily="1" charset="-122"/>
                  <a:ea typeface="楷体" panose="02010609060101010101" pitchFamily="1" charset="-122"/>
                  <a:sym typeface="楷体" panose="02010609060101010101" pitchFamily="1" charset="-122"/>
                </a:rPr>
                <a:t>复数形式</a:t>
              </a:r>
              <a:endParaRPr lang="en-US" sz="2800" b="1">
                <a:solidFill>
                  <a:srgbClr val="660066"/>
                </a:solidFill>
                <a:latin typeface="楷体" panose="02010609060101010101" pitchFamily="1" charset="-122"/>
                <a:ea typeface="楷体" panose="02010609060101010101" pitchFamily="1" charset="-122"/>
                <a:sym typeface="楷体" panose="02010609060101010101" pitchFamily="1" charset="-122"/>
              </a:endParaRPr>
            </a:p>
          </p:txBody>
        </p:sp>
        <p:pic>
          <p:nvPicPr>
            <p:cNvPr id="23574"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77" name="对角圆角矩形 28"/>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23578" name="组合 23577"/>
          <p:cNvGrpSpPr/>
          <p:nvPr/>
        </p:nvGrpSpPr>
        <p:grpSpPr bwMode="auto">
          <a:xfrm>
            <a:off x="660400" y="4616450"/>
            <a:ext cx="2028825" cy="523875"/>
            <a:chOff x="0" y="0"/>
            <a:chExt cx="2028825" cy="523220"/>
          </a:xfrm>
        </p:grpSpPr>
        <p:sp>
          <p:nvSpPr>
            <p:cNvPr id="6"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660066"/>
                  </a:solidFill>
                  <a:latin typeface="楷体" panose="02010609060101010101" pitchFamily="1" charset="-122"/>
                  <a:ea typeface="楷体" panose="02010609060101010101" pitchFamily="1" charset="-122"/>
                  <a:sym typeface="楷体" panose="02010609060101010101" pitchFamily="1" charset="-122"/>
                </a:rPr>
                <a:t>其他含义</a:t>
              </a:r>
              <a:endParaRPr lang="en-US" sz="2800" b="1">
                <a:solidFill>
                  <a:srgbClr val="660066"/>
                </a:solidFill>
                <a:latin typeface="楷体" panose="02010609060101010101" pitchFamily="1" charset="-122"/>
                <a:ea typeface="楷体" panose="02010609060101010101" pitchFamily="1" charset="-122"/>
                <a:sym typeface="楷体" panose="02010609060101010101" pitchFamily="1" charset="-122"/>
              </a:endParaRPr>
            </a:p>
          </p:txBody>
        </p:sp>
        <p:pic>
          <p:nvPicPr>
            <p:cNvPr id="23579"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81" name="文本框 23580"/>
          <p:cNvSpPr txBox="1">
            <a:spLocks noChangeArrowheads="1"/>
          </p:cNvSpPr>
          <p:nvPr/>
        </p:nvSpPr>
        <p:spPr bwMode="auto">
          <a:xfrm>
            <a:off x="2616200" y="4616450"/>
            <a:ext cx="188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chemeClr val="hlink"/>
                </a:solidFill>
                <a:latin typeface="Times New Roman" panose="02020603050405020304" pitchFamily="18" charset="0"/>
                <a:sym typeface="NEU-FZ-S92" charset="0"/>
              </a:rPr>
              <a:t>foot</a:t>
            </a:r>
            <a:r>
              <a:rPr lang="en-US" altLang="zh-CN"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ea typeface="楷体" panose="02010609060101010101" pitchFamily="1" charset="-122"/>
                <a:sym typeface="方正书宋_GBK" charset="0"/>
              </a:rPr>
              <a:t>英尺</a:t>
            </a:r>
          </a:p>
        </p:txBody>
      </p:sp>
      <p:pic>
        <p:nvPicPr>
          <p:cNvPr id="23582" name="图片 23581"/>
          <p:cNvPicPr>
            <a:picLocks noChangeAspect="1" noChangeArrowheads="1"/>
          </p:cNvPicPr>
          <p:nvPr/>
        </p:nvPicPr>
        <p:blipFill>
          <a:blip r:embed="rId7" cstate="email"/>
          <a:srcRect/>
          <a:stretch>
            <a:fillRect/>
          </a:stretch>
        </p:blipFill>
        <p:spPr bwMode="auto">
          <a:xfrm>
            <a:off x="590550" y="5314950"/>
            <a:ext cx="1047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3" name="文本框 23582"/>
          <p:cNvSpPr txBox="1">
            <a:spLocks noChangeArrowheads="1"/>
          </p:cNvSpPr>
          <p:nvPr/>
        </p:nvSpPr>
        <p:spPr bwMode="auto">
          <a:xfrm>
            <a:off x="1778000" y="545465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hlink"/>
                </a:solidFill>
                <a:latin typeface="Times New Roman" panose="02020603050405020304" pitchFamily="18" charset="0"/>
                <a:sym typeface="NEU-FZ-S92" charset="0"/>
              </a:rPr>
              <a:t>He</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has</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two</a:t>
            </a:r>
            <a:r>
              <a:rPr lang="zh-CN" altLang="en-US" sz="2800" b="1">
                <a:solidFill>
                  <a:schemeClr val="hlink"/>
                </a:solidFill>
                <a:latin typeface="Times New Roman" panose="02020603050405020304" pitchFamily="18" charset="0"/>
                <a:sym typeface="方正书宋_GBK" charset="0"/>
              </a:rPr>
              <a:t> </a:t>
            </a:r>
            <a:r>
              <a:rPr lang="zh-CN" altLang="en-US" sz="2800" b="1">
                <a:solidFill>
                  <a:schemeClr val="hlink"/>
                </a:solidFill>
                <a:latin typeface="Times New Roman" panose="02020603050405020304" pitchFamily="18" charset="0"/>
                <a:sym typeface="NEU-FZ-S92" charset="0"/>
              </a:rPr>
              <a:t>big______</a:t>
            </a:r>
            <a:r>
              <a:rPr lang="zh-CN" altLang="en-US" sz="2800" b="1">
                <a:solidFill>
                  <a:schemeClr val="hlink"/>
                </a:solidFill>
                <a:latin typeface="Times New Roman" panose="02020603050405020304" pitchFamily="18" charset="0"/>
                <a:sym typeface="方正书宋_GBK" charset="0"/>
              </a:rPr>
              <a:t>(</a:t>
            </a:r>
            <a:r>
              <a:rPr lang="zh-CN" altLang="en-US" sz="2800" b="1">
                <a:solidFill>
                  <a:schemeClr val="hlink"/>
                </a:solidFill>
                <a:latin typeface="Times New Roman" panose="02020603050405020304" pitchFamily="18" charset="0"/>
                <a:sym typeface="NEU-FZ-S92" charset="0"/>
              </a:rPr>
              <a:t>foot</a:t>
            </a:r>
            <a:r>
              <a:rPr lang="zh-CN" altLang="en-US" sz="2800" b="1">
                <a:solidFill>
                  <a:schemeClr val="hlink"/>
                </a:solidFill>
                <a:latin typeface="Times New Roman" panose="02020603050405020304" pitchFamily="18" charset="0"/>
                <a:sym typeface="方正书宋_GBK" charset="0"/>
              </a:rPr>
              <a:t>)</a:t>
            </a:r>
            <a:r>
              <a:rPr lang="zh-CN" altLang="en-US" sz="2800" b="1">
                <a:solidFill>
                  <a:schemeClr val="hlink"/>
                </a:solidFill>
                <a:latin typeface="Times New Roman" panose="02020603050405020304" pitchFamily="18" charset="0"/>
                <a:sym typeface="NEU-FZ-S92" charset="0"/>
              </a:rPr>
              <a:t>.</a:t>
            </a:r>
            <a:endParaRPr lang="zh-CN" altLang="en-US" sz="2800" b="1">
              <a:solidFill>
                <a:schemeClr val="hlink"/>
              </a:solidFill>
              <a:latin typeface="Times New Roman" panose="02020603050405020304" pitchFamily="18" charset="0"/>
              <a:cs typeface="Times New Roman" panose="02020603050405020304" pitchFamily="18" charset="0"/>
            </a:endParaRPr>
          </a:p>
        </p:txBody>
      </p:sp>
      <p:sp>
        <p:nvSpPr>
          <p:cNvPr id="23584" name="文本框 23583"/>
          <p:cNvSpPr txBox="1">
            <a:spLocks noChangeArrowheads="1"/>
          </p:cNvSpPr>
          <p:nvPr/>
        </p:nvSpPr>
        <p:spPr bwMode="auto">
          <a:xfrm>
            <a:off x="4292600" y="5384800"/>
            <a:ext cx="982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Times New Roman" panose="02020603050405020304" pitchFamily="18" charset="0"/>
              </a:rPr>
              <a:t>feet</a:t>
            </a:r>
          </a:p>
        </p:txBody>
      </p:sp>
      <p:sp>
        <p:nvSpPr>
          <p:cNvPr id="7"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BDECEE36-9A6C-4585-BA38-CF226DA84578}"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ppt_x</p:attrName>
                                        </p:attrNameLst>
                                      </p:cBhvr>
                                      <p:tavLst>
                                        <p:tav tm="0">
                                          <p:val>
                                            <p:strVal val="#ppt_x"/>
                                          </p:val>
                                        </p:tav>
                                        <p:tav tm="100000">
                                          <p:val>
                                            <p:strVal val="#ppt_x"/>
                                          </p:val>
                                        </p:tav>
                                      </p:tavLst>
                                    </p:anim>
                                    <p:anim calcmode="lin" valueType="num">
                                      <p:cBhvr>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67"/>
                                        </p:tgtEl>
                                        <p:attrNameLst>
                                          <p:attrName>style.visibility</p:attrName>
                                        </p:attrNameLst>
                                      </p:cBhvr>
                                      <p:to>
                                        <p:strVal val="visible"/>
                                      </p:to>
                                    </p:set>
                                    <p:anim calcmode="lin" valueType="num">
                                      <p:cBhvr>
                                        <p:cTn id="13" dur="500" fill="hold"/>
                                        <p:tgtEl>
                                          <p:spTgt spid="23567"/>
                                        </p:tgtEl>
                                        <p:attrNameLst>
                                          <p:attrName>ppt_x</p:attrName>
                                        </p:attrNameLst>
                                      </p:cBhvr>
                                      <p:tavLst>
                                        <p:tav tm="0">
                                          <p:val>
                                            <p:strVal val="#ppt_x"/>
                                          </p:val>
                                        </p:tav>
                                        <p:tav tm="100000">
                                          <p:val>
                                            <p:strVal val="#ppt_x"/>
                                          </p:val>
                                        </p:tav>
                                      </p:tavLst>
                                    </p:anim>
                                    <p:anim calcmode="lin" valueType="num">
                                      <p:cBhvr>
                                        <p:cTn id="14"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ppt_x</p:attrName>
                                        </p:attrNameLst>
                                      </p:cBhvr>
                                      <p:tavLst>
                                        <p:tav tm="0">
                                          <p:val>
                                            <p:strVal val="#ppt_x"/>
                                          </p:val>
                                        </p:tav>
                                        <p:tav tm="100000">
                                          <p:val>
                                            <p:strVal val="#ppt_x"/>
                                          </p:val>
                                        </p:tav>
                                      </p:tavLst>
                                    </p:anim>
                                    <p:anim calcmode="lin" valueType="num">
                                      <p:cBhvr>
                                        <p:cTn id="2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73"/>
                                        </p:tgtEl>
                                        <p:attrNameLst>
                                          <p:attrName>style.visibility</p:attrName>
                                        </p:attrNameLst>
                                      </p:cBhvr>
                                      <p:to>
                                        <p:strVal val="visible"/>
                                      </p:to>
                                    </p:set>
                                    <p:anim calcmode="lin" valueType="num">
                                      <p:cBhvr>
                                        <p:cTn id="25" dur="500" fill="hold"/>
                                        <p:tgtEl>
                                          <p:spTgt spid="23573"/>
                                        </p:tgtEl>
                                        <p:attrNameLst>
                                          <p:attrName>ppt_x</p:attrName>
                                        </p:attrNameLst>
                                      </p:cBhvr>
                                      <p:tavLst>
                                        <p:tav tm="0">
                                          <p:val>
                                            <p:strVal val="#ppt_x"/>
                                          </p:val>
                                        </p:tav>
                                        <p:tav tm="100000">
                                          <p:val>
                                            <p:strVal val="#ppt_x"/>
                                          </p:val>
                                        </p:tav>
                                      </p:tavLst>
                                    </p:anim>
                                    <p:anim calcmode="lin" valueType="num">
                                      <p:cBhvr>
                                        <p:cTn id="26"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p:cTn id="31" dur="500" fill="hold"/>
                                        <p:tgtEl>
                                          <p:spTgt spid="23559"/>
                                        </p:tgtEl>
                                        <p:attrNameLst>
                                          <p:attrName>ppt_x</p:attrName>
                                        </p:attrNameLst>
                                      </p:cBhvr>
                                      <p:tavLst>
                                        <p:tav tm="0">
                                          <p:val>
                                            <p:strVal val="#ppt_x"/>
                                          </p:val>
                                        </p:tav>
                                        <p:tav tm="100000">
                                          <p:val>
                                            <p:strVal val="#ppt_x"/>
                                          </p:val>
                                        </p:tav>
                                      </p:tavLst>
                                    </p:anim>
                                    <p:anim calcmode="lin" valueType="num">
                                      <p:cBhvr>
                                        <p:cTn id="32"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70"/>
                                        </p:tgtEl>
                                        <p:attrNameLst>
                                          <p:attrName>style.visibility</p:attrName>
                                        </p:attrNameLst>
                                      </p:cBhvr>
                                      <p:to>
                                        <p:strVal val="visible"/>
                                      </p:to>
                                    </p:set>
                                    <p:anim calcmode="lin" valueType="num">
                                      <p:cBhvr>
                                        <p:cTn id="37" dur="500" fill="hold"/>
                                        <p:tgtEl>
                                          <p:spTgt spid="23570"/>
                                        </p:tgtEl>
                                        <p:attrNameLst>
                                          <p:attrName>ppt_x</p:attrName>
                                        </p:attrNameLst>
                                      </p:cBhvr>
                                      <p:tavLst>
                                        <p:tav tm="0">
                                          <p:val>
                                            <p:strVal val="#ppt_x"/>
                                          </p:val>
                                        </p:tav>
                                        <p:tav tm="100000">
                                          <p:val>
                                            <p:strVal val="#ppt_x"/>
                                          </p:val>
                                        </p:tav>
                                      </p:tavLst>
                                    </p:anim>
                                    <p:anim calcmode="lin" valueType="num">
                                      <p:cBhvr>
                                        <p:cTn id="38" dur="500" fill="hold"/>
                                        <p:tgtEl>
                                          <p:spTgt spid="2357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8"/>
                                        </p:tgtEl>
                                        <p:attrNameLst>
                                          <p:attrName>style.visibility</p:attrName>
                                        </p:attrNameLst>
                                      </p:cBhvr>
                                      <p:to>
                                        <p:strVal val="visible"/>
                                      </p:to>
                                    </p:set>
                                    <p:anim calcmode="lin" valueType="num">
                                      <p:cBhvr>
                                        <p:cTn id="43" dur="500" fill="hold"/>
                                        <p:tgtEl>
                                          <p:spTgt spid="23558"/>
                                        </p:tgtEl>
                                        <p:attrNameLst>
                                          <p:attrName>ppt_x</p:attrName>
                                        </p:attrNameLst>
                                      </p:cBhvr>
                                      <p:tavLst>
                                        <p:tav tm="0">
                                          <p:val>
                                            <p:strVal val="#ppt_x"/>
                                          </p:val>
                                        </p:tav>
                                        <p:tav tm="100000">
                                          <p:val>
                                            <p:strVal val="#ppt_x"/>
                                          </p:val>
                                        </p:tav>
                                      </p:tavLst>
                                    </p:anim>
                                    <p:anim calcmode="lin" valueType="num">
                                      <p:cBhvr>
                                        <p:cTn id="44"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578"/>
                                        </p:tgtEl>
                                        <p:attrNameLst>
                                          <p:attrName>style.visibility</p:attrName>
                                        </p:attrNameLst>
                                      </p:cBhvr>
                                      <p:to>
                                        <p:strVal val="visible"/>
                                      </p:to>
                                    </p:set>
                                    <p:anim calcmode="lin" valueType="num">
                                      <p:cBhvr>
                                        <p:cTn id="49" dur="500" fill="hold"/>
                                        <p:tgtEl>
                                          <p:spTgt spid="23578"/>
                                        </p:tgtEl>
                                        <p:attrNameLst>
                                          <p:attrName>ppt_x</p:attrName>
                                        </p:attrNameLst>
                                      </p:cBhvr>
                                      <p:tavLst>
                                        <p:tav tm="0">
                                          <p:val>
                                            <p:strVal val="#ppt_x"/>
                                          </p:val>
                                        </p:tav>
                                        <p:tav tm="100000">
                                          <p:val>
                                            <p:strVal val="#ppt_x"/>
                                          </p:val>
                                        </p:tav>
                                      </p:tavLst>
                                    </p:anim>
                                    <p:anim calcmode="lin" valueType="num">
                                      <p:cBhvr>
                                        <p:cTn id="50"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81"/>
                                        </p:tgtEl>
                                        <p:attrNameLst>
                                          <p:attrName>style.visibility</p:attrName>
                                        </p:attrNameLst>
                                      </p:cBhvr>
                                      <p:to>
                                        <p:strVal val="visible"/>
                                      </p:to>
                                    </p:set>
                                    <p:anim calcmode="lin" valueType="num">
                                      <p:cBhvr additive="base">
                                        <p:cTn id="55" dur="500" fill="hold"/>
                                        <p:tgtEl>
                                          <p:spTgt spid="23581"/>
                                        </p:tgtEl>
                                        <p:attrNameLst>
                                          <p:attrName>ppt_x</p:attrName>
                                        </p:attrNameLst>
                                      </p:cBhvr>
                                      <p:tavLst>
                                        <p:tav tm="0">
                                          <p:val>
                                            <p:strVal val="#ppt_x"/>
                                          </p:val>
                                        </p:tav>
                                        <p:tav tm="100000">
                                          <p:val>
                                            <p:strVal val="#ppt_x"/>
                                          </p:val>
                                        </p:tav>
                                      </p:tavLst>
                                    </p:anim>
                                    <p:anim calcmode="lin" valueType="num">
                                      <p:cBhvr additive="base">
                                        <p:cTn id="56" dur="500" fill="hold"/>
                                        <p:tgtEl>
                                          <p:spTgt spid="235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3582"/>
                                        </p:tgtEl>
                                        <p:attrNameLst>
                                          <p:attrName>style.visibility</p:attrName>
                                        </p:attrNameLst>
                                      </p:cBhvr>
                                      <p:to>
                                        <p:strVal val="visible"/>
                                      </p:to>
                                    </p:set>
                                    <p:animEffect transition="in" filter="blinds(horizontal)">
                                      <p:cBhvr>
                                        <p:cTn id="61" dur="500"/>
                                        <p:tgtEl>
                                          <p:spTgt spid="23582"/>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23583"/>
                                        </p:tgtEl>
                                        <p:attrNameLst>
                                          <p:attrName>style.visibility</p:attrName>
                                        </p:attrNameLst>
                                      </p:cBhvr>
                                      <p:to>
                                        <p:strVal val="visible"/>
                                      </p:to>
                                    </p:set>
                                    <p:anim calcmode="lin" valueType="num">
                                      <p:cBhvr>
                                        <p:cTn id="66" dur="500" decel="50000" fill="hold">
                                          <p:stCondLst>
                                            <p:cond delay="0"/>
                                          </p:stCondLst>
                                        </p:cTn>
                                        <p:tgtEl>
                                          <p:spTgt spid="23583"/>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3583"/>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3583"/>
                                        </p:tgtEl>
                                        <p:attrNameLst>
                                          <p:attrName>ppt_w</p:attrName>
                                        </p:attrNameLst>
                                      </p:cBhvr>
                                      <p:tavLst>
                                        <p:tav tm="0">
                                          <p:val>
                                            <p:strVal val="#ppt_w*.05"/>
                                          </p:val>
                                        </p:tav>
                                        <p:tav tm="100000">
                                          <p:val>
                                            <p:strVal val="#ppt_w"/>
                                          </p:val>
                                        </p:tav>
                                      </p:tavLst>
                                    </p:anim>
                                    <p:anim calcmode="lin" valueType="num">
                                      <p:cBhvr>
                                        <p:cTn id="69" dur="1000" fill="hold"/>
                                        <p:tgtEl>
                                          <p:spTgt spid="23583"/>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3583"/>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3583"/>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3583"/>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3583"/>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584"/>
                                        </p:tgtEl>
                                        <p:attrNameLst>
                                          <p:attrName>style.visibility</p:attrName>
                                        </p:attrNameLst>
                                      </p:cBhvr>
                                      <p:to>
                                        <p:strVal val="visible"/>
                                      </p:to>
                                    </p:set>
                                    <p:anim calcmode="lin" valueType="num">
                                      <p:cBhvr additive="base">
                                        <p:cTn id="78" dur="500" fill="hold"/>
                                        <p:tgtEl>
                                          <p:spTgt spid="23584"/>
                                        </p:tgtEl>
                                        <p:attrNameLst>
                                          <p:attrName>ppt_x</p:attrName>
                                        </p:attrNameLst>
                                      </p:cBhvr>
                                      <p:tavLst>
                                        <p:tav tm="0">
                                          <p:val>
                                            <p:strVal val="#ppt_x"/>
                                          </p:val>
                                        </p:tav>
                                        <p:tav tm="100000">
                                          <p:val>
                                            <p:strVal val="#ppt_x"/>
                                          </p:val>
                                        </p:tav>
                                      </p:tavLst>
                                    </p:anim>
                                    <p:anim calcmode="lin" valueType="num">
                                      <p:cBhvr additive="base">
                                        <p:cTn id="79" dur="500" fill="hold"/>
                                        <p:tgtEl>
                                          <p:spTgt spid="23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p:bldP spid="23557" grpId="0" bldLvl="0"/>
      <p:bldP spid="23558" grpId="0" bldLvl="0"/>
      <p:bldP spid="23559" grpId="0" bldLvl="0"/>
      <p:bldP spid="23581" grpId="0" bldLvl="0"/>
      <p:bldP spid="23583" grpId="0" bldLvl="0"/>
      <p:bldP spid="23584"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矩形 6"/>
          <p:cNvSpPr>
            <a:spLocks noChangeArrowheads="1"/>
          </p:cNvSpPr>
          <p:nvPr/>
        </p:nvSpPr>
        <p:spPr bwMode="auto">
          <a:xfrm>
            <a:off x="2406650" y="1054100"/>
            <a:ext cx="68468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sz="2800" b="1" dirty="0">
                <a:solidFill>
                  <a:srgbClr val="FF0000"/>
                </a:solidFill>
                <a:latin typeface="Times New Roman" panose="02020603050405020304" pitchFamily="18" charset="0"/>
                <a:sym typeface="Times New Roman" panose="02020603050405020304" pitchFamily="18" charset="0"/>
              </a:rPr>
              <a:t>Let</a:t>
            </a:r>
            <a:r>
              <a:rPr lang="zh-CN" altLang="en-US" sz="2800" b="1" dirty="0">
                <a:solidFill>
                  <a:srgbClr val="FF0000"/>
                </a:solidFill>
                <a:latin typeface="Times New Roman" panose="02020603050405020304" pitchFamily="18" charset="0"/>
                <a:sym typeface="Times New Roman" panose="02020603050405020304" pitchFamily="18" charset="0"/>
              </a:rPr>
              <a:t>'</a:t>
            </a:r>
            <a:r>
              <a:rPr lang="en-US" sz="2800" b="1" dirty="0">
                <a:solidFill>
                  <a:srgbClr val="FF0000"/>
                </a:solidFill>
                <a:latin typeface="Times New Roman" panose="02020603050405020304" pitchFamily="18" charset="0"/>
                <a:sym typeface="Times New Roman" panose="02020603050405020304" pitchFamily="18" charset="0"/>
              </a:rPr>
              <a:t>s make a snowman. </a:t>
            </a:r>
            <a:r>
              <a:rPr lang="en-US" sz="2800" b="1" dirty="0" err="1">
                <a:solidFill>
                  <a:srgbClr val="FF0000"/>
                </a:solidFill>
                <a:latin typeface="Times New Roman" panose="02020603050405020304" pitchFamily="18" charset="0"/>
                <a:ea typeface="楷体" panose="02010609060101010101" pitchFamily="1" charset="-122"/>
                <a:sym typeface="Times New Roman" panose="02020603050405020304" pitchFamily="18" charset="0"/>
              </a:rPr>
              <a:t>让我们堆雪人吧</a:t>
            </a:r>
            <a:r>
              <a:rPr lang="en-US" sz="2800" b="1"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a:t>
            </a:r>
          </a:p>
        </p:txBody>
      </p:sp>
      <p:sp>
        <p:nvSpPr>
          <p:cNvPr id="24581" name="矩形 7"/>
          <p:cNvSpPr>
            <a:spLocks noChangeArrowheads="1"/>
          </p:cNvSpPr>
          <p:nvPr/>
        </p:nvSpPr>
        <p:spPr bwMode="auto">
          <a:xfrm>
            <a:off x="1778000" y="2241550"/>
            <a:ext cx="7088188"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2800" b="1" dirty="0">
                <a:solidFill>
                  <a:srgbClr val="0000FF"/>
                </a:solidFill>
                <a:latin typeface="Times New Roman" panose="02020603050405020304" pitchFamily="18" charset="0"/>
                <a:sym typeface="Times New Roman" panose="02020603050405020304" pitchFamily="18" charset="0"/>
              </a:rPr>
              <a:t>“let's”</a:t>
            </a:r>
            <a:r>
              <a:rPr lang="zh-CN" altLang="en-US" sz="28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表示“让我们”,后面跟动词原形。该句型用来表达建议或命令某人做某事,是祈使句。</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组合 24585"/>
          <p:cNvGrpSpPr/>
          <p:nvPr/>
        </p:nvGrpSpPr>
        <p:grpSpPr bwMode="auto">
          <a:xfrm>
            <a:off x="539750" y="1123950"/>
            <a:ext cx="1795463" cy="461963"/>
            <a:chOff x="0" y="0"/>
            <a:chExt cx="1794903" cy="461665"/>
          </a:xfrm>
        </p:grpSpPr>
        <p:sp>
          <p:nvSpPr>
            <p:cNvPr id="24586" name="圆角矩形 20"/>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24587" name="文本框 19"/>
            <p:cNvSpPr>
              <a:spLocks noChangeArrowheads="1"/>
            </p:cNvSpPr>
            <p:nvPr/>
          </p:nvSpPr>
          <p:spPr bwMode="auto">
            <a:xfrm>
              <a:off x="89928" y="0"/>
              <a:ext cx="1704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重点句型</a:t>
              </a:r>
            </a:p>
          </p:txBody>
        </p:sp>
      </p:grpSp>
      <p:grpSp>
        <p:nvGrpSpPr>
          <p:cNvPr id="24589" name="组合 24588"/>
          <p:cNvGrpSpPr/>
          <p:nvPr/>
        </p:nvGrpSpPr>
        <p:grpSpPr bwMode="auto">
          <a:xfrm>
            <a:off x="520700" y="2311400"/>
            <a:ext cx="1516063" cy="523875"/>
            <a:chOff x="0" y="0"/>
            <a:chExt cx="1515554" cy="523220"/>
          </a:xfrm>
        </p:grpSpPr>
        <p:sp>
          <p:nvSpPr>
            <p:cNvPr id="3" name="矩形 23"/>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66"/>
                  </a:solidFill>
                  <a:latin typeface="楷体" panose="02010609060101010101" pitchFamily="1" charset="-122"/>
                  <a:ea typeface="楷体" panose="02010609060101010101" pitchFamily="1" charset="-122"/>
                  <a:sym typeface="楷体" panose="02010609060101010101" pitchFamily="1" charset="-122"/>
                </a:rPr>
                <a:t>详解</a:t>
              </a:r>
            </a:p>
          </p:txBody>
        </p:sp>
        <p:pic>
          <p:nvPicPr>
            <p:cNvPr id="24590"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2" name="对角圆角矩形 16"/>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4593" name="矩形 7"/>
          <p:cNvSpPr>
            <a:spLocks noChangeArrowheads="1"/>
          </p:cNvSpPr>
          <p:nvPr/>
        </p:nvSpPr>
        <p:spPr bwMode="auto">
          <a:xfrm>
            <a:off x="1149350" y="3987800"/>
            <a:ext cx="7383462" cy="6524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30000"/>
              </a:lnSpc>
            </a:pP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句型结构: Let + 宾语 + 动词原形 + 其他</a:t>
            </a:r>
            <a:r>
              <a:rPr lang="en-US" altLang="zh-CN"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a:t>
            </a:r>
          </a:p>
        </p:txBody>
      </p:sp>
      <p:grpSp>
        <p:nvGrpSpPr>
          <p:cNvPr id="24594" name="组合 24593"/>
          <p:cNvGrpSpPr/>
          <p:nvPr/>
        </p:nvGrpSpPr>
        <p:grpSpPr bwMode="auto">
          <a:xfrm>
            <a:off x="450850" y="5105400"/>
            <a:ext cx="1516063" cy="523875"/>
            <a:chOff x="0" y="0"/>
            <a:chExt cx="1515554" cy="523220"/>
          </a:xfrm>
        </p:grpSpPr>
        <p:sp>
          <p:nvSpPr>
            <p:cNvPr id="4" name="矩形 23"/>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66"/>
                  </a:solidFill>
                  <a:ea typeface="楷体" panose="02010609060101010101" pitchFamily="1" charset="-122"/>
                </a:rPr>
                <a:t>例句</a:t>
              </a:r>
            </a:p>
          </p:txBody>
        </p:sp>
        <p:pic>
          <p:nvPicPr>
            <p:cNvPr id="24595"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7" name="文本框 24596"/>
          <p:cNvSpPr txBox="1">
            <a:spLocks noChangeArrowheads="1"/>
          </p:cNvSpPr>
          <p:nvPr/>
        </p:nvSpPr>
        <p:spPr bwMode="auto">
          <a:xfrm>
            <a:off x="1778000" y="5105400"/>
            <a:ext cx="6565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sym typeface="NEU-FZ-S92" charset="0"/>
              </a:rPr>
              <a:t>Let</a:t>
            </a:r>
            <a:r>
              <a:rPr lang="en-US" altLang="zh-CN" sz="2800" b="1" dirty="0">
                <a:solidFill>
                  <a:schemeClr val="hlink"/>
                </a:solidFill>
                <a:latin typeface="Times New Roman" panose="02020603050405020304" pitchFamily="18" charset="0"/>
                <a:sym typeface="NEU-FZ-S92" charset="0"/>
              </a:rPr>
              <a:t>'</a:t>
            </a:r>
            <a:r>
              <a:rPr lang="zh-CN" altLang="en-US" sz="2800" b="1" dirty="0">
                <a:solidFill>
                  <a:schemeClr val="hlink"/>
                </a:solidFill>
                <a:latin typeface="Times New Roman" panose="02020603050405020304" pitchFamily="18" charset="0"/>
                <a:sym typeface="NEU-FZ-S92" charset="0"/>
              </a:rPr>
              <a:t>s</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play</a:t>
            </a:r>
            <a:r>
              <a:rPr lang="zh-CN" altLang="en-US" sz="2800" b="1" dirty="0">
                <a:solidFill>
                  <a:schemeClr val="hlink"/>
                </a:solidFill>
                <a:latin typeface="Times New Roman" panose="02020603050405020304" pitchFamily="18" charset="0"/>
                <a:sym typeface="方正书宋_GBK" charset="0"/>
              </a:rPr>
              <a:t> a game</a:t>
            </a:r>
            <a:r>
              <a:rPr lang="zh-CN" altLang="en-US" sz="2800" b="1" dirty="0">
                <a:solidFill>
                  <a:schemeClr val="hlink"/>
                </a:solidFill>
                <a:latin typeface="Times New Roman" panose="02020603050405020304" pitchFamily="18" charset="0"/>
                <a:sym typeface="NEU-FZ-S92" charset="0"/>
              </a:rPr>
              <a:t>.</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让我们玩游戏吧。</a:t>
            </a:r>
            <a:endParaRPr lang="zh-CN" altLang="en-US" sz="2800" b="1" dirty="0">
              <a:solidFill>
                <a:schemeClr val="hlink"/>
              </a:solidFill>
              <a:latin typeface="Times New Roman" panose="02020603050405020304" pitchFamily="18" charset="0"/>
              <a:ea typeface="楷体" panose="02010609060101010101" pitchFamily="1" charset="-122"/>
            </a:endParaRPr>
          </a:p>
        </p:txBody>
      </p:sp>
      <p:sp>
        <p:nvSpPr>
          <p:cNvPr id="2459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9274D75-EEF1-4088-83CF-72904BF38AE9}"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filter="circle(in)">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589"/>
                                        </p:tgtEl>
                                        <p:attrNameLst>
                                          <p:attrName>style.visibility</p:attrName>
                                        </p:attrNameLst>
                                      </p:cBhvr>
                                      <p:to>
                                        <p:strVal val="visible"/>
                                      </p:to>
                                    </p:set>
                                    <p:animEffect filter="circle(in)">
                                      <p:cBhvr>
                                        <p:cTn id="12" dur="2000"/>
                                        <p:tgtEl>
                                          <p:spTgt spid="2458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filter="circle(in)">
                                      <p:cBhvr>
                                        <p:cTn id="17" dur="2000"/>
                                        <p:tgtEl>
                                          <p:spTgt spid="2458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593"/>
                                        </p:tgtEl>
                                        <p:attrNameLst>
                                          <p:attrName>style.visibility</p:attrName>
                                        </p:attrNameLst>
                                      </p:cBhvr>
                                      <p:to>
                                        <p:strVal val="visible"/>
                                      </p:to>
                                    </p:set>
                                    <p:animEffect filter="circle(in)">
                                      <p:cBhvr>
                                        <p:cTn id="22" dur="2000"/>
                                        <p:tgtEl>
                                          <p:spTgt spid="2459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594"/>
                                        </p:tgtEl>
                                        <p:attrNameLst>
                                          <p:attrName>style.visibility</p:attrName>
                                        </p:attrNameLst>
                                      </p:cBhvr>
                                      <p:to>
                                        <p:strVal val="visible"/>
                                      </p:to>
                                    </p:set>
                                    <p:animEffect filter="circle(in)">
                                      <p:cBhvr>
                                        <p:cTn id="27" dur="2000"/>
                                        <p:tgtEl>
                                          <p:spTgt spid="2459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597"/>
                                        </p:tgtEl>
                                        <p:attrNameLst>
                                          <p:attrName>style.visibility</p:attrName>
                                        </p:attrNameLst>
                                      </p:cBhvr>
                                      <p:to>
                                        <p:strVal val="visible"/>
                                      </p:to>
                                    </p:set>
                                    <p:anim calcmode="lin" valueType="num">
                                      <p:cBhvr additive="base">
                                        <p:cTn id="32" dur="500" fill="hold"/>
                                        <p:tgtEl>
                                          <p:spTgt spid="24597"/>
                                        </p:tgtEl>
                                        <p:attrNameLst>
                                          <p:attrName>ppt_x</p:attrName>
                                        </p:attrNameLst>
                                      </p:cBhvr>
                                      <p:tavLst>
                                        <p:tav tm="0">
                                          <p:val>
                                            <p:strVal val="#ppt_x"/>
                                          </p:val>
                                        </p:tav>
                                        <p:tav tm="100000">
                                          <p:val>
                                            <p:strVal val="#ppt_x"/>
                                          </p:val>
                                        </p:tav>
                                      </p:tavLst>
                                    </p:anim>
                                    <p:anim calcmode="lin" valueType="num">
                                      <p:cBhvr additive="base">
                                        <p:cTn id="33" dur="500" fill="hold"/>
                                        <p:tgtEl>
                                          <p:spTgt spid="24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p:bldP spid="24581" grpId="0" bldLvl="0"/>
      <p:bldP spid="24593" grpId="0" bldLvl="0" animBg="1"/>
      <p:bldP spid="24597"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5129" descr="u=1381687181,3315293247&amp;fm=27&amp;gp=0"/>
          <p:cNvPicPr>
            <a:picLocks noChangeAspect="1" noChangeArrowheads="1"/>
          </p:cNvPicPr>
          <p:nvPr/>
        </p:nvPicPr>
        <p:blipFill>
          <a:blip r:embed="rId6"/>
          <a:srcRect/>
          <a:stretch>
            <a:fillRect/>
          </a:stretch>
        </p:blipFill>
        <p:spPr bwMode="auto">
          <a:xfrm>
            <a:off x="869950" y="914400"/>
            <a:ext cx="76835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文本框 5130"/>
          <p:cNvSpPr txBox="1">
            <a:spLocks noChangeArrowheads="1"/>
          </p:cNvSpPr>
          <p:nvPr/>
        </p:nvSpPr>
        <p:spPr bwMode="auto">
          <a:xfrm>
            <a:off x="1847850" y="1822450"/>
            <a:ext cx="5518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latin typeface="Times New Roman" panose="02020603050405020304" pitchFamily="18" charset="0"/>
              </a:rPr>
              <a:t>Can I go outside?</a:t>
            </a:r>
          </a:p>
          <a:p>
            <a:r>
              <a:rPr lang="zh-CN" altLang="en-US" sz="2800" dirty="0">
                <a:latin typeface="Times New Roman" panose="02020603050405020304" pitchFamily="18" charset="0"/>
              </a:rPr>
              <a:t>Can I go outside?</a:t>
            </a:r>
          </a:p>
          <a:p>
            <a:r>
              <a:rPr lang="zh-CN" altLang="en-US" sz="2800" dirty="0">
                <a:latin typeface="Times New Roman" panose="02020603050405020304" pitchFamily="18" charset="0"/>
              </a:rPr>
              <a:t>No,you can't.</a:t>
            </a:r>
          </a:p>
          <a:p>
            <a:r>
              <a:rPr lang="zh-CN" altLang="en-US" sz="2800" dirty="0">
                <a:latin typeface="Times New Roman" panose="02020603050405020304" pitchFamily="18" charset="0"/>
              </a:rPr>
              <a:t>No,you can't.</a:t>
            </a:r>
          </a:p>
          <a:p>
            <a:r>
              <a:rPr lang="zh-CN" altLang="en-US" sz="2800" dirty="0">
                <a:latin typeface="Times New Roman" panose="02020603050405020304" pitchFamily="18" charset="0"/>
              </a:rPr>
              <a:t>It's cold outside.</a:t>
            </a:r>
          </a:p>
          <a:p>
            <a:r>
              <a:rPr lang="zh-CN" altLang="en-US" sz="2800" dirty="0">
                <a:latin typeface="Times New Roman" panose="02020603050405020304" pitchFamily="18" charset="0"/>
              </a:rPr>
              <a:t>It's cold outside.</a:t>
            </a:r>
          </a:p>
          <a:p>
            <a:r>
              <a:rPr lang="zh-CN" altLang="en-US" sz="2800" dirty="0">
                <a:latin typeface="Times New Roman" panose="02020603050405020304" pitchFamily="18" charset="0"/>
              </a:rPr>
              <a:t>You can't go outside.</a:t>
            </a:r>
          </a:p>
          <a:p>
            <a:r>
              <a:rPr lang="zh-CN" altLang="en-US" sz="2800" dirty="0">
                <a:latin typeface="Times New Roman" panose="02020603050405020304" pitchFamily="18" charset="0"/>
              </a:rPr>
              <a:t>You can't go outside.</a:t>
            </a: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5FB0DD50-2CE6-4F17-8929-ABFD6E73D552}"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blinds(horizontal)">
                                      <p:cBhvr>
                                        <p:cTn id="7"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矩形 7"/>
          <p:cNvSpPr>
            <a:spLocks noChangeArrowheads="1"/>
          </p:cNvSpPr>
          <p:nvPr/>
        </p:nvSpPr>
        <p:spPr bwMode="auto">
          <a:xfrm>
            <a:off x="1778000" y="1193800"/>
            <a:ext cx="74041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en-US" sz="3200" b="1" dirty="0" err="1">
                <a:solidFill>
                  <a:srgbClr val="0000FF"/>
                </a:solidFill>
                <a:latin typeface="楷体" panose="02010609060101010101" pitchFamily="1" charset="-122"/>
                <a:ea typeface="楷体" panose="02010609060101010101" pitchFamily="1" charset="-122"/>
                <a:sym typeface="Times New Roman" panose="02020603050405020304" pitchFamily="18" charset="0"/>
              </a:rPr>
              <a:t>该句型的否定形式</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a:t>
            </a:r>
          </a:p>
          <a:p>
            <a:pPr eaLnBrk="0" hangingPunct="0">
              <a:lnSpc>
                <a:spcPct val="150000"/>
              </a:lnSpc>
            </a:pPr>
            <a:r>
              <a:rPr lang="en-US" sz="32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Let</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 </a:t>
            </a:r>
            <a:r>
              <a:rPr lang="en-US" sz="3200" b="1" dirty="0" err="1">
                <a:solidFill>
                  <a:srgbClr val="0000FF"/>
                </a:solidFill>
                <a:latin typeface="楷体" panose="02010609060101010101" pitchFamily="1" charset="-122"/>
                <a:ea typeface="楷体" panose="02010609060101010101" pitchFamily="1" charset="-122"/>
                <a:sym typeface="Times New Roman" panose="02020603050405020304" pitchFamily="18" charset="0"/>
              </a:rPr>
              <a:t>宾语</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 </a:t>
            </a:r>
            <a:r>
              <a:rPr lang="en-US" sz="32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not</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 </a:t>
            </a:r>
            <a:r>
              <a:rPr lang="en-US" sz="3200" b="1" dirty="0" err="1">
                <a:solidFill>
                  <a:srgbClr val="0000FF"/>
                </a:solidFill>
                <a:latin typeface="楷体" panose="02010609060101010101" pitchFamily="1" charset="-122"/>
                <a:ea typeface="楷体" panose="02010609060101010101" pitchFamily="1" charset="-122"/>
                <a:sym typeface="Times New Roman" panose="02020603050405020304" pitchFamily="18" charset="0"/>
              </a:rPr>
              <a:t>动词原形</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 </a:t>
            </a:r>
            <a:r>
              <a:rPr lang="en-US" sz="3200" b="1" dirty="0" err="1">
                <a:solidFill>
                  <a:srgbClr val="0000FF"/>
                </a:solidFill>
                <a:latin typeface="楷体" panose="02010609060101010101" pitchFamily="1" charset="-122"/>
                <a:ea typeface="楷体" panose="02010609060101010101" pitchFamily="1" charset="-122"/>
                <a:sym typeface="Times New Roman" panose="02020603050405020304" pitchFamily="18" charset="0"/>
              </a:rPr>
              <a:t>其他</a:t>
            </a:r>
            <a:r>
              <a:rPr 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组合 25608"/>
          <p:cNvGrpSpPr/>
          <p:nvPr/>
        </p:nvGrpSpPr>
        <p:grpSpPr bwMode="auto">
          <a:xfrm>
            <a:off x="311150" y="1403350"/>
            <a:ext cx="1619250" cy="584200"/>
            <a:chOff x="0" y="0"/>
            <a:chExt cx="1618322" cy="584775"/>
          </a:xfrm>
        </p:grpSpPr>
        <p:sp>
          <p:nvSpPr>
            <p:cNvPr id="3" name="矩形 15"/>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dirty="0">
                  <a:solidFill>
                    <a:srgbClr val="7030A0"/>
                  </a:solidFill>
                  <a:latin typeface="楷体" panose="02010609060101010101" pitchFamily="1" charset="-122"/>
                  <a:ea typeface="楷体" panose="02010609060101010101" pitchFamily="1" charset="-122"/>
                  <a:sym typeface="楷体" panose="02010609060101010101" pitchFamily="1" charset="-122"/>
                </a:rPr>
                <a:t>拓展</a:t>
              </a:r>
            </a:p>
          </p:txBody>
        </p:sp>
        <p:pic>
          <p:nvPicPr>
            <p:cNvPr id="25610" name="图片 18"/>
            <p:cNvPicPr>
              <a:picLocks noChangeAspect="1" noChangeArrowheads="1"/>
            </p:cNvPicPr>
            <p:nvPr/>
          </p:nvPicPr>
          <p:blipFill>
            <a:blip r:embed="rId6" cstate="email"/>
            <a:srcRect/>
            <a:stretch>
              <a:fillRect/>
            </a:stretch>
          </p:blipFill>
          <p:spPr bwMode="auto">
            <a:xfrm>
              <a:off x="0" y="38474"/>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2" name="组合 25611"/>
          <p:cNvGrpSpPr/>
          <p:nvPr/>
        </p:nvGrpSpPr>
        <p:grpSpPr bwMode="auto">
          <a:xfrm>
            <a:off x="381000" y="3289300"/>
            <a:ext cx="1619250" cy="585788"/>
            <a:chOff x="0" y="0"/>
            <a:chExt cx="1618322" cy="584775"/>
          </a:xfrm>
        </p:grpSpPr>
        <p:sp>
          <p:nvSpPr>
            <p:cNvPr id="4" name="矩形 18"/>
            <p:cNvSpPr>
              <a:spLocks noChangeArrowheads="1"/>
            </p:cNvSpPr>
            <p:nvPr/>
          </p:nvSpPr>
          <p:spPr bwMode="auto">
            <a:xfrm>
              <a:off x="383873" y="0"/>
              <a:ext cx="1234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endParaRPr lang="zh-CN" altLang="en-US" sz="2400" b="1" dirty="0">
                <a:solidFill>
                  <a:srgbClr val="7030A0"/>
                </a:solidFill>
                <a:latin typeface="楷体" panose="02010609060101010101" pitchFamily="1" charset="-122"/>
                <a:ea typeface="楷体" panose="02010609060101010101" pitchFamily="1" charset="-122"/>
                <a:sym typeface="楷体" panose="02010609060101010101" pitchFamily="1" charset="-122"/>
              </a:endParaRPr>
            </a:p>
          </p:txBody>
        </p:sp>
        <p:pic>
          <p:nvPicPr>
            <p:cNvPr id="25613" name="图片 18"/>
            <p:cNvPicPr>
              <a:picLocks noChangeAspect="1" noChangeArrowheads="1"/>
            </p:cNvPicPr>
            <p:nvPr/>
          </p:nvPicPr>
          <p:blipFill>
            <a:blip r:embed="rId6" cstate="email"/>
            <a:srcRect/>
            <a:stretch>
              <a:fillRect/>
            </a:stretch>
          </p:blipFill>
          <p:spPr bwMode="auto">
            <a:xfrm>
              <a:off x="0" y="38662"/>
              <a:ext cx="419447" cy="4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5" name="矩形 23"/>
          <p:cNvSpPr>
            <a:spLocks noChangeArrowheads="1"/>
          </p:cNvSpPr>
          <p:nvPr/>
        </p:nvSpPr>
        <p:spPr bwMode="auto">
          <a:xfrm>
            <a:off x="1917700" y="3079750"/>
            <a:ext cx="66373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2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Let's not go to the park.</a:t>
            </a:r>
            <a:r>
              <a:rPr lang="zh-CN" alt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a:t>
            </a:r>
          </a:p>
          <a:p>
            <a:pPr eaLnBrk="0" hangingPunct="0">
              <a:lnSpc>
                <a:spcPct val="150000"/>
              </a:lnSpc>
            </a:pPr>
            <a:r>
              <a:rPr lang="zh-CN" alt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我们别去公园了。</a:t>
            </a:r>
          </a:p>
        </p:txBody>
      </p:sp>
      <p:sp>
        <p:nvSpPr>
          <p:cNvPr id="25616" name="矩形 24"/>
          <p:cNvSpPr>
            <a:spLocks noChangeArrowheads="1"/>
          </p:cNvSpPr>
          <p:nvPr/>
        </p:nvSpPr>
        <p:spPr bwMode="auto">
          <a:xfrm>
            <a:off x="1847850" y="4546600"/>
            <a:ext cx="71247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200" b="1" dirty="0">
                <a:solidFill>
                  <a:srgbClr val="0000FF"/>
                </a:solidFill>
                <a:latin typeface="Times New Roman" panose="02020603050405020304" pitchFamily="18" charset="0"/>
                <a:ea typeface="楷体" panose="02010609060101010101" pitchFamily="1" charset="-122"/>
                <a:sym typeface="Times New Roman" panose="02020603050405020304" pitchFamily="18" charset="0"/>
              </a:rPr>
              <a:t>Let them not jump.</a:t>
            </a:r>
            <a:r>
              <a:rPr lang="zh-CN" altLang="en-US" sz="32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让他们别跳了。</a:t>
            </a:r>
          </a:p>
        </p:txBody>
      </p:sp>
      <p:sp>
        <p:nvSpPr>
          <p:cNvPr id="25617" name="对角圆角矩形 19"/>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561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66ED91F-B099-4C1F-8AFE-8C683BBE6281}"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filter="fade">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filter="fade">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12"/>
                                        </p:tgtEl>
                                        <p:attrNameLst>
                                          <p:attrName>style.visibility</p:attrName>
                                        </p:attrNameLst>
                                      </p:cBhvr>
                                      <p:to>
                                        <p:strVal val="visible"/>
                                      </p:to>
                                    </p:set>
                                    <p:animEffect filter="fade">
                                      <p:cBhvr>
                                        <p:cTn id="17" dur="500"/>
                                        <p:tgtEl>
                                          <p:spTgt spid="256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15"/>
                                        </p:tgtEl>
                                        <p:attrNameLst>
                                          <p:attrName>style.visibility</p:attrName>
                                        </p:attrNameLst>
                                      </p:cBhvr>
                                      <p:to>
                                        <p:strVal val="visible"/>
                                      </p:to>
                                    </p:set>
                                    <p:animEffect filter="fade">
                                      <p:cBhvr>
                                        <p:cTn id="22" dur="500"/>
                                        <p:tgtEl>
                                          <p:spTgt spid="256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6"/>
                                        </p:tgtEl>
                                        <p:attrNameLst>
                                          <p:attrName>style.visibility</p:attrName>
                                        </p:attrNameLst>
                                      </p:cBhvr>
                                      <p:to>
                                        <p:strVal val="visible"/>
                                      </p:to>
                                    </p:set>
                                    <p:animEffect filter="fade">
                                      <p:cBhvr>
                                        <p:cTn id="27"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p:bldP spid="25615" grpId="0" bldLvl="0"/>
      <p:bldP spid="25616"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矩形 4"/>
          <p:cNvSpPr>
            <a:spLocks noChangeArrowheads="1"/>
          </p:cNvSpPr>
          <p:nvPr/>
        </p:nvSpPr>
        <p:spPr bwMode="auto">
          <a:xfrm>
            <a:off x="900113" y="4789488"/>
            <a:ext cx="65722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a:solidFill>
                  <a:srgbClr val="3333FF"/>
                </a:solidFill>
                <a:latin typeface="楷体" panose="02010609060101010101" pitchFamily="1" charset="-122"/>
                <a:ea typeface="楷体" panose="02010609060101010101" pitchFamily="1" charset="-122"/>
                <a:sym typeface="Calibri" panose="020F0502020204030204" pitchFamily="34" charset="0"/>
              </a:rPr>
              <a:t>●詹妮和李明堆了几个雪球?　</a:t>
            </a:r>
          </a:p>
          <a:p>
            <a:pPr eaLnBrk="0" hangingPunct="0"/>
            <a:r>
              <a:rPr lang="en-US" sz="2400">
                <a:solidFill>
                  <a:srgbClr val="3333FF"/>
                </a:solidFill>
                <a:latin typeface="楷体" panose="02010609060101010101" pitchFamily="1" charset="-122"/>
                <a:ea typeface="楷体" panose="02010609060101010101" pitchFamily="1" charset="-122"/>
                <a:sym typeface="Calibri" panose="020F0502020204030204" pitchFamily="34" charset="0"/>
              </a:rPr>
              <a:t>●他们用什么做雪人的嘴?</a:t>
            </a:r>
          </a:p>
          <a:p>
            <a:pPr eaLnBrk="0" hangingPunct="0"/>
            <a:r>
              <a:rPr lang="en-US" sz="2400">
                <a:solidFill>
                  <a:srgbClr val="3333FF"/>
                </a:solidFill>
                <a:latin typeface="楷体" panose="02010609060101010101" pitchFamily="1" charset="-122"/>
                <a:ea typeface="楷体" panose="02010609060101010101" pitchFamily="1" charset="-122"/>
                <a:sym typeface="Calibri" panose="020F0502020204030204" pitchFamily="34" charset="0"/>
              </a:rPr>
              <a:t>●他们用什么做雪人的耳朵?</a:t>
            </a:r>
          </a:p>
          <a:p>
            <a:pPr eaLnBrk="0" hangingPunct="0"/>
            <a:r>
              <a:rPr lang="en-US" sz="2400">
                <a:solidFill>
                  <a:srgbClr val="3333FF"/>
                </a:solidFill>
                <a:latin typeface="楷体" panose="02010609060101010101" pitchFamily="1" charset="-122"/>
                <a:ea typeface="楷体" panose="02010609060101010101" pitchFamily="1" charset="-122"/>
                <a:sym typeface="Calibri" panose="020F0502020204030204" pitchFamily="34" charset="0"/>
              </a:rPr>
              <a:t>●雪人有腿或脚吗?</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文本框 19"/>
          <p:cNvSpPr>
            <a:spLocks noChangeArrowheads="1"/>
          </p:cNvSpPr>
          <p:nvPr/>
        </p:nvSpPr>
        <p:spPr bwMode="auto">
          <a:xfrm>
            <a:off x="2755900" y="844550"/>
            <a:ext cx="28590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2</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Let’s do it!</a:t>
            </a:r>
            <a:endParaRPr lang="zh-CN" altLang="en-US">
              <a:solidFill>
                <a:schemeClr val="accent1"/>
              </a:solidFill>
            </a:endParaRPr>
          </a:p>
        </p:txBody>
      </p:sp>
      <p:sp>
        <p:nvSpPr>
          <p:cNvPr id="26634"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6635" name="图片 26634" descr="159"/>
          <p:cNvPicPr>
            <a:picLocks noChangeAspect="1" noChangeArrowheads="1"/>
          </p:cNvPicPr>
          <p:nvPr/>
        </p:nvPicPr>
        <p:blipFill>
          <a:blip r:embed="rId5"/>
          <a:srcRect/>
          <a:stretch>
            <a:fillRect/>
          </a:stretch>
        </p:blipFill>
        <p:spPr bwMode="auto">
          <a:xfrm>
            <a:off x="142875" y="1612900"/>
            <a:ext cx="88582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35777D6C-61B2-445C-BB03-48C57D337DCF}"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blinds(horizontal)">
                                      <p:cBhvr>
                                        <p:cTn id="7" dur="500"/>
                                        <p:tgtEl>
                                          <p:spTgt spid="266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p:cTn id="12" dur="500" fill="hold"/>
                                        <p:tgtEl>
                                          <p:spTgt spid="26628"/>
                                        </p:tgtEl>
                                        <p:attrNameLst>
                                          <p:attrName>ppt_x</p:attrName>
                                        </p:attrNameLst>
                                      </p:cBhvr>
                                      <p:tavLst>
                                        <p:tav tm="0">
                                          <p:val>
                                            <p:strVal val="#ppt_x"/>
                                          </p:val>
                                        </p:tav>
                                        <p:tav tm="100000">
                                          <p:val>
                                            <p:strVal val="#ppt_x"/>
                                          </p:val>
                                        </p:tav>
                                      </p:tavLst>
                                    </p:anim>
                                    <p:anim calcmode="lin" valueType="num">
                                      <p:cBhvr>
                                        <p:cTn id="13"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矩形 4"/>
          <p:cNvSpPr>
            <a:spLocks noChangeArrowheads="1"/>
          </p:cNvSpPr>
          <p:nvPr/>
        </p:nvSpPr>
        <p:spPr bwMode="auto">
          <a:xfrm>
            <a:off x="939800" y="4826000"/>
            <a:ext cx="74850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(1)They make two snowballs.</a:t>
            </a:r>
          </a:p>
          <a:p>
            <a:pPr eaLnBrk="0" hangingPunct="0"/>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a:t>
            </a:r>
            <a:r>
              <a:rPr lang="zh-CN" alt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2</a:t>
            </a:r>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)They use a banana for the snowman</a:t>
            </a:r>
            <a:r>
              <a:rPr lang="zh-CN" alt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a:t>
            </a:r>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s mouth.</a:t>
            </a:r>
          </a:p>
          <a:p>
            <a:pPr eaLnBrk="0" hangingPunct="0"/>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a:t>
            </a:r>
            <a:r>
              <a:rPr lang="zh-CN" alt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3</a:t>
            </a:r>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)They use two potatoes for his ears.</a:t>
            </a:r>
          </a:p>
          <a:p>
            <a:pPr eaLnBrk="0" hangingPunct="0"/>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a:t>
            </a:r>
            <a:r>
              <a:rPr lang="zh-CN" alt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4</a:t>
            </a:r>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)No, he doesn</a:t>
            </a:r>
            <a:r>
              <a:rPr lang="zh-CN" alt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a:t>
            </a:r>
            <a:r>
              <a:rPr lang="en-US" sz="2400">
                <a:solidFill>
                  <a:schemeClr val="hlink"/>
                </a:solidFill>
                <a:latin typeface="Times New Roman" panose="02020603050405020304" pitchFamily="18" charset="0"/>
                <a:ea typeface="楷体" panose="02010609060101010101" pitchFamily="1" charset="-122"/>
                <a:sym typeface="Calibri" panose="020F0502020204030204" pitchFamily="34" charset="0"/>
              </a:rPr>
              <a:t>t.</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文本框 19"/>
          <p:cNvSpPr>
            <a:spLocks noChangeArrowheads="1"/>
          </p:cNvSpPr>
          <p:nvPr/>
        </p:nvSpPr>
        <p:spPr bwMode="auto">
          <a:xfrm>
            <a:off x="2755900" y="844550"/>
            <a:ext cx="28590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2</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Let’s do it!</a:t>
            </a:r>
            <a:endParaRPr lang="zh-CN" altLang="en-US">
              <a:solidFill>
                <a:schemeClr val="accent1"/>
              </a:solidFill>
            </a:endParaRPr>
          </a:p>
        </p:txBody>
      </p:sp>
      <p:sp>
        <p:nvSpPr>
          <p:cNvPr id="27658"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7659" name="图片 27658" descr="159"/>
          <p:cNvPicPr>
            <a:picLocks noChangeAspect="1" noChangeArrowheads="1"/>
          </p:cNvPicPr>
          <p:nvPr/>
        </p:nvPicPr>
        <p:blipFill>
          <a:blip r:embed="rId5"/>
          <a:srcRect/>
          <a:stretch>
            <a:fillRect/>
          </a:stretch>
        </p:blipFill>
        <p:spPr bwMode="auto">
          <a:xfrm>
            <a:off x="142875" y="1612900"/>
            <a:ext cx="88582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F2DF37D-EAA1-4F09-AE18-45647DB4C7DE}"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p:cTn id="12" dur="500" fill="hold"/>
                                        <p:tgtEl>
                                          <p:spTgt spid="27652"/>
                                        </p:tgtEl>
                                        <p:attrNameLst>
                                          <p:attrName>ppt_x</p:attrName>
                                        </p:attrNameLst>
                                      </p:cBhvr>
                                      <p:tavLst>
                                        <p:tav tm="0">
                                          <p:val>
                                            <p:strVal val="#ppt_x"/>
                                          </p:val>
                                        </p:tav>
                                        <p:tav tm="100000">
                                          <p:val>
                                            <p:strVal val="#ppt_x"/>
                                          </p:val>
                                        </p:tav>
                                      </p:tavLst>
                                    </p:anim>
                                    <p:anim calcmode="lin" valueType="num">
                                      <p:cBhvr>
                                        <p:cTn id="13"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文本框 19"/>
          <p:cNvSpPr>
            <a:spLocks noChangeArrowheads="1"/>
          </p:cNvSpPr>
          <p:nvPr/>
        </p:nvSpPr>
        <p:spPr bwMode="auto">
          <a:xfrm>
            <a:off x="2825750" y="774700"/>
            <a:ext cx="28590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2</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Let’s do it!</a:t>
            </a:r>
            <a:endParaRPr lang="zh-CN" altLang="en-US">
              <a:solidFill>
                <a:schemeClr val="accent1"/>
              </a:solidFill>
            </a:endParaRPr>
          </a:p>
        </p:txBody>
      </p:sp>
      <p:sp>
        <p:nvSpPr>
          <p:cNvPr id="2868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8682" name="图片 28681" descr="160"/>
          <p:cNvPicPr>
            <a:picLocks noChangeAspect="1" noChangeArrowheads="1"/>
          </p:cNvPicPr>
          <p:nvPr/>
        </p:nvPicPr>
        <p:blipFill>
          <a:blip r:embed="rId6" cstate="email"/>
          <a:srcRect/>
          <a:stretch>
            <a:fillRect/>
          </a:stretch>
        </p:blipFill>
        <p:spPr bwMode="auto">
          <a:xfrm>
            <a:off x="0" y="1403350"/>
            <a:ext cx="893603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文本框 28682"/>
          <p:cNvSpPr txBox="1">
            <a:spLocks noChangeArrowheads="1"/>
          </p:cNvSpPr>
          <p:nvPr/>
        </p:nvSpPr>
        <p:spPr bwMode="auto">
          <a:xfrm>
            <a:off x="311150" y="5105400"/>
            <a:ext cx="84788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0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000" b="1">
                <a:solidFill>
                  <a:schemeClr val="hlink"/>
                </a:solidFill>
                <a:latin typeface="楷体" panose="02010609060101010101" pitchFamily="1" charset="-122"/>
                <a:ea typeface="楷体" panose="02010609060101010101" pitchFamily="1" charset="-122"/>
                <a:sym typeface="方正书宋_GBK" charset="0"/>
              </a:rPr>
              <a:t>接下来我们做两个纸球。一个小</a:t>
            </a:r>
            <a:r>
              <a:rPr lang="en-US" altLang="zh-CN" sz="2000" b="1">
                <a:solidFill>
                  <a:schemeClr val="hlink"/>
                </a:solidFill>
                <a:latin typeface="楷体" panose="02010609060101010101" pitchFamily="1" charset="-122"/>
                <a:ea typeface="楷体" panose="02010609060101010101" pitchFamily="1" charset="-122"/>
                <a:sym typeface="方正书宋_GBK" charset="0"/>
              </a:rPr>
              <a:t>,</a:t>
            </a:r>
            <a:r>
              <a:rPr lang="zh-CN" altLang="en-US" sz="2000" b="1">
                <a:solidFill>
                  <a:schemeClr val="hlink"/>
                </a:solidFill>
                <a:latin typeface="楷体" panose="02010609060101010101" pitchFamily="1" charset="-122"/>
                <a:ea typeface="楷体" panose="02010609060101010101" pitchFamily="1" charset="-122"/>
                <a:sym typeface="方正书宋_GBK" charset="0"/>
              </a:rPr>
              <a:t>一个大。</a:t>
            </a:r>
            <a:endParaRPr lang="zh-CN" altLang="en-US" sz="2000" b="1">
              <a:solidFill>
                <a:schemeClr val="hlink"/>
              </a:solidFill>
              <a:latin typeface="楷体" panose="02010609060101010101" pitchFamily="1" charset="-122"/>
              <a:ea typeface="楷体" panose="02010609060101010101" pitchFamily="1" charset="-122"/>
              <a:sym typeface="NEU-FZ-S92" charset="0"/>
            </a:endParaRPr>
          </a:p>
          <a:p>
            <a:pPr>
              <a:lnSpc>
                <a:spcPct val="120000"/>
              </a:lnSpc>
            </a:pPr>
            <a:r>
              <a:rPr lang="zh-CN" altLang="en-US" sz="2000" b="1">
                <a:solidFill>
                  <a:schemeClr val="hlink"/>
                </a:solidFill>
                <a:latin typeface="楷体" panose="02010609060101010101" pitchFamily="1" charset="-122"/>
                <a:ea typeface="楷体" panose="02010609060101010101" pitchFamily="1" charset="-122"/>
                <a:sym typeface="方正书宋_GBK" charset="0"/>
              </a:rPr>
              <a:t>然后我们把小球和大球放进袜子里。</a:t>
            </a:r>
            <a:endParaRPr lang="zh-CN" altLang="en-US" sz="2000" b="1">
              <a:solidFill>
                <a:schemeClr val="hlink"/>
              </a:solidFill>
              <a:latin typeface="楷体" panose="02010609060101010101" pitchFamily="1" charset="-122"/>
              <a:ea typeface="楷体" panose="02010609060101010101" pitchFamily="1" charset="-122"/>
              <a:sym typeface="NEU-FZ-S92" charset="0"/>
            </a:endParaRPr>
          </a:p>
          <a:p>
            <a:pPr>
              <a:lnSpc>
                <a:spcPct val="120000"/>
              </a:lnSpc>
            </a:pPr>
            <a:r>
              <a:rPr lang="zh-CN" altLang="en-US" sz="2000" b="1">
                <a:solidFill>
                  <a:schemeClr val="hlink"/>
                </a:solidFill>
                <a:latin typeface="楷体" panose="02010609060101010101" pitchFamily="1" charset="-122"/>
                <a:ea typeface="楷体" panose="02010609060101010101" pitchFamily="1" charset="-122"/>
                <a:sym typeface="方正书宋_GBK" charset="0"/>
              </a:rPr>
              <a:t>我们做个袜子雪人吧。首先我们需要一只白色的袜子、一些纸和蜡笔。</a:t>
            </a:r>
            <a:endParaRPr lang="zh-CN" altLang="en-US" sz="2000" b="1">
              <a:solidFill>
                <a:schemeClr val="hlink"/>
              </a:solidFill>
              <a:latin typeface="楷体" panose="02010609060101010101" pitchFamily="1" charset="-122"/>
              <a:ea typeface="楷体" panose="02010609060101010101" pitchFamily="1" charset="-122"/>
              <a:sym typeface="NEU-FZ-S92" charset="0"/>
            </a:endParaRPr>
          </a:p>
          <a:p>
            <a:pPr>
              <a:lnSpc>
                <a:spcPct val="120000"/>
              </a:lnSpc>
            </a:pPr>
            <a:r>
              <a:rPr lang="zh-CN" altLang="en-US" sz="2000" b="1">
                <a:solidFill>
                  <a:schemeClr val="hlink"/>
                </a:solidFill>
                <a:latin typeface="楷体" panose="02010609060101010101" pitchFamily="1" charset="-122"/>
                <a:ea typeface="楷体" panose="02010609060101010101" pitchFamily="1" charset="-122"/>
                <a:sym typeface="方正书宋_GBK" charset="0"/>
              </a:rPr>
              <a:t>最后</a:t>
            </a:r>
            <a:r>
              <a:rPr lang="en-US" altLang="zh-CN" sz="2000" b="1">
                <a:solidFill>
                  <a:schemeClr val="hlink"/>
                </a:solidFill>
                <a:latin typeface="楷体" panose="02010609060101010101" pitchFamily="1" charset="-122"/>
                <a:ea typeface="楷体" panose="02010609060101010101" pitchFamily="1" charset="-122"/>
                <a:sym typeface="方正书宋_GBK" charset="0"/>
              </a:rPr>
              <a:t>,</a:t>
            </a:r>
            <a:r>
              <a:rPr lang="zh-CN" altLang="en-US" sz="2000" b="1">
                <a:solidFill>
                  <a:schemeClr val="hlink"/>
                </a:solidFill>
                <a:latin typeface="楷体" panose="02010609060101010101" pitchFamily="1" charset="-122"/>
                <a:ea typeface="楷体" panose="02010609060101010101" pitchFamily="1" charset="-122"/>
                <a:sym typeface="方正书宋_GBK" charset="0"/>
              </a:rPr>
              <a:t>我们画一张脸</a:t>
            </a:r>
            <a:r>
              <a:rPr lang="en-US" altLang="zh-CN" sz="2000" b="1">
                <a:solidFill>
                  <a:schemeClr val="hlink"/>
                </a:solidFill>
                <a:latin typeface="楷体" panose="02010609060101010101" pitchFamily="1" charset="-122"/>
                <a:ea typeface="楷体" panose="02010609060101010101" pitchFamily="1" charset="-122"/>
                <a:sym typeface="方正书宋_GBK" charset="0"/>
              </a:rPr>
              <a:t>,</a:t>
            </a:r>
            <a:r>
              <a:rPr lang="zh-CN" altLang="en-US" sz="2000" b="1">
                <a:solidFill>
                  <a:schemeClr val="hlink"/>
                </a:solidFill>
                <a:latin typeface="楷体" panose="02010609060101010101" pitchFamily="1" charset="-122"/>
                <a:ea typeface="楷体" panose="02010609060101010101" pitchFamily="1" charset="-122"/>
                <a:sym typeface="方正书宋_GBK" charset="0"/>
              </a:rPr>
              <a:t>把雪人做漂亮些。</a:t>
            </a:r>
            <a:endParaRPr lang="zh-CN" altLang="en-US" sz="2000">
              <a:solidFill>
                <a:schemeClr val="hlink"/>
              </a:solidFill>
              <a:latin typeface="楷体" panose="02010609060101010101" pitchFamily="1" charset="-122"/>
              <a:ea typeface="楷体" panose="02010609060101010101" pitchFamily="1" charset="-122"/>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2A5688F-AC3C-4D40-B461-F05C66168747}"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blinds(horizontal)">
                                      <p:cBhvr>
                                        <p:cTn id="7" dur="500"/>
                                        <p:tgtEl>
                                          <p:spTgt spid="286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box(in)">
                                      <p:cBhvr>
                                        <p:cTn id="12"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文本框 19"/>
          <p:cNvSpPr>
            <a:spLocks noChangeArrowheads="1"/>
          </p:cNvSpPr>
          <p:nvPr/>
        </p:nvSpPr>
        <p:spPr bwMode="auto">
          <a:xfrm>
            <a:off x="2825750" y="774700"/>
            <a:ext cx="28590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2</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Let’s do it!</a:t>
            </a:r>
            <a:endParaRPr lang="zh-CN" altLang="en-US">
              <a:solidFill>
                <a:schemeClr val="accent1"/>
              </a:solidFill>
            </a:endParaRPr>
          </a:p>
        </p:txBody>
      </p:sp>
      <p:sp>
        <p:nvSpPr>
          <p:cNvPr id="29705"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9706" name="图片 29705" descr="160"/>
          <p:cNvPicPr>
            <a:picLocks noChangeAspect="1" noChangeArrowheads="1"/>
          </p:cNvPicPr>
          <p:nvPr/>
        </p:nvPicPr>
        <p:blipFill>
          <a:blip r:embed="rId5" cstate="email"/>
          <a:srcRect/>
          <a:stretch>
            <a:fillRect/>
          </a:stretch>
        </p:blipFill>
        <p:spPr bwMode="auto">
          <a:xfrm>
            <a:off x="0" y="1403350"/>
            <a:ext cx="8936038"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文本框 29706"/>
          <p:cNvSpPr txBox="1">
            <a:spLocks noChangeArrowheads="1"/>
          </p:cNvSpPr>
          <p:nvPr/>
        </p:nvSpPr>
        <p:spPr bwMode="auto">
          <a:xfrm>
            <a:off x="1987550" y="5594350"/>
            <a:ext cx="42608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0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800" b="1">
                <a:solidFill>
                  <a:schemeClr val="hlink"/>
                </a:solidFill>
                <a:latin typeface="楷体" panose="02010609060101010101" pitchFamily="1" charset="-122"/>
                <a:ea typeface="楷体" panose="02010609060101010101" pitchFamily="1" charset="-122"/>
                <a:sym typeface="方正书宋_GBK" charset="0"/>
              </a:rPr>
              <a:t>答案：② ③ ① ④</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DF362E2-CB5C-4C42-BADF-D4CC1BE7FC22}"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blinds(horizontal)">
                                      <p:cBhvr>
                                        <p:cTn id="7" dur="500"/>
                                        <p:tgtEl>
                                          <p:spTgt spid="297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box(in)">
                                      <p:cBhvr>
                                        <p:cTn id="1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文本框 19"/>
          <p:cNvSpPr>
            <a:spLocks noChangeArrowheads="1"/>
          </p:cNvSpPr>
          <p:nvPr/>
        </p:nvSpPr>
        <p:spPr bwMode="auto">
          <a:xfrm>
            <a:off x="2825750" y="774700"/>
            <a:ext cx="28590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3</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Let’s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sing</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a:t>
            </a:r>
            <a:endParaRPr lang="zh-CN" altLang="en-US">
              <a:solidFill>
                <a:schemeClr val="accent1"/>
              </a:solidFill>
            </a:endParaRPr>
          </a:p>
        </p:txBody>
      </p:sp>
      <p:sp>
        <p:nvSpPr>
          <p:cNvPr id="3072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30730" name="图片 30729" descr="161"/>
          <p:cNvPicPr>
            <a:picLocks noChangeAspect="1" noChangeArrowheads="1"/>
          </p:cNvPicPr>
          <p:nvPr/>
        </p:nvPicPr>
        <p:blipFill>
          <a:blip r:embed="rId6" cstate="email"/>
          <a:srcRect/>
          <a:stretch>
            <a:fillRect/>
          </a:stretch>
        </p:blipFill>
        <p:spPr bwMode="auto">
          <a:xfrm>
            <a:off x="44450" y="1543050"/>
            <a:ext cx="909955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文本框 30730"/>
          <p:cNvSpPr txBox="1">
            <a:spLocks noChangeArrowheads="1"/>
          </p:cNvSpPr>
          <p:nvPr/>
        </p:nvSpPr>
        <p:spPr bwMode="auto">
          <a:xfrm>
            <a:off x="1568450" y="4965700"/>
            <a:ext cx="53784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81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chemeClr val="hlink"/>
                </a:solidFill>
                <a:latin typeface="楷体" panose="02010609060101010101" pitchFamily="1" charset="-122"/>
                <a:ea typeface="楷体" panose="02010609060101010101" pitchFamily="1" charset="-122"/>
                <a:sym typeface="方正书宋_GBK" charset="0"/>
              </a:rPr>
              <a:t>滑冰</a:t>
            </a:r>
            <a:r>
              <a:rPr lang="en-US" altLang="zh-CN" sz="2400" b="1">
                <a:solidFill>
                  <a:schemeClr val="hlink"/>
                </a:solidFill>
                <a:latin typeface="楷体" panose="02010609060101010101" pitchFamily="1" charset="-122"/>
                <a:ea typeface="楷体" panose="02010609060101010101" pitchFamily="1" charset="-122"/>
                <a:sym typeface="方正书宋_GBK" charset="0"/>
              </a:rPr>
              <a:t>,</a:t>
            </a:r>
            <a:r>
              <a:rPr lang="zh-CN" altLang="en-US" sz="2400" b="1">
                <a:solidFill>
                  <a:schemeClr val="hlink"/>
                </a:solidFill>
                <a:latin typeface="楷体" panose="02010609060101010101" pitchFamily="1" charset="-122"/>
                <a:ea typeface="楷体" panose="02010609060101010101" pitchFamily="1" charset="-122"/>
                <a:sym typeface="方正书宋_GBK" charset="0"/>
              </a:rPr>
              <a:t>滑冰</a:t>
            </a:r>
            <a:r>
              <a:rPr lang="en-US" altLang="zh-CN" sz="2400" b="1">
                <a:solidFill>
                  <a:schemeClr val="hlink"/>
                </a:solidFill>
                <a:latin typeface="楷体" panose="02010609060101010101" pitchFamily="1" charset="-122"/>
                <a:ea typeface="楷体" panose="02010609060101010101" pitchFamily="1" charset="-122"/>
                <a:sym typeface="方正书宋_GBK" charset="0"/>
              </a:rPr>
              <a:t>,</a:t>
            </a:r>
            <a:r>
              <a:rPr lang="zh-CN" altLang="en-US" sz="2400" b="1">
                <a:solidFill>
                  <a:schemeClr val="hlink"/>
                </a:solidFill>
                <a:latin typeface="楷体" panose="02010609060101010101" pitchFamily="1" charset="-122"/>
                <a:ea typeface="楷体" panose="02010609060101010101" pitchFamily="1" charset="-122"/>
                <a:sym typeface="方正书宋_GBK" charset="0"/>
              </a:rPr>
              <a:t>请跟上来</a:t>
            </a:r>
            <a:r>
              <a:rPr lang="en-US" altLang="zh-CN" sz="2400" b="1">
                <a:solidFill>
                  <a:schemeClr val="hlink"/>
                </a:solidFill>
                <a:latin typeface="楷体" panose="02010609060101010101" pitchFamily="1" charset="-122"/>
                <a:ea typeface="楷体" panose="02010609060101010101" pitchFamily="1" charset="-122"/>
                <a:sym typeface="方正书宋_GBK" charset="0"/>
              </a:rPr>
              <a:t>,</a:t>
            </a:r>
          </a:p>
          <a:p>
            <a:r>
              <a:rPr lang="zh-CN" altLang="en-US" sz="2400" b="1">
                <a:solidFill>
                  <a:schemeClr val="hlink"/>
                </a:solidFill>
                <a:latin typeface="楷体" panose="02010609060101010101" pitchFamily="1" charset="-122"/>
                <a:ea typeface="楷体" panose="02010609060101010101" pitchFamily="1" charset="-122"/>
                <a:sym typeface="方正书宋_GBK" charset="0"/>
              </a:rPr>
              <a:t>在这可爱的雪里玩儿一整天。</a:t>
            </a:r>
          </a:p>
          <a:p>
            <a:r>
              <a:rPr lang="zh-CN" altLang="en-US" sz="2400" b="1">
                <a:solidFill>
                  <a:schemeClr val="hlink"/>
                </a:solidFill>
                <a:latin typeface="楷体" panose="02010609060101010101" pitchFamily="1" charset="-122"/>
                <a:ea typeface="楷体" panose="02010609060101010101" pitchFamily="1" charset="-122"/>
                <a:sym typeface="方正书宋_GBK" charset="0"/>
              </a:rPr>
              <a:t>男孩们和女孩们</a:t>
            </a:r>
            <a:r>
              <a:rPr lang="en-US" altLang="zh-CN" sz="2400" b="1">
                <a:solidFill>
                  <a:schemeClr val="hlink"/>
                </a:solidFill>
                <a:latin typeface="楷体" panose="02010609060101010101" pitchFamily="1" charset="-122"/>
                <a:ea typeface="楷体" panose="02010609060101010101" pitchFamily="1" charset="-122"/>
                <a:sym typeface="方正书宋_GBK" charset="0"/>
              </a:rPr>
              <a:t>,</a:t>
            </a:r>
            <a:r>
              <a:rPr lang="zh-CN" altLang="en-US" sz="2400" b="1">
                <a:solidFill>
                  <a:schemeClr val="hlink"/>
                </a:solidFill>
                <a:latin typeface="楷体" panose="02010609060101010101" pitchFamily="1" charset="-122"/>
                <a:ea typeface="楷体" panose="02010609060101010101" pitchFamily="1" charset="-122"/>
                <a:sym typeface="方正书宋_GBK" charset="0"/>
              </a:rPr>
              <a:t>年轻人和老年人</a:t>
            </a:r>
            <a:r>
              <a:rPr lang="en-US" altLang="zh-CN" sz="2400" b="1">
                <a:solidFill>
                  <a:schemeClr val="hlink"/>
                </a:solidFill>
                <a:latin typeface="楷体" panose="02010609060101010101" pitchFamily="1" charset="-122"/>
                <a:ea typeface="楷体" panose="02010609060101010101" pitchFamily="1" charset="-122"/>
                <a:sym typeface="方正书宋_GBK" charset="0"/>
              </a:rPr>
              <a:t>,</a:t>
            </a:r>
          </a:p>
          <a:p>
            <a:r>
              <a:rPr lang="zh-CN" altLang="en-US" sz="2400" b="1">
                <a:solidFill>
                  <a:schemeClr val="hlink"/>
                </a:solidFill>
                <a:latin typeface="楷体" panose="02010609060101010101" pitchFamily="1" charset="-122"/>
                <a:ea typeface="楷体" panose="02010609060101010101" pitchFamily="1" charset="-122"/>
                <a:sym typeface="方正书宋_GBK" charset="0"/>
              </a:rPr>
              <a:t>不要害怕这冬天的寒冷。</a:t>
            </a:r>
            <a:endParaRPr lang="zh-CN" altLang="en-US" sz="2400">
              <a:solidFill>
                <a:schemeClr val="hlink"/>
              </a:solidFill>
              <a:latin typeface="楷体" panose="02010609060101010101" pitchFamily="1" charset="-122"/>
              <a:ea typeface="楷体" panose="02010609060101010101" pitchFamily="1" charset="-122"/>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B1ADFBA-3BE6-4E37-84F6-FBCEBA4B1761}"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blinds(horizontal)">
                                      <p:cBhvr>
                                        <p:cTn id="7" dur="500"/>
                                        <p:tgtEl>
                                          <p:spTgt spid="307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box(in)">
                                      <p:cBhvr>
                                        <p:cTn id="12"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31745" descr="u=3676417882,2766298552&amp;fm=27&amp;gp=0"/>
          <p:cNvPicPr>
            <a:picLocks noChangeAspect="1" noChangeArrowheads="1"/>
          </p:cNvPicPr>
          <p:nvPr/>
        </p:nvPicPr>
        <p:blipFill>
          <a:blip r:embed="rId2"/>
          <a:srcRect/>
          <a:stretch>
            <a:fillRect/>
          </a:stretch>
        </p:blipFill>
        <p:spPr bwMode="auto">
          <a:xfrm>
            <a:off x="1588" y="917575"/>
            <a:ext cx="91821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组合 31752"/>
          <p:cNvGrpSpPr/>
          <p:nvPr/>
        </p:nvGrpSpPr>
        <p:grpSpPr bwMode="auto">
          <a:xfrm>
            <a:off x="473075" y="1042988"/>
            <a:ext cx="1720850" cy="657225"/>
            <a:chOff x="0" y="0"/>
            <a:chExt cx="1169975" cy="657654"/>
          </a:xfrm>
        </p:grpSpPr>
        <p:sp>
          <p:nvSpPr>
            <p:cNvPr id="31753" name="AutoShape 2"/>
            <p:cNvSpPr>
              <a:spLocks noChangeArrowheads="1"/>
            </p:cNvSpPr>
            <p:nvPr/>
          </p:nvSpPr>
          <p:spPr bwMode="auto">
            <a:xfrm>
              <a:off x="0" y="0"/>
              <a:ext cx="1169975" cy="657654"/>
            </a:xfrm>
            <a:prstGeom prst="doubleWave">
              <a:avLst>
                <a:gd name="adj1" fmla="val 6500"/>
                <a:gd name="adj2" fmla="val 0"/>
              </a:avLst>
            </a:prstGeom>
            <a:solidFill>
              <a:srgbClr val="8CB3E3"/>
            </a:solidFill>
            <a:ln w="38100">
              <a:solidFill>
                <a:srgbClr val="FFFFFF"/>
              </a:solidFill>
              <a:miter lim="800000"/>
            </a:ln>
          </p:spPr>
          <p:txBody>
            <a:bodyPr wrap="none" anchor="ctr"/>
            <a:lstStyle/>
            <a:p>
              <a:pPr eaLnBrk="0" hangingPunct="0"/>
              <a:endParaRPr lang="zh-CN" altLang="en-US" sz="320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31754" name="矩形 23"/>
            <p:cNvSpPr>
              <a:spLocks noChangeArrowheads="1"/>
            </p:cNvSpPr>
            <p:nvPr/>
          </p:nvSpPr>
          <p:spPr bwMode="auto">
            <a:xfrm>
              <a:off x="9726" y="52844"/>
              <a:ext cx="1160035" cy="52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a:solidFill>
                    <a:schemeClr val="tx2"/>
                  </a:solidFill>
                  <a:sym typeface="宋体" panose="02010600030101010101" pitchFamily="2" charset="-122"/>
                </a:rPr>
                <a:t>课堂操练</a:t>
              </a:r>
            </a:p>
          </p:txBody>
        </p:sp>
      </p:grpSp>
      <p:sp>
        <p:nvSpPr>
          <p:cNvPr id="31756" name="对角圆角矩形 19"/>
          <p:cNvSpPr/>
          <p:nvPr/>
        </p:nvSpPr>
        <p:spPr>
          <a:xfrm>
            <a:off x="1187450" y="115888"/>
            <a:ext cx="2455863" cy="598487"/>
          </a:xfrm>
          <a:custGeom>
            <a:avLst/>
            <a:gdLst>
              <a:gd name="txL" fmla="*/ 0 w 2455862"/>
              <a:gd name="txT" fmla="*/ 0 h 598487"/>
              <a:gd name="txR" fmla="*/ 2455862 w 2455862"/>
              <a:gd name="txB" fmla="*/ 598487 h 598487"/>
            </a:gdLst>
            <a:ahLst/>
            <a:cxnLst>
              <a:cxn ang="0">
                <a:pos x="2455862" y="299243"/>
              </a:cxn>
              <a:cxn ang="5400000">
                <a:pos x="1227931" y="598487"/>
              </a:cxn>
              <a:cxn ang="10800000">
                <a:pos x="0" y="299243"/>
              </a:cxn>
              <a:cxn ang="16200000">
                <a:pos x="1227931" y="0"/>
              </a:cxn>
            </a:cxnLst>
            <a:rect l="txL" t="txT" r="txR" b="txB"/>
            <a:pathLst>
              <a:path w="2455862" h="598487">
                <a:moveTo>
                  <a:pt x="99749" y="0"/>
                </a:moveTo>
                <a:lnTo>
                  <a:pt x="2455862" y="0"/>
                </a:lnTo>
                <a:lnTo>
                  <a:pt x="2455862" y="0"/>
                </a:lnTo>
                <a:lnTo>
                  <a:pt x="2455862" y="498737"/>
                </a:lnTo>
                <a:cubicBezTo>
                  <a:pt x="2455862" y="553827"/>
                  <a:pt x="2411203" y="598486"/>
                  <a:pt x="2356113"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课堂互动</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31757" name="文本框 31756"/>
          <p:cNvSpPr txBox="1">
            <a:spLocks noChangeArrowheads="1"/>
          </p:cNvSpPr>
          <p:nvPr/>
        </p:nvSpPr>
        <p:spPr bwMode="auto">
          <a:xfrm>
            <a:off x="3524250" y="1682750"/>
            <a:ext cx="184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宋体" panose="02010600030101010101" pitchFamily="2" charset="-122"/>
                <a:ea typeface="楷体" panose="02010609060101010101" pitchFamily="1" charset="-122"/>
                <a:sym typeface="宋体" panose="02010600030101010101" pitchFamily="2" charset="-122"/>
              </a:rPr>
              <a:t>问答练习</a:t>
            </a:r>
          </a:p>
        </p:txBody>
      </p:sp>
      <p:sp>
        <p:nvSpPr>
          <p:cNvPr id="31758" name="文本框 31757"/>
          <p:cNvSpPr txBox="1">
            <a:spLocks noChangeArrowheads="1"/>
          </p:cNvSpPr>
          <p:nvPr/>
        </p:nvSpPr>
        <p:spPr bwMode="auto">
          <a:xfrm>
            <a:off x="14322" y="2327789"/>
            <a:ext cx="9290050" cy="227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latin typeface="Times New Roman" panose="02020603050405020304" pitchFamily="18" charset="0"/>
                <a:sym typeface="宋体" panose="02010600030101010101" pitchFamily="2" charset="-122"/>
              </a:rPr>
              <a:t> </a:t>
            </a:r>
            <a:r>
              <a:rPr lang="zh-CN" altLang="en-US" sz="2800" b="1" dirty="0">
                <a:solidFill>
                  <a:schemeClr val="accent2"/>
                </a:solidFill>
                <a:latin typeface="Times New Roman" panose="02020603050405020304" pitchFamily="18" charset="0"/>
                <a:sym typeface="宋体" panose="02010600030101010101" pitchFamily="2" charset="-122"/>
              </a:rPr>
              <a:t>1.How many seasons are there in a year?</a:t>
            </a:r>
          </a:p>
          <a:p>
            <a:pPr>
              <a:lnSpc>
                <a:spcPct val="130000"/>
              </a:lnSpc>
            </a:pPr>
            <a:r>
              <a:rPr lang="zh-CN" altLang="en-US" sz="2800" b="1" dirty="0">
                <a:solidFill>
                  <a:schemeClr val="accent2"/>
                </a:solidFill>
                <a:latin typeface="Times New Roman" panose="02020603050405020304" pitchFamily="18" charset="0"/>
                <a:sym typeface="宋体" panose="02010600030101010101" pitchFamily="2" charset="-122"/>
              </a:rPr>
              <a:t> 2.What</a:t>
            </a:r>
            <a:r>
              <a:rPr lang="en-US" altLang="zh-CN" sz="2800" b="1" dirty="0">
                <a:solidFill>
                  <a:schemeClr val="accent2"/>
                </a:solidFill>
                <a:latin typeface="Times New Roman" panose="02020603050405020304" pitchFamily="18" charset="0"/>
                <a:sym typeface="宋体" panose="02010600030101010101" pitchFamily="2" charset="-122"/>
              </a:rPr>
              <a:t>'</a:t>
            </a:r>
            <a:r>
              <a:rPr lang="zh-CN" altLang="en-US" sz="2800" b="1" dirty="0">
                <a:solidFill>
                  <a:schemeClr val="accent2"/>
                </a:solidFill>
                <a:latin typeface="Times New Roman" panose="02020603050405020304" pitchFamily="18" charset="0"/>
                <a:sym typeface="宋体" panose="02010600030101010101" pitchFamily="2" charset="-122"/>
              </a:rPr>
              <a:t>s  your favo</a:t>
            </a:r>
            <a:r>
              <a:rPr lang="en-US" altLang="zh-CN" sz="2800" b="1" dirty="0">
                <a:solidFill>
                  <a:schemeClr val="accent2"/>
                </a:solidFill>
                <a:latin typeface="Times New Roman" panose="02020603050405020304" pitchFamily="18" charset="0"/>
                <a:sym typeface="宋体" panose="02010600030101010101" pitchFamily="2" charset="-122"/>
              </a:rPr>
              <a:t>u</a:t>
            </a:r>
            <a:r>
              <a:rPr lang="zh-CN" altLang="en-US" sz="2800" b="1" dirty="0">
                <a:solidFill>
                  <a:schemeClr val="accent2"/>
                </a:solidFill>
                <a:latin typeface="Times New Roman" panose="02020603050405020304" pitchFamily="18" charset="0"/>
                <a:sym typeface="宋体" panose="02010600030101010101" pitchFamily="2" charset="-122"/>
              </a:rPr>
              <a:t>rite season? </a:t>
            </a:r>
          </a:p>
          <a:p>
            <a:pPr>
              <a:lnSpc>
                <a:spcPct val="130000"/>
              </a:lnSpc>
            </a:pPr>
            <a:r>
              <a:rPr lang="zh-CN" altLang="en-US" sz="2800" b="1" dirty="0">
                <a:solidFill>
                  <a:schemeClr val="accent2"/>
                </a:solidFill>
                <a:latin typeface="Times New Roman" panose="02020603050405020304" pitchFamily="18" charset="0"/>
                <a:sym typeface="宋体" panose="02010600030101010101" pitchFamily="2" charset="-122"/>
              </a:rPr>
              <a:t> 3.What do you wear in winter/spring/summer/fall? </a:t>
            </a:r>
          </a:p>
          <a:p>
            <a:pPr>
              <a:lnSpc>
                <a:spcPct val="130000"/>
              </a:lnSpc>
            </a:pPr>
            <a:r>
              <a:rPr lang="zh-CN" altLang="en-US" sz="2800" b="1" dirty="0">
                <a:solidFill>
                  <a:schemeClr val="accent2"/>
                </a:solidFill>
                <a:latin typeface="Times New Roman" panose="02020603050405020304" pitchFamily="18" charset="0"/>
                <a:sym typeface="宋体" panose="02010600030101010101" pitchFamily="2" charset="-122"/>
              </a:rPr>
              <a:t> 4.What do you like to do in spring/summer/fall/winter?</a:t>
            </a:r>
            <a:endParaRPr lang="zh-CN" altLang="en-US" sz="2800" b="1" dirty="0">
              <a:solidFill>
                <a:schemeClr val="accent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59391029-3079-4181-9E10-7C1EEAE26A02}"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758"/>
                                        </p:tgtEl>
                                        <p:attrNameLst>
                                          <p:attrName>style.visibility</p:attrName>
                                        </p:attrNameLst>
                                      </p:cBhvr>
                                      <p:to>
                                        <p:strVal val="visible"/>
                                      </p:to>
                                    </p:set>
                                    <p:animEffect transition="in" filter="box(in)">
                                      <p:cBhvr>
                                        <p:cTn id="13"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bldLvl="0"/>
      <p:bldP spid="31758"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对角圆角矩形 9"/>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 name="文本框 32776"/>
          <p:cNvSpPr txBox="1">
            <a:spLocks noChangeArrowheads="1"/>
          </p:cNvSpPr>
          <p:nvPr/>
        </p:nvSpPr>
        <p:spPr bwMode="auto">
          <a:xfrm>
            <a:off x="660400" y="1263650"/>
            <a:ext cx="768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800" b="1">
              <a:latin typeface="Times New Roman" panose="02020603050405020304" pitchFamily="18" charset="0"/>
              <a:cs typeface="Times New Roman" panose="02020603050405020304" pitchFamily="18" charset="0"/>
            </a:endParaRPr>
          </a:p>
        </p:txBody>
      </p:sp>
      <p:sp>
        <p:nvSpPr>
          <p:cNvPr id="32778" name="文本框 32777"/>
          <p:cNvSpPr txBox="1">
            <a:spLocks noChangeArrowheads="1"/>
          </p:cNvSpPr>
          <p:nvPr/>
        </p:nvSpPr>
        <p:spPr bwMode="auto">
          <a:xfrm>
            <a:off x="520700" y="984250"/>
            <a:ext cx="817245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dirty="0">
                <a:solidFill>
                  <a:srgbClr val="FF0000"/>
                </a:solidFill>
                <a:latin typeface="Times New Roman" panose="02020603050405020304" pitchFamily="18" charset="0"/>
                <a:ea typeface="楷体" panose="02010609060101010101" pitchFamily="1" charset="-122"/>
              </a:rPr>
              <a:t>一、写出下列单词的汉语意思。</a:t>
            </a:r>
          </a:p>
          <a:p>
            <a:pPr>
              <a:lnSpc>
                <a:spcPct val="120000"/>
              </a:lnSpc>
            </a:pPr>
            <a:r>
              <a:rPr lang="zh-CN" altLang="en-US" sz="2400" dirty="0">
                <a:latin typeface="Times New Roman" panose="02020603050405020304" pitchFamily="18" charset="0"/>
              </a:rPr>
              <a:t>fall__________ summer____________ lovely________</a:t>
            </a:r>
          </a:p>
          <a:p>
            <a:pPr>
              <a:lnSpc>
                <a:spcPct val="120000"/>
              </a:lnSpc>
            </a:pPr>
            <a:r>
              <a:rPr lang="zh-CN" altLang="en-US" sz="2400" dirty="0">
                <a:latin typeface="Times New Roman" panose="02020603050405020304" pitchFamily="18" charset="0"/>
              </a:rPr>
              <a:t>spring_________ autumn___________ winter________</a:t>
            </a:r>
          </a:p>
          <a:p>
            <a:pPr>
              <a:lnSpc>
                <a:spcPct val="120000"/>
              </a:lnSpc>
            </a:pPr>
            <a:r>
              <a:rPr lang="zh-CN" altLang="en-US" sz="2400" dirty="0">
                <a:latin typeface="Times New Roman" panose="02020603050405020304" pitchFamily="18" charset="0"/>
              </a:rPr>
              <a:t>season_________ snowman____________</a:t>
            </a:r>
          </a:p>
          <a:p>
            <a:endParaRPr lang="zh-CN" altLang="en-US" sz="2800" dirty="0">
              <a:latin typeface="Times New Roman" panose="02020603050405020304" pitchFamily="18" charset="0"/>
              <a:cs typeface="Times New Roman" panose="02020603050405020304" pitchFamily="18" charset="0"/>
            </a:endParaRPr>
          </a:p>
        </p:txBody>
      </p:sp>
      <p:sp>
        <p:nvSpPr>
          <p:cNvPr id="32779" name="文本框 32778"/>
          <p:cNvSpPr txBox="1">
            <a:spLocks noChangeArrowheads="1"/>
          </p:cNvSpPr>
          <p:nvPr/>
        </p:nvSpPr>
        <p:spPr bwMode="auto">
          <a:xfrm>
            <a:off x="590550" y="3219450"/>
            <a:ext cx="80327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Times New Roman" panose="02020603050405020304" pitchFamily="18" charset="0"/>
                <a:ea typeface="楷体" panose="02010609060101010101" pitchFamily="1" charset="-122"/>
              </a:rPr>
              <a:t>二、连词成句。</a:t>
            </a:r>
          </a:p>
          <a:p>
            <a:r>
              <a:rPr lang="zh-CN" altLang="en-US" sz="2400" dirty="0">
                <a:latin typeface="Times New Roman" panose="02020603050405020304" pitchFamily="18" charset="0"/>
              </a:rPr>
              <a:t>1. you  season  do  best  which  like</a:t>
            </a:r>
          </a:p>
          <a:p>
            <a:r>
              <a:rPr lang="zh-CN" altLang="en-US" sz="2400" dirty="0">
                <a:latin typeface="Times New Roman" panose="02020603050405020304" pitchFamily="18" charset="0"/>
              </a:rPr>
              <a:t>_____________________________________</a:t>
            </a:r>
          </a:p>
          <a:p>
            <a:r>
              <a:rPr lang="zh-CN" altLang="en-US" sz="2400" dirty="0">
                <a:latin typeface="Times New Roman" panose="02020603050405020304" pitchFamily="18" charset="0"/>
              </a:rPr>
              <a:t>2. like  do  you  best  why  winter</a:t>
            </a:r>
          </a:p>
          <a:p>
            <a:r>
              <a:rPr lang="zh-CN" altLang="en-US" sz="2400" dirty="0">
                <a:latin typeface="Times New Roman" panose="02020603050405020304" pitchFamily="18" charset="0"/>
              </a:rPr>
              <a:t>_____________________________________</a:t>
            </a:r>
          </a:p>
          <a:p>
            <a:r>
              <a:rPr lang="zh-CN" altLang="en-US" sz="2400" dirty="0">
                <a:latin typeface="Times New Roman" panose="02020603050405020304" pitchFamily="18" charset="0"/>
              </a:rPr>
              <a:t>3. think    is  wonderful  it  I</a:t>
            </a:r>
          </a:p>
          <a:p>
            <a:r>
              <a:rPr lang="zh-CN" altLang="en-US" sz="2400" dirty="0">
                <a:latin typeface="Times New Roman" panose="02020603050405020304" pitchFamily="18" charset="0"/>
              </a:rPr>
              <a:t>_____________________________________</a:t>
            </a:r>
          </a:p>
          <a:p>
            <a:r>
              <a:rPr lang="zh-CN" altLang="en-US" sz="2400" dirty="0">
                <a:latin typeface="Times New Roman" panose="02020603050405020304" pitchFamily="18" charset="0"/>
              </a:rPr>
              <a:t>4. you  make  snowman  a  can</a:t>
            </a:r>
          </a:p>
          <a:p>
            <a:r>
              <a:rPr lang="zh-CN" altLang="en-US" sz="2400" dirty="0">
                <a:latin typeface="Times New Roman" panose="02020603050405020304" pitchFamily="18" charset="0"/>
              </a:rPr>
              <a:t>_____________________________________</a:t>
            </a:r>
            <a:endParaRPr lang="zh-CN" altLang="en-US" sz="2400" dirty="0">
              <a:latin typeface="Times New Roman" panose="02020603050405020304" pitchFamily="18" charset="0"/>
              <a:cs typeface="Times New Roman" panose="02020603050405020304" pitchFamily="18" charset="0"/>
            </a:endParaRPr>
          </a:p>
        </p:txBody>
      </p:sp>
      <p:sp>
        <p:nvSpPr>
          <p:cNvPr id="32780"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A5D73C2-4889-4B5D-89B5-E98368F64F48}"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blinds(horizontal)">
                                      <p:cBhvr>
                                        <p:cTn id="7" dur="500"/>
                                        <p:tgtEl>
                                          <p:spTgt spid="327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9"/>
                                        </p:tgtEl>
                                        <p:attrNameLst>
                                          <p:attrName>style.visibility</p:attrName>
                                        </p:attrNameLst>
                                      </p:cBhvr>
                                      <p:to>
                                        <p:strVal val="visible"/>
                                      </p:to>
                                    </p:set>
                                    <p:animEffect transition="in" filter="blinds(horizontal)">
                                      <p:cBhvr>
                                        <p:cTn id="12"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bldLvl="0"/>
      <p:bldP spid="32779"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对角圆角矩形 8"/>
          <p:cNvSpPr/>
          <p:nvPr/>
        </p:nvSpPr>
        <p:spPr>
          <a:xfrm>
            <a:off x="1187450" y="1666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33801" name="文本框 33800"/>
          <p:cNvSpPr txBox="1">
            <a:spLocks noChangeArrowheads="1"/>
          </p:cNvSpPr>
          <p:nvPr/>
        </p:nvSpPr>
        <p:spPr bwMode="auto">
          <a:xfrm>
            <a:off x="520700" y="1054100"/>
            <a:ext cx="3771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FF0000"/>
                </a:solidFill>
                <a:latin typeface="楷体" panose="02010609060101010101" pitchFamily="1" charset="-122"/>
                <a:ea typeface="楷体" panose="02010609060101010101" pitchFamily="1" charset="-122"/>
                <a:sym typeface="方正书宋_GBK" charset="0"/>
              </a:rPr>
              <a:t>三、看图片,写句子。</a:t>
            </a:r>
            <a:endParaRPr lang="zh-CN" altLang="en-US" sz="2800" dirty="0">
              <a:latin typeface="楷体" panose="02010609060101010101" pitchFamily="1" charset="-122"/>
              <a:ea typeface="楷体" panose="02010609060101010101" pitchFamily="1" charset="-122"/>
            </a:endParaRPr>
          </a:p>
        </p:txBody>
      </p:sp>
      <p:pic>
        <p:nvPicPr>
          <p:cNvPr id="33802" name="图片 33801"/>
          <p:cNvPicPr>
            <a:picLocks noChangeArrowheads="1"/>
          </p:cNvPicPr>
          <p:nvPr/>
        </p:nvPicPr>
        <p:blipFill>
          <a:blip r:embed="rId6"/>
          <a:srcRect/>
          <a:stretch>
            <a:fillRect/>
          </a:stretch>
        </p:blipFill>
        <p:spPr bwMode="auto">
          <a:xfrm>
            <a:off x="730250" y="2032000"/>
            <a:ext cx="14668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文本框 33802"/>
          <p:cNvSpPr txBox="1">
            <a:spLocks noChangeArrowheads="1"/>
          </p:cNvSpPr>
          <p:nvPr/>
        </p:nvSpPr>
        <p:spPr bwMode="auto">
          <a:xfrm>
            <a:off x="2336800" y="1822450"/>
            <a:ext cx="62166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000000"/>
                </a:solidFill>
                <a:latin typeface="Times New Roman" panose="02020603050405020304" pitchFamily="18" charset="0"/>
                <a:sym typeface="NEU-FZ-S92" charset="0"/>
              </a:rPr>
              <a:t>We</a:t>
            </a:r>
            <a:r>
              <a:rPr lang="zh-CN" altLang="en-US" sz="2800" b="1" dirty="0">
                <a:solidFill>
                  <a:srgbClr val="000000"/>
                </a:solidFill>
                <a:latin typeface="Times New Roman" panose="02020603050405020304" pitchFamily="18" charset="0"/>
                <a:sym typeface="方正书宋_GBK" charset="0"/>
              </a:rPr>
              <a:t> </a:t>
            </a:r>
            <a:r>
              <a:rPr lang="zh-CN" altLang="en-US" sz="2800" b="1" dirty="0">
                <a:solidFill>
                  <a:srgbClr val="000000"/>
                </a:solidFill>
                <a:latin typeface="Times New Roman" panose="02020603050405020304" pitchFamily="18" charset="0"/>
                <a:sym typeface="NEU-FZ-S92" charset="0"/>
              </a:rPr>
              <a:t>make</a:t>
            </a:r>
            <a:r>
              <a:rPr lang="zh-CN" altLang="en-US" sz="2800" b="1" dirty="0">
                <a:solidFill>
                  <a:srgbClr val="000000"/>
                </a:solidFill>
                <a:latin typeface="Times New Roman" panose="02020603050405020304" pitchFamily="18" charset="0"/>
                <a:sym typeface="方正书宋_GBK" charset="0"/>
              </a:rPr>
              <a:t> </a:t>
            </a:r>
            <a:r>
              <a:rPr lang="zh-CN" altLang="en-US" sz="2800" b="1" dirty="0">
                <a:solidFill>
                  <a:srgbClr val="000000"/>
                </a:solidFill>
                <a:latin typeface="Times New Roman" panose="02020603050405020304" pitchFamily="18" charset="0"/>
                <a:sym typeface="NEU-FZ-S92" charset="0"/>
              </a:rPr>
              <a:t>a</a:t>
            </a:r>
            <a:r>
              <a:rPr lang="zh-CN" altLang="en-US" sz="2800" b="1" dirty="0">
                <a:solidFill>
                  <a:srgbClr val="000000"/>
                </a:solidFill>
                <a:latin typeface="Times New Roman" panose="02020603050405020304" pitchFamily="18" charset="0"/>
                <a:sym typeface="方正书宋_GBK" charset="0"/>
              </a:rPr>
              <a:t> </a:t>
            </a:r>
            <a:r>
              <a:rPr lang="zh-CN" altLang="en-US" sz="2800" b="1" dirty="0">
                <a:solidFill>
                  <a:srgbClr val="000000"/>
                </a:solidFill>
                <a:latin typeface="Times New Roman" panose="02020603050405020304" pitchFamily="18" charset="0"/>
                <a:sym typeface="NEU-FZ-S92" charset="0"/>
              </a:rPr>
              <a:t>snowman</a:t>
            </a:r>
            <a:r>
              <a:rPr lang="zh-CN" altLang="en-US" sz="2800" b="1" dirty="0">
                <a:solidFill>
                  <a:srgbClr val="000000"/>
                </a:solidFill>
                <a:latin typeface="Times New Roman" panose="02020603050405020304" pitchFamily="18" charset="0"/>
                <a:sym typeface="方正书宋_GBK" charset="0"/>
              </a:rPr>
              <a:t> </a:t>
            </a:r>
            <a:r>
              <a:rPr lang="zh-CN" altLang="en-US" sz="2800" b="1" dirty="0">
                <a:solidFill>
                  <a:srgbClr val="000000"/>
                </a:solidFill>
                <a:latin typeface="Times New Roman" panose="02020603050405020304" pitchFamily="18" charset="0"/>
                <a:sym typeface="NEU-FZ-S92" charset="0"/>
              </a:rPr>
              <a:t>in</a:t>
            </a:r>
            <a:r>
              <a:rPr lang="zh-CN" altLang="en-US" sz="2800" b="1" dirty="0">
                <a:solidFill>
                  <a:srgbClr val="000000"/>
                </a:solidFill>
                <a:latin typeface="Times New Roman" panose="02020603050405020304" pitchFamily="18" charset="0"/>
                <a:sym typeface="方正书宋_GBK" charset="0"/>
              </a:rPr>
              <a:t> </a:t>
            </a:r>
            <a:r>
              <a:rPr lang="zh-CN" altLang="en-US" sz="2800" b="1" dirty="0">
                <a:solidFill>
                  <a:srgbClr val="000000"/>
                </a:solidFill>
                <a:latin typeface="Times New Roman" panose="02020603050405020304" pitchFamily="18" charset="0"/>
                <a:sym typeface="NEU-FZ-S92" charset="0"/>
              </a:rPr>
              <a:t>winter.</a:t>
            </a:r>
            <a:r>
              <a:rPr lang="zh-CN" altLang="en-US" sz="2800" b="1" dirty="0">
                <a:solidFill>
                  <a:srgbClr val="000000"/>
                </a:solidFill>
                <a:latin typeface="Times New Roman" panose="02020603050405020304" pitchFamily="18" charset="0"/>
                <a:sym typeface="方正书宋_GBK" charset="0"/>
              </a:rPr>
              <a:t> </a:t>
            </a:r>
          </a:p>
          <a:p>
            <a:pPr algn="ctr">
              <a:lnSpc>
                <a:spcPct val="130000"/>
              </a:lnSpc>
            </a:pPr>
            <a:r>
              <a:rPr lang="zh-CN" altLang="en-US" sz="2800" b="1" dirty="0">
                <a:solidFill>
                  <a:srgbClr val="000000"/>
                </a:solidFill>
                <a:latin typeface="Times New Roman" panose="02020603050405020304" pitchFamily="18" charset="0"/>
                <a:sym typeface="方正书宋_GBK" charset="0"/>
              </a:rPr>
              <a:t>________________________</a:t>
            </a:r>
          </a:p>
          <a:p>
            <a:pPr algn="ctr">
              <a:lnSpc>
                <a:spcPct val="130000"/>
              </a:lnSpc>
            </a:pPr>
            <a:r>
              <a:rPr lang="zh-CN" altLang="en-US" sz="2800" b="1" dirty="0">
                <a:solidFill>
                  <a:srgbClr val="000000"/>
                </a:solidFill>
                <a:latin typeface="Times New Roman" panose="02020603050405020304" pitchFamily="18" charset="0"/>
                <a:sym typeface="方正书宋_GBK" charset="0"/>
              </a:rPr>
              <a:t>_________________________</a:t>
            </a:r>
          </a:p>
          <a:p>
            <a:pPr algn="ctr">
              <a:lnSpc>
                <a:spcPct val="130000"/>
              </a:lnSpc>
            </a:pPr>
            <a:r>
              <a:rPr lang="zh-CN" altLang="en-US" sz="2800" b="1" dirty="0">
                <a:solidFill>
                  <a:srgbClr val="000000"/>
                </a:solidFill>
                <a:latin typeface="Times New Roman" panose="02020603050405020304" pitchFamily="18" charset="0"/>
                <a:sym typeface="方正书宋_GBK" charset="0"/>
              </a:rPr>
              <a:t>_________________________</a:t>
            </a:r>
          </a:p>
          <a:p>
            <a:pPr algn="ctr">
              <a:lnSpc>
                <a:spcPct val="130000"/>
              </a:lnSpc>
            </a:pPr>
            <a:r>
              <a:rPr lang="zh-CN" altLang="en-US" sz="2800" b="1" dirty="0">
                <a:solidFill>
                  <a:srgbClr val="000000"/>
                </a:solidFill>
                <a:latin typeface="Times New Roman" panose="02020603050405020304" pitchFamily="18" charset="0"/>
                <a:sym typeface="方正书宋_GBK" charset="0"/>
              </a:rPr>
              <a:t>_________________________</a:t>
            </a:r>
            <a:r>
              <a:rPr lang="zh-CN" altLang="en-US" sz="2800" b="1" u="sng" dirty="0">
                <a:solidFill>
                  <a:srgbClr val="000000"/>
                </a:solidFill>
                <a:latin typeface="Times New Roman" panose="02020603050405020304" pitchFamily="18" charset="0"/>
                <a:sym typeface="NEU-FZ-S92" charset="0"/>
              </a:rPr>
              <a:t> </a:t>
            </a:r>
            <a:r>
              <a:rPr lang="zh-CN" altLang="en-US" sz="1200" b="1" u="sng" dirty="0">
                <a:solidFill>
                  <a:srgbClr val="000000"/>
                </a:solidFill>
                <a:latin typeface="NEU-FZ-S92" charset="0"/>
                <a:sym typeface="NEU-FZ-S92" charset="0"/>
              </a:rPr>
              <a:t>    </a:t>
            </a:r>
            <a:endParaRPr lang="zh-CN" altLang="en-US" sz="1200" b="1" dirty="0">
              <a:solidFill>
                <a:srgbClr val="000000"/>
              </a:solidFill>
              <a:latin typeface="NEU-FZ-S92" charset="0"/>
              <a:sym typeface="NEU-FZ-S92" charset="0"/>
            </a:endParaRPr>
          </a:p>
          <a:p>
            <a:pPr algn="ctr">
              <a:lnSpc>
                <a:spcPct val="130000"/>
              </a:lnSpc>
            </a:pPr>
            <a:r>
              <a:rPr lang="zh-CN" altLang="en-US" sz="1200" b="1" dirty="0">
                <a:solidFill>
                  <a:srgbClr val="000000"/>
                </a:solidFill>
                <a:latin typeface="NEU-FZ-S92" charset="0"/>
                <a:sym typeface="NEU-FZ-S92" charset="0"/>
              </a:rPr>
              <a:t> </a:t>
            </a:r>
            <a:endParaRPr lang="zh-CN" altLang="en-US" dirty="0"/>
          </a:p>
        </p:txBody>
      </p:sp>
      <p:sp>
        <p:nvSpPr>
          <p:cNvPr id="3380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BC85D4E-1ECA-4071-BA79-FB02A8F4DDA1}"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blinds(horizontal)">
                                      <p:cBhvr>
                                        <p:cTn id="7" dur="500"/>
                                        <p:tgtEl>
                                          <p:spTgt spid="338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802"/>
                                        </p:tgtEl>
                                        <p:attrNameLst>
                                          <p:attrName>style.visibility</p:attrName>
                                        </p:attrNameLst>
                                      </p:cBhvr>
                                      <p:to>
                                        <p:strVal val="visible"/>
                                      </p:to>
                                    </p:set>
                                    <p:anim calcmode="lin" valueType="num">
                                      <p:cBhvr additive="base">
                                        <p:cTn id="12" dur="500" fill="hold"/>
                                        <p:tgtEl>
                                          <p:spTgt spid="33802"/>
                                        </p:tgtEl>
                                        <p:attrNameLst>
                                          <p:attrName>ppt_x</p:attrName>
                                        </p:attrNameLst>
                                      </p:cBhvr>
                                      <p:tavLst>
                                        <p:tav tm="0">
                                          <p:val>
                                            <p:strVal val="#ppt_x"/>
                                          </p:val>
                                        </p:tav>
                                        <p:tav tm="100000">
                                          <p:val>
                                            <p:strVal val="#ppt_x"/>
                                          </p:val>
                                        </p:tav>
                                      </p:tavLst>
                                    </p:anim>
                                    <p:anim calcmode="lin" valueType="num">
                                      <p:cBhvr additive="base">
                                        <p:cTn id="13"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803"/>
                                        </p:tgtEl>
                                        <p:attrNameLst>
                                          <p:attrName>style.visibility</p:attrName>
                                        </p:attrNameLst>
                                      </p:cBhvr>
                                      <p:to>
                                        <p:strVal val="visible"/>
                                      </p:to>
                                    </p:set>
                                    <p:animEffect transition="in" filter="blinds(horizontal)">
                                      <p:cBhvr>
                                        <p:cTn id="18"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bldLvl="0"/>
      <p:bldP spid="33803"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7" descr="grass"/>
          <p:cNvPicPr>
            <a:picLocks noChangeAspect="1" noChangeArrowheads="1"/>
          </p:cNvPicPr>
          <p:nvPr/>
        </p:nvPicPr>
        <p:blipFill>
          <a:blip r:embed="rId2" cstate="email"/>
          <a:srcRect/>
          <a:stretch>
            <a:fillRect/>
          </a:stretch>
        </p:blipFill>
        <p:spPr bwMode="auto">
          <a:xfrm>
            <a:off x="0" y="1844675"/>
            <a:ext cx="91741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矩形 3"/>
          <p:cNvSpPr>
            <a:spLocks noChangeArrowheads="1"/>
          </p:cNvSpPr>
          <p:nvPr/>
        </p:nvSpPr>
        <p:spPr bwMode="auto">
          <a:xfrm>
            <a:off x="571500" y="1123950"/>
            <a:ext cx="770413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一、本课时学的重点词汇如下： </a:t>
            </a:r>
            <a:endParaRPr 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endParaRPr>
          </a:p>
          <a:p>
            <a:pPr eaLnBrk="0" hangingPunct="0">
              <a:lnSpc>
                <a:spcPct val="120000"/>
              </a:lnSpc>
            </a:pPr>
            <a:r>
              <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2800" dirty="0">
                <a:solidFill>
                  <a:srgbClr val="FF0000"/>
                </a:solidFill>
                <a:latin typeface="Times New Roman" panose="02020603050405020304" pitchFamily="18" charset="0"/>
                <a:sym typeface="华文楷体" panose="02010600040101010101" pitchFamily="2" charset="-122"/>
              </a:rPr>
              <a:t>body </a:t>
            </a:r>
            <a:r>
              <a:rPr lang="zh-CN" altLang="en-US" sz="2800" dirty="0">
                <a:latin typeface="楷体" panose="02010609060101010101" pitchFamily="1" charset="-122"/>
                <a:ea typeface="楷体" panose="02010609060101010101" pitchFamily="1" charset="-122"/>
                <a:sym typeface="华文楷体" panose="02010600040101010101" pitchFamily="2" charset="-122"/>
              </a:rPr>
              <a:t>身体；</a:t>
            </a:r>
            <a:r>
              <a:rPr lang="zh-CN" altLang="en-US" sz="2800" dirty="0">
                <a:solidFill>
                  <a:srgbClr val="FF0000"/>
                </a:solidFill>
                <a:latin typeface="Times New Roman" panose="02020603050405020304" pitchFamily="18" charset="0"/>
                <a:sym typeface="华文楷体" panose="02010600040101010101" pitchFamily="2" charset="-122"/>
              </a:rPr>
              <a:t>nose </a:t>
            </a:r>
            <a:r>
              <a:rPr lang="zh-CN" altLang="en-US" sz="2800" dirty="0">
                <a:latin typeface="楷体" panose="02010609060101010101" pitchFamily="1" charset="-122"/>
                <a:ea typeface="楷体" panose="02010609060101010101" pitchFamily="1" charset="-122"/>
                <a:sym typeface="华文楷体" panose="02010600040101010101" pitchFamily="2" charset="-122"/>
              </a:rPr>
              <a:t>鼻子；</a:t>
            </a:r>
            <a:r>
              <a:rPr lang="zh-CN" altLang="en-US" sz="2800" dirty="0">
                <a:solidFill>
                  <a:srgbClr val="FF0000"/>
                </a:solidFill>
                <a:latin typeface="Times New Roman" panose="02020603050405020304" pitchFamily="18" charset="0"/>
                <a:sym typeface="华文楷体" panose="02010600040101010101" pitchFamily="2" charset="-122"/>
              </a:rPr>
              <a:t>mouth </a:t>
            </a:r>
            <a:r>
              <a:rPr lang="zh-CN" altLang="en-US" sz="2800" dirty="0">
                <a:latin typeface="楷体" panose="02010609060101010101" pitchFamily="1" charset="-122"/>
                <a:ea typeface="楷体" panose="02010609060101010101" pitchFamily="1" charset="-122"/>
                <a:sym typeface="华文楷体" panose="02010600040101010101" pitchFamily="2" charset="-122"/>
              </a:rPr>
              <a:t>嘴；</a:t>
            </a:r>
            <a:r>
              <a:rPr lang="zh-CN" altLang="en-US" sz="2800" dirty="0">
                <a:solidFill>
                  <a:srgbClr val="FF0000"/>
                </a:solidFill>
                <a:latin typeface="Times New Roman" panose="02020603050405020304" pitchFamily="18" charset="0"/>
                <a:ea typeface="楷体" panose="02010609060101010101" pitchFamily="1" charset="-122"/>
                <a:sym typeface="NEU-FZ-S92" charset="0"/>
              </a:rPr>
              <a:t>head</a:t>
            </a:r>
            <a:r>
              <a:rPr lang="zh-CN" altLang="en-US" sz="2800" dirty="0">
                <a:solidFill>
                  <a:srgbClr val="FF0000"/>
                </a:solidFill>
                <a:latin typeface="Times New Roman" panose="02020603050405020304" pitchFamily="18" charset="0"/>
                <a:ea typeface="楷体" panose="02010609060101010101" pitchFamily="1" charset="-122"/>
                <a:sym typeface="方正书宋_GBK" charset="0"/>
              </a:rPr>
              <a:t> </a:t>
            </a:r>
            <a:r>
              <a:rPr lang="zh-CN" altLang="en-US" sz="2800" dirty="0">
                <a:latin typeface="楷体" panose="02010609060101010101" pitchFamily="1" charset="-122"/>
                <a:ea typeface="楷体" panose="02010609060101010101" pitchFamily="1" charset="-122"/>
                <a:sym typeface="方正书宋_GBK" charset="0"/>
              </a:rPr>
              <a:t>头</a:t>
            </a:r>
          </a:p>
          <a:p>
            <a:pPr eaLnBrk="0" hangingPunct="0">
              <a:lnSpc>
                <a:spcPct val="120000"/>
              </a:lnSpc>
            </a:pPr>
            <a:r>
              <a:rPr lang="zh-CN" altLang="en-US" sz="2800" dirty="0">
                <a:solidFill>
                  <a:srgbClr val="FF0000"/>
                </a:solidFill>
                <a:latin typeface="Times New Roman" panose="02020603050405020304" pitchFamily="18" charset="0"/>
                <a:sym typeface="华文楷体" panose="02010600040101010101" pitchFamily="2" charset="-122"/>
              </a:rPr>
              <a:t> ear </a:t>
            </a:r>
            <a:r>
              <a:rPr lang="zh-CN" altLang="en-US" sz="2800" dirty="0">
                <a:latin typeface="楷体" panose="02010609060101010101" pitchFamily="1" charset="-122"/>
                <a:ea typeface="楷体" panose="02010609060101010101" pitchFamily="1" charset="-122"/>
                <a:sym typeface="华文楷体" panose="02010600040101010101" pitchFamily="2" charset="-122"/>
              </a:rPr>
              <a:t>耳朵； </a:t>
            </a:r>
            <a:r>
              <a:rPr lang="zh-CN" altLang="en-US" sz="2800" dirty="0">
                <a:solidFill>
                  <a:srgbClr val="FF0000"/>
                </a:solidFill>
                <a:latin typeface="Times New Roman" panose="02020603050405020304" pitchFamily="18" charset="0"/>
                <a:sym typeface="华文楷体" panose="02010600040101010101" pitchFamily="2" charset="-122"/>
              </a:rPr>
              <a:t>arm </a:t>
            </a:r>
            <a:r>
              <a:rPr lang="zh-CN" altLang="en-US" sz="2800" dirty="0">
                <a:latin typeface="楷体" panose="02010609060101010101" pitchFamily="1" charset="-122"/>
                <a:ea typeface="楷体" panose="02010609060101010101" pitchFamily="1" charset="-122"/>
                <a:sym typeface="华文楷体" panose="02010600040101010101" pitchFamily="2" charset="-122"/>
              </a:rPr>
              <a:t>胳膊；</a:t>
            </a:r>
            <a:r>
              <a:rPr lang="zh-CN" altLang="en-US" sz="2800" dirty="0">
                <a:solidFill>
                  <a:srgbClr val="FF0000"/>
                </a:solidFill>
                <a:latin typeface="Times New Roman" panose="02020603050405020304" pitchFamily="18" charset="0"/>
                <a:ea typeface="楷体" panose="02010609060101010101" pitchFamily="1" charset="-122"/>
                <a:sym typeface="华文楷体" panose="02010600040101010101" pitchFamily="2" charset="-122"/>
              </a:rPr>
              <a:t>leg </a:t>
            </a:r>
            <a:r>
              <a:rPr lang="zh-CN" altLang="en-US" sz="2800" dirty="0">
                <a:latin typeface="楷体" panose="02010609060101010101" pitchFamily="1" charset="-122"/>
                <a:ea typeface="楷体" panose="02010609060101010101" pitchFamily="1" charset="-122"/>
                <a:sym typeface="华文楷体" panose="02010600040101010101" pitchFamily="2" charset="-122"/>
              </a:rPr>
              <a:t>腿；</a:t>
            </a:r>
            <a:r>
              <a:rPr lang="zh-CN" altLang="en-US" sz="2800" dirty="0">
                <a:solidFill>
                  <a:srgbClr val="FF0000"/>
                </a:solidFill>
                <a:latin typeface="Times New Roman" panose="02020603050405020304" pitchFamily="18" charset="0"/>
              </a:rPr>
              <a:t>eye </a:t>
            </a:r>
            <a:r>
              <a:rPr lang="zh-CN" altLang="en-US" sz="2800" dirty="0">
                <a:latin typeface="楷体" panose="02010609060101010101" pitchFamily="1" charset="-122"/>
                <a:ea typeface="楷体" panose="02010609060101010101" pitchFamily="1" charset="-122"/>
              </a:rPr>
              <a:t>眼睛</a:t>
            </a:r>
          </a:p>
        </p:txBody>
      </p:sp>
      <p:sp>
        <p:nvSpPr>
          <p:cNvPr id="34822" name="矩形 10"/>
          <p:cNvSpPr>
            <a:spLocks noChangeArrowheads="1"/>
          </p:cNvSpPr>
          <p:nvPr/>
        </p:nvSpPr>
        <p:spPr bwMode="auto">
          <a:xfrm>
            <a:off x="590550" y="2800350"/>
            <a:ext cx="600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二、本课时学习的重点句子如下：</a:t>
            </a:r>
            <a:endParaRPr lang="zh-CN" altLang="en-US" dirty="0"/>
          </a:p>
        </p:txBody>
      </p:sp>
      <p:pic>
        <p:nvPicPr>
          <p:cNvPr id="2"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对角圆角矩形 15"/>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回顾小结</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34828" name="文本框 34827"/>
          <p:cNvSpPr txBox="1">
            <a:spLocks noChangeArrowheads="1"/>
          </p:cNvSpPr>
          <p:nvPr/>
        </p:nvSpPr>
        <p:spPr bwMode="auto">
          <a:xfrm>
            <a:off x="800100" y="3429000"/>
            <a:ext cx="362471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en-US" sz="2800" dirty="0">
                <a:solidFill>
                  <a:srgbClr val="FF0000"/>
                </a:solidFill>
                <a:latin typeface="Times New Roman" panose="02020603050405020304" pitchFamily="18" charset="0"/>
                <a:sym typeface="Times New Roman" panose="02020603050405020304" pitchFamily="18" charset="0"/>
              </a:rPr>
              <a:t>Let</a:t>
            </a:r>
            <a:r>
              <a:rPr lang="zh-CN" altLang="en-US" sz="2800" dirty="0">
                <a:solidFill>
                  <a:srgbClr val="FF0000"/>
                </a:solidFill>
                <a:latin typeface="Times New Roman" panose="02020603050405020304" pitchFamily="18" charset="0"/>
                <a:sym typeface="Times New Roman" panose="02020603050405020304" pitchFamily="18" charset="0"/>
              </a:rPr>
              <a:t>'</a:t>
            </a:r>
            <a:r>
              <a:rPr lang="en-US" sz="2800" dirty="0">
                <a:solidFill>
                  <a:srgbClr val="FF0000"/>
                </a:solidFill>
                <a:latin typeface="Times New Roman" panose="02020603050405020304" pitchFamily="18" charset="0"/>
                <a:sym typeface="Times New Roman" panose="02020603050405020304" pitchFamily="18" charset="0"/>
              </a:rPr>
              <a:t>s make a snowman. </a:t>
            </a:r>
          </a:p>
          <a:p>
            <a:pPr>
              <a:lnSpc>
                <a:spcPct val="130000"/>
              </a:lnSpc>
            </a:pPr>
            <a:r>
              <a:rPr lang="en-US" sz="2800" dirty="0" err="1">
                <a:solidFill>
                  <a:srgbClr val="FF0000"/>
                </a:solidFill>
                <a:latin typeface="Times New Roman" panose="02020603050405020304" pitchFamily="18" charset="0"/>
                <a:ea typeface="楷体" panose="02010609060101010101" pitchFamily="1" charset="-122"/>
                <a:sym typeface="Times New Roman" panose="02020603050405020304" pitchFamily="18" charset="0"/>
              </a:rPr>
              <a:t>让我们堆雪人吧</a:t>
            </a:r>
            <a:r>
              <a:rPr lang="en-US" sz="2800" dirty="0" smtClean="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 </a:t>
            </a:r>
            <a:endPar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endParaRP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AF74E9B-40A0-42FD-B608-DBE765093A02}"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filter="circle(in)">
                                      <p:cBhvr>
                                        <p:cTn id="7" dur="2000"/>
                                        <p:tgtEl>
                                          <p:spTgt spid="348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filter="circle(in)">
                                      <p:cBhvr>
                                        <p:cTn id="12" dur="20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8"/>
                                        </p:tgtEl>
                                        <p:attrNameLst>
                                          <p:attrName>style.visibility</p:attrName>
                                        </p:attrNameLst>
                                      </p:cBhvr>
                                      <p:to>
                                        <p:strVal val="visible"/>
                                      </p:to>
                                    </p:set>
                                    <p:animEffect transition="in" filter="blinds(horizontal)">
                                      <p:cBhvr>
                                        <p:cTn id="17"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p:bldP spid="34822" grpId="0" bldLvl="0"/>
      <p:bldP spid="34828"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2" descr="blackboard"/>
          <p:cNvPicPr>
            <a:picLocks noChangeAspect="1" noChangeArrowheads="1"/>
          </p:cNvPicPr>
          <p:nvPr/>
        </p:nvPicPr>
        <p:blipFill>
          <a:blip r:embed="rId2" cstate="email"/>
          <a:srcRect/>
          <a:stretch>
            <a:fillRect/>
          </a:stretch>
        </p:blipFill>
        <p:spPr bwMode="auto">
          <a:xfrm>
            <a:off x="0" y="76200"/>
            <a:ext cx="90741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6154" name="文本框 5129"/>
          <p:cNvPicPr>
            <a:picLocks noGrp="1" noChangeAspect="1" noChangeArrowheads="1"/>
          </p:cNvPicPr>
          <p:nvPr/>
        </p:nvPicPr>
        <p:blipFill>
          <a:blip r:embed="rId7"/>
          <a:srcRect/>
          <a:stretch>
            <a:fillRect/>
          </a:stretch>
        </p:blipFill>
        <p:spPr bwMode="auto">
          <a:xfrm>
            <a:off x="3035300" y="1263650"/>
            <a:ext cx="3422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文本框 1"/>
          <p:cNvSpPr txBox="1"/>
          <p:nvPr/>
        </p:nvSpPr>
        <p:spPr>
          <a:xfrm>
            <a:off x="1568450" y="2032000"/>
            <a:ext cx="6119813" cy="460375"/>
          </a:xfrm>
          <a:prstGeom prst="rect">
            <a:avLst/>
          </a:prstGeom>
          <a:noFill/>
          <a:ln w="9525">
            <a:noFill/>
          </a:ln>
        </p:spPr>
        <p:txBody>
          <a:bodyPr>
            <a:spAutoFit/>
          </a:bodyPr>
          <a:lstStyle/>
          <a:p>
            <a:r>
              <a:rPr lang="en-US" sz="2400" dirty="0">
                <a:solidFill>
                  <a:srgbClr val="000000"/>
                </a:solidFill>
                <a:effectLst>
                  <a:outerShdw blurRad="38100" dist="38100" dir="2700000" algn="tl">
                    <a:srgbClr val="C0C0C0"/>
                  </a:outerShdw>
                </a:effectLst>
                <a:latin typeface="Times New Roman" panose="02020603050405020304" pitchFamily="18" charset="0"/>
                <a:sym typeface="Times New Roman" panose="02020603050405020304" pitchFamily="18" charset="0"/>
              </a:rPr>
              <a:t>words:</a:t>
            </a:r>
            <a:r>
              <a:rPr lang="zh-CN" altLang="en-US" sz="2400" dirty="0">
                <a:solidFill>
                  <a:schemeClr val="bg1"/>
                </a:solidFill>
                <a:effectLst>
                  <a:outerShdw blurRad="38100" dist="38100" dir="2700000" algn="tl">
                    <a:srgbClr val="C0C0C0"/>
                  </a:outerShdw>
                </a:effectLst>
                <a:latin typeface="Times New Roman" panose="02020603050405020304" pitchFamily="18" charset="0"/>
                <a:sym typeface="Times New Roman" panose="02020603050405020304" pitchFamily="18" charset="0"/>
              </a:rPr>
              <a:t> </a:t>
            </a:r>
            <a:r>
              <a:rPr lang="zh-CN" altLang="en-US" sz="2400" b="1" dirty="0">
                <a:solidFill>
                  <a:schemeClr val="bg1"/>
                </a:solidFill>
                <a:latin typeface="Times New Roman" panose="02020603050405020304" pitchFamily="18" charset="0"/>
                <a:ea typeface="楷体" panose="02010609060101010101" pitchFamily="1" charset="-122"/>
                <a:sym typeface="华文楷体" panose="02010600040101010101" pitchFamily="2" charset="-122"/>
              </a:rPr>
              <a:t>put on</a:t>
            </a:r>
            <a:r>
              <a:rPr lang="en-US" altLang="zh-CN" sz="2400" b="1" dirty="0">
                <a:solidFill>
                  <a:schemeClr val="bg1"/>
                </a:solidFill>
                <a:latin typeface="Times New Roman" panose="02020603050405020304" pitchFamily="18" charset="0"/>
                <a:ea typeface="楷体" panose="02010609060101010101" pitchFamily="1" charset="-122"/>
                <a:sym typeface="华文楷体" panose="02010600040101010101" pitchFamily="2" charset="-122"/>
              </a:rPr>
              <a:t>,</a:t>
            </a:r>
            <a:r>
              <a:rPr lang="zh-CN" altLang="en-US" sz="2400" b="1" dirty="0">
                <a:solidFill>
                  <a:schemeClr val="bg1"/>
                </a:solidFill>
                <a:latin typeface="楷体" panose="02010609060101010101" pitchFamily="1" charset="-122"/>
                <a:ea typeface="楷体" panose="02010609060101010101" pitchFamily="1" charset="-122"/>
                <a:sym typeface="华文楷体" panose="02010600040101010101" pitchFamily="2" charset="-122"/>
              </a:rPr>
              <a:t> </a:t>
            </a:r>
            <a:r>
              <a:rPr lang="zh-CN" altLang="en-US" sz="2400" b="1" dirty="0">
                <a:solidFill>
                  <a:schemeClr val="bg1"/>
                </a:solidFill>
                <a:latin typeface="Times New Roman" panose="02020603050405020304" pitchFamily="18" charset="0"/>
                <a:ea typeface="楷体" panose="02010609060101010101" pitchFamily="1" charset="-122"/>
                <a:sym typeface="华文楷体" panose="02010600040101010101" pitchFamily="2" charset="-122"/>
              </a:rPr>
              <a:t>take off</a:t>
            </a:r>
            <a:r>
              <a:rPr lang="en-US" altLang="zh-CN" sz="2400" b="1" dirty="0">
                <a:solidFill>
                  <a:schemeClr val="bg1"/>
                </a:solidFill>
                <a:latin typeface="Times New Roman" panose="02020603050405020304" pitchFamily="18" charset="0"/>
                <a:ea typeface="楷体" panose="02010609060101010101" pitchFamily="1" charset="-122"/>
                <a:sym typeface="华文楷体" panose="02010600040101010101" pitchFamily="2" charset="-122"/>
              </a:rPr>
              <a:t>,</a:t>
            </a:r>
            <a:r>
              <a:rPr lang="zh-CN" altLang="en-US" sz="2400" b="1" dirty="0">
                <a:solidFill>
                  <a:schemeClr val="bg1"/>
                </a:solidFill>
                <a:latin typeface="Times New Roman" panose="02020603050405020304" pitchFamily="18" charset="0"/>
                <a:ea typeface="楷体" panose="02010609060101010101" pitchFamily="1" charset="-122"/>
                <a:sym typeface="华文楷体" panose="02010600040101010101" pitchFamily="2" charset="-122"/>
              </a:rPr>
              <a:t>  </a:t>
            </a:r>
            <a:r>
              <a:rPr lang="zh-CN" altLang="en-US" sz="2400" b="1" dirty="0">
                <a:solidFill>
                  <a:schemeClr val="bg1"/>
                </a:solidFill>
                <a:latin typeface="Times New Roman" panose="02020603050405020304" pitchFamily="18" charset="0"/>
                <a:sym typeface="华文楷体" panose="02010600040101010101" pitchFamily="2" charset="-122"/>
              </a:rPr>
              <a:t>again</a:t>
            </a:r>
            <a:endParaRPr lang="zh-CN" altLang="en-US" sz="2400" b="1" dirty="0">
              <a:solidFill>
                <a:schemeClr val="bg1"/>
              </a:solidFill>
              <a:latin typeface="Times New Roman" panose="02020603050405020304" pitchFamily="18" charset="0"/>
              <a:cs typeface="Times New Roman" panose="02020603050405020304" pitchFamily="18" charset="0"/>
              <a:sym typeface="华文楷体" panose="02010600040101010101" pitchFamily="2" charset="-122"/>
            </a:endParaRPr>
          </a:p>
        </p:txBody>
      </p:sp>
      <p:sp>
        <p:nvSpPr>
          <p:cNvPr id="6156" name="文本框 3"/>
          <p:cNvSpPr txBox="1"/>
          <p:nvPr/>
        </p:nvSpPr>
        <p:spPr>
          <a:xfrm>
            <a:off x="3035300" y="2800350"/>
            <a:ext cx="4819650" cy="1421928"/>
          </a:xfrm>
          <a:prstGeom prst="rect">
            <a:avLst/>
          </a:prstGeom>
          <a:noFill/>
          <a:ln w="9525">
            <a:noFill/>
          </a:ln>
        </p:spPr>
        <p:txBody>
          <a:bodyPr>
            <a:spAutoFit/>
          </a:bodyPr>
          <a:lstStyle/>
          <a:p>
            <a:r>
              <a:rPr lang="zh-CN" altLang="en-US" sz="2400" noProof="1">
                <a:effectLst>
                  <a:outerShdw blurRad="38100" dist="38100" dir="2700000">
                    <a:srgbClr val="C0C0C0"/>
                  </a:outerShdw>
                </a:effectLst>
                <a:latin typeface="Times New Roman" panose="02020603050405020304" pitchFamily="18" charset="0"/>
                <a:sym typeface="Times New Roman" panose="02020603050405020304" pitchFamily="18" charset="0"/>
              </a:rPr>
              <a:t>Sentences</a:t>
            </a:r>
            <a:r>
              <a:rPr lang="en-US" altLang="x-none" sz="2400" noProof="1">
                <a:effectLst>
                  <a:outerShdw blurRad="38100" dist="38100" dir="2700000">
                    <a:srgbClr val="C0C0C0"/>
                  </a:outerShdw>
                </a:effectLst>
                <a:latin typeface="Times New Roman" panose="02020603050405020304" pitchFamily="18" charset="0"/>
                <a:sym typeface="Times New Roman" panose="02020603050405020304" pitchFamily="18" charset="0"/>
              </a:rPr>
              <a:t>:</a:t>
            </a:r>
          </a:p>
          <a:p>
            <a:pPr>
              <a:lnSpc>
                <a:spcPct val="130000"/>
              </a:lnSpc>
            </a:pPr>
            <a:r>
              <a:rPr lang="en-US" altLang="x-none" sz="2400" b="1" noProof="1">
                <a:solidFill>
                  <a:schemeClr val="bg1"/>
                </a:solidFill>
                <a:latin typeface="Times New Roman" panose="02020603050405020304" pitchFamily="18" charset="0"/>
                <a:ea typeface="楷体" panose="02010609060101010101" pitchFamily="1" charset="-122"/>
                <a:sym typeface="Times New Roman" panose="02020603050405020304" pitchFamily="18" charset="0"/>
              </a:rPr>
              <a:t>Jenny and Li Ming are going out to play with Danny. </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BE2000E-9849-4CA0-B403-895113329823}"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additive="base">
                                        <p:cTn id="19" dur="500" fill="hold"/>
                                        <p:tgtEl>
                                          <p:spTgt spid="6156"/>
                                        </p:tgtEl>
                                        <p:attrNameLst>
                                          <p:attrName>ppt_x</p:attrName>
                                        </p:attrNameLst>
                                      </p:cBhvr>
                                      <p:tavLst>
                                        <p:tav tm="0">
                                          <p:val>
                                            <p:strVal val="#ppt_x"/>
                                          </p:val>
                                        </p:tav>
                                        <p:tav tm="100000">
                                          <p:val>
                                            <p:strVal val="#ppt_x"/>
                                          </p:val>
                                        </p:tav>
                                      </p:tavLst>
                                    </p:anim>
                                    <p:anim calcmode="lin" valueType="num">
                                      <p:cBhvr additive="base">
                                        <p:cTn id="20"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4" descr="homework2"/>
          <p:cNvPicPr>
            <a:picLocks noChangeAspect="1" noChangeArrowheads="1"/>
          </p:cNvPicPr>
          <p:nvPr/>
        </p:nvPicPr>
        <p:blipFill>
          <a:blip r:embed="rId2"/>
          <a:srcRect/>
          <a:stretch>
            <a:fillRect/>
          </a:stretch>
        </p:blipFill>
        <p:spPr bwMode="auto">
          <a:xfrm>
            <a:off x="171450" y="984250"/>
            <a:ext cx="88582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灯片编号占位符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fld id="{43EE35E4-5D67-4DCF-9E82-46D086822956}" type="slidenum">
              <a:rPr lang="zh-CN" altLang="en-US" sz="1200">
                <a:solidFill>
                  <a:srgbClr val="898989"/>
                </a:solidFill>
              </a:rPr>
              <a:t>30</a:t>
            </a:fld>
            <a:endParaRPr lang="en-US" altLang="zh-CN" sz="1200" b="1">
              <a:solidFill>
                <a:srgbClr val="898989"/>
              </a:solidFill>
            </a:endParaRPr>
          </a:p>
        </p:txBody>
      </p:sp>
      <p:sp>
        <p:nvSpPr>
          <p:cNvPr id="35846" name="矩形 3"/>
          <p:cNvSpPr>
            <a:spLocks noChangeArrowheads="1"/>
          </p:cNvSpPr>
          <p:nvPr/>
        </p:nvSpPr>
        <p:spPr bwMode="auto">
          <a:xfrm>
            <a:off x="800100" y="2590800"/>
            <a:ext cx="5657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4000" dirty="0">
                <a:solidFill>
                  <a:srgbClr val="08CDE8"/>
                </a:solidFill>
                <a:latin typeface="MV Boli" panose="02000500030200090000" pitchFamily="2" charset="0"/>
                <a:sym typeface="Calibri" panose="020F0502020204030204" pitchFamily="34" charset="0"/>
              </a:rPr>
              <a:t>Write</a:t>
            </a:r>
            <a:r>
              <a:rPr lang="zh-CN" altLang="en-US" sz="4000" dirty="0">
                <a:solidFill>
                  <a:srgbClr val="08CDE8"/>
                </a:solidFill>
                <a:latin typeface="MV Boli" panose="02000500030200090000" pitchFamily="2" charset="0"/>
                <a:sym typeface="Calibri" panose="020F0502020204030204" pitchFamily="34" charset="0"/>
              </a:rPr>
              <a:t> </a:t>
            </a:r>
            <a:r>
              <a:rPr lang="en-US" sz="4000" dirty="0">
                <a:solidFill>
                  <a:srgbClr val="08CDE8"/>
                </a:solidFill>
                <a:latin typeface="MV Boli" panose="02000500030200090000" pitchFamily="2" charset="0"/>
                <a:sym typeface="Calibri" panose="020F0502020204030204" pitchFamily="34" charset="0"/>
              </a:rPr>
              <a:t>some sentences about winter</a:t>
            </a:r>
            <a:r>
              <a:rPr lang="zh-CN" altLang="en-US" sz="4000" dirty="0">
                <a:solidFill>
                  <a:srgbClr val="08CDE8"/>
                </a:solidFill>
                <a:latin typeface="MV Boli" panose="02000500030200090000" pitchFamily="2" charset="0"/>
                <a:sym typeface="Calibri" panose="020F0502020204030204" pitchFamily="34" charset="0"/>
              </a:rPr>
              <a:t>.</a:t>
            </a:r>
            <a:endParaRPr lang="en-US" sz="4000" dirty="0">
              <a:solidFill>
                <a:srgbClr val="08CDE8"/>
              </a:solidFill>
              <a:latin typeface="MV Boli" panose="02000500030200090000" pitchFamily="2" charset="0"/>
              <a:sym typeface="Calibri" panose="020F0502020204030204" pitchFamily="34" charset="0"/>
            </a:endParaRPr>
          </a:p>
        </p:txBody>
      </p:sp>
      <p:pic>
        <p:nvPicPr>
          <p:cNvPr id="2"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对角圆角矩形 11"/>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课后作业</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3" name="图片 2" descr="homework"/>
          <p:cNvPicPr>
            <a:picLocks noChangeAspect="1" noChangeArrowheads="1"/>
          </p:cNvPicPr>
          <p:nvPr/>
        </p:nvPicPr>
        <p:blipFill>
          <a:blip r:embed="rId7" cstate="email"/>
          <a:srcRect/>
          <a:stretch>
            <a:fillRect/>
          </a:stretch>
        </p:blipFill>
        <p:spPr bwMode="auto">
          <a:xfrm>
            <a:off x="1917700" y="1193800"/>
            <a:ext cx="40370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1F2BD44-D681-49A1-8EA4-D13869E71F01}"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filter="circle(in)">
                                      <p:cBhvr>
                                        <p:cTn id="7"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话题导入</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1" descr="teache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01600" y="3917950"/>
            <a:ext cx="2209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图片 7177" descr="下载 (9)"/>
          <p:cNvPicPr>
            <a:picLocks noChangeAspect="1" noChangeArrowheads="1"/>
          </p:cNvPicPr>
          <p:nvPr/>
        </p:nvPicPr>
        <p:blipFill>
          <a:blip r:embed="rId7"/>
          <a:srcRect/>
          <a:stretch>
            <a:fillRect/>
          </a:stretch>
        </p:blipFill>
        <p:spPr bwMode="auto">
          <a:xfrm>
            <a:off x="1358900" y="1054100"/>
            <a:ext cx="40513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7178" descr="下载 (10)"/>
          <p:cNvPicPr>
            <a:picLocks noChangeAspect="1" noChangeArrowheads="1"/>
          </p:cNvPicPr>
          <p:nvPr/>
        </p:nvPicPr>
        <p:blipFill>
          <a:blip r:embed="rId8" cstate="email"/>
          <a:srcRect/>
          <a:stretch>
            <a:fillRect/>
          </a:stretch>
        </p:blipFill>
        <p:spPr bwMode="auto">
          <a:xfrm>
            <a:off x="4152900" y="2520950"/>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869C2CA-7DFB-4417-9E12-DE8EDB6CA065}"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ppt_x"/>
                                          </p:val>
                                        </p:tav>
                                        <p:tav tm="100000">
                                          <p:val>
                                            <p:strVal val="#ppt_x"/>
                                          </p:val>
                                        </p:tav>
                                      </p:tavLst>
                                    </p:anim>
                                    <p:anim calcmode="lin" valueType="num">
                                      <p:cBhvr additive="base">
                                        <p:cTn id="8"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additive="base">
                                        <p:cTn id="13" dur="500" fill="hold"/>
                                        <p:tgtEl>
                                          <p:spTgt spid="7179"/>
                                        </p:tgtEl>
                                        <p:attrNameLst>
                                          <p:attrName>ppt_x</p:attrName>
                                        </p:attrNameLst>
                                      </p:cBhvr>
                                      <p:tavLst>
                                        <p:tav tm="0">
                                          <p:val>
                                            <p:strVal val="#ppt_x"/>
                                          </p:val>
                                        </p:tav>
                                        <p:tav tm="100000">
                                          <p:val>
                                            <p:strVal val="#ppt_x"/>
                                          </p:val>
                                        </p:tav>
                                      </p:tavLst>
                                    </p:anim>
                                    <p:anim calcmode="lin" valueType="num">
                                      <p:cBhvr additive="base">
                                        <p:cTn id="1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14"/>
          <p:cNvSpPr>
            <a:spLocks noChangeArrowheads="1"/>
          </p:cNvSpPr>
          <p:nvPr/>
        </p:nvSpPr>
        <p:spPr bwMode="auto">
          <a:xfrm>
            <a:off x="1219200" y="1193800"/>
            <a:ext cx="467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sym typeface="华文楷体" panose="02010600040101010101" pitchFamily="2" charset="-122"/>
              </a:rPr>
              <a:t>body /ˈ</a:t>
            </a:r>
            <a:r>
              <a:rPr lang="en-US" altLang="zh-CN" sz="3200" b="1" dirty="0" err="1">
                <a:solidFill>
                  <a:srgbClr val="FF0000"/>
                </a:solidFill>
                <a:latin typeface="Times New Roman" panose="02020603050405020304" pitchFamily="18" charset="0"/>
                <a:sym typeface="华文楷体" panose="02010600040101010101" pitchFamily="2" charset="-122"/>
              </a:rPr>
              <a:t>bɒdi</a:t>
            </a:r>
            <a:r>
              <a:rPr lang="en-US" altLang="zh-CN" sz="3200" b="1" dirty="0">
                <a:solidFill>
                  <a:srgbClr val="FF0000"/>
                </a:solidFill>
                <a:latin typeface="Times New Roman" panose="02020603050405020304" pitchFamily="18" charset="0"/>
                <a:sym typeface="华文楷体" panose="02010600040101010101" pitchFamily="2" charset="-122"/>
              </a:rPr>
              <a:t>/</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 </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身体</a:t>
            </a:r>
          </a:p>
        </p:txBody>
      </p:sp>
      <p:sp>
        <p:nvSpPr>
          <p:cNvPr id="8202" name="矩形 15"/>
          <p:cNvSpPr>
            <a:spLocks noChangeArrowheads="1"/>
          </p:cNvSpPr>
          <p:nvPr/>
        </p:nvSpPr>
        <p:spPr bwMode="auto">
          <a:xfrm>
            <a:off x="939800" y="2381250"/>
            <a:ext cx="530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nose /nəʊz/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(名词)鼻子</a:t>
            </a:r>
          </a:p>
        </p:txBody>
      </p:sp>
      <p:sp>
        <p:nvSpPr>
          <p:cNvPr id="8203" name="矩形 16"/>
          <p:cNvSpPr>
            <a:spLocks noChangeArrowheads="1"/>
          </p:cNvSpPr>
          <p:nvPr/>
        </p:nvSpPr>
        <p:spPr bwMode="auto">
          <a:xfrm>
            <a:off x="1079500" y="3778250"/>
            <a:ext cx="467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sym typeface="华文楷体" panose="02010600040101010101" pitchFamily="2" charset="-122"/>
              </a:rPr>
              <a:t>mouth /</a:t>
            </a:r>
            <a:r>
              <a:rPr lang="en-US" altLang="zh-CN" sz="3200" b="1" dirty="0" err="1">
                <a:solidFill>
                  <a:srgbClr val="FF0000"/>
                </a:solidFill>
                <a:latin typeface="Times New Roman" panose="02020603050405020304" pitchFamily="18" charset="0"/>
                <a:sym typeface="华文楷体" panose="02010600040101010101" pitchFamily="2" charset="-122"/>
              </a:rPr>
              <a:t>maʊθ</a:t>
            </a:r>
            <a:r>
              <a:rPr lang="en-US" altLang="zh-CN" sz="3200" b="1" dirty="0">
                <a:solidFill>
                  <a:srgbClr val="FF0000"/>
                </a:solidFill>
                <a:latin typeface="Times New Roman" panose="02020603050405020304" pitchFamily="18" charset="0"/>
                <a:sym typeface="华文楷体" panose="02010600040101010101" pitchFamily="2" charset="-122"/>
              </a:rPr>
              <a:t>/ </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嘴</a:t>
            </a:r>
          </a:p>
        </p:txBody>
      </p:sp>
      <p:grpSp>
        <p:nvGrpSpPr>
          <p:cNvPr id="8204" name="组合 8203"/>
          <p:cNvGrpSpPr/>
          <p:nvPr/>
        </p:nvGrpSpPr>
        <p:grpSpPr bwMode="auto">
          <a:xfrm>
            <a:off x="311150" y="1123950"/>
            <a:ext cx="633413" cy="720725"/>
            <a:chOff x="0" y="0"/>
            <a:chExt cx="633358" cy="720289"/>
          </a:xfrm>
        </p:grpSpPr>
        <p:pic>
          <p:nvPicPr>
            <p:cNvPr id="2"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2"/>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1</a:t>
              </a:r>
              <a:endParaRPr lang="zh-CN" altLang="en-US">
                <a:solidFill>
                  <a:srgbClr val="000000"/>
                </a:solidFill>
                <a:sym typeface="宋体" panose="02010600030101010101" pitchFamily="2" charset="-122"/>
              </a:endParaRPr>
            </a:p>
          </p:txBody>
        </p:sp>
      </p:grpSp>
      <p:grpSp>
        <p:nvGrpSpPr>
          <p:cNvPr id="8207" name="组合 8206"/>
          <p:cNvGrpSpPr/>
          <p:nvPr/>
        </p:nvGrpSpPr>
        <p:grpSpPr bwMode="auto">
          <a:xfrm>
            <a:off x="311150" y="2451100"/>
            <a:ext cx="633413" cy="720725"/>
            <a:chOff x="0" y="0"/>
            <a:chExt cx="633358" cy="720289"/>
          </a:xfrm>
        </p:grpSpPr>
        <p:pic>
          <p:nvPicPr>
            <p:cNvPr id="3"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28"/>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2</a:t>
              </a:r>
              <a:endParaRPr lang="zh-CN" altLang="en-US">
                <a:solidFill>
                  <a:srgbClr val="000000"/>
                </a:solidFill>
                <a:sym typeface="宋体" panose="02010600030101010101" pitchFamily="2" charset="-122"/>
              </a:endParaRPr>
            </a:p>
          </p:txBody>
        </p:sp>
      </p:grpSp>
      <p:grpSp>
        <p:nvGrpSpPr>
          <p:cNvPr id="8210" name="组合 8209"/>
          <p:cNvGrpSpPr/>
          <p:nvPr/>
        </p:nvGrpSpPr>
        <p:grpSpPr bwMode="auto">
          <a:xfrm>
            <a:off x="241300" y="3778250"/>
            <a:ext cx="633413" cy="720725"/>
            <a:chOff x="0" y="0"/>
            <a:chExt cx="633358" cy="720289"/>
          </a:xfrm>
        </p:grpSpPr>
        <p:pic>
          <p:nvPicPr>
            <p:cNvPr id="4"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Box 31"/>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3</a:t>
              </a:r>
              <a:endParaRPr lang="zh-CN" altLang="en-US">
                <a:solidFill>
                  <a:srgbClr val="000000"/>
                </a:solidFill>
                <a:sym typeface="宋体" panose="02010600030101010101" pitchFamily="2" charset="-122"/>
              </a:endParaRPr>
            </a:p>
          </p:txBody>
        </p:sp>
      </p:grpSp>
      <p:sp>
        <p:nvSpPr>
          <p:cNvPr id="8213" name="对角圆角矩形 23"/>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8214" name="组合 8213"/>
          <p:cNvGrpSpPr/>
          <p:nvPr/>
        </p:nvGrpSpPr>
        <p:grpSpPr bwMode="auto">
          <a:xfrm>
            <a:off x="311150" y="5105400"/>
            <a:ext cx="633413" cy="720725"/>
            <a:chOff x="0" y="0"/>
            <a:chExt cx="633358" cy="720289"/>
          </a:xfrm>
        </p:grpSpPr>
        <p:pic>
          <p:nvPicPr>
            <p:cNvPr id="5"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Box 31"/>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a:solidFill>
                    <a:srgbClr val="000000"/>
                  </a:solidFill>
                  <a:sym typeface="宋体" panose="02010600030101010101" pitchFamily="2" charset="-122"/>
                </a:rPr>
                <a:t>4</a:t>
              </a:r>
            </a:p>
          </p:txBody>
        </p:sp>
      </p:grpSp>
      <p:sp>
        <p:nvSpPr>
          <p:cNvPr id="8217" name="文本框 8216"/>
          <p:cNvSpPr txBox="1">
            <a:spLocks noChangeArrowheads="1"/>
          </p:cNvSpPr>
          <p:nvPr/>
        </p:nvSpPr>
        <p:spPr bwMode="auto">
          <a:xfrm>
            <a:off x="1219200" y="5175250"/>
            <a:ext cx="4051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FF0000"/>
                </a:solidFill>
                <a:latin typeface="Times New Roman" panose="02020603050405020304" pitchFamily="18" charset="0"/>
                <a:ea typeface="楷体" panose="02010609060101010101" pitchFamily="1" charset="-122"/>
                <a:sym typeface="NEU-FZ-S92" charset="0"/>
              </a:rPr>
              <a:t>head</a:t>
            </a:r>
            <a:r>
              <a:rPr lang="en-US" altLang="zh-CN" sz="3200" b="1" dirty="0">
                <a:solidFill>
                  <a:srgbClr val="FF0000"/>
                </a:solidFill>
                <a:latin typeface="Times New Roman" panose="02020603050405020304" pitchFamily="18" charset="0"/>
                <a:ea typeface="楷体" panose="02010609060101010101" pitchFamily="1" charset="-122"/>
                <a:sym typeface="方正书宋_GBK" charset="0"/>
              </a:rPr>
              <a:t> </a:t>
            </a:r>
            <a:r>
              <a:rPr lang="en-US" altLang="zh-CN" sz="3200" b="1" dirty="0">
                <a:solidFill>
                  <a:srgbClr val="FF0000"/>
                </a:solidFill>
                <a:latin typeface="Times New Roman" panose="02020603050405020304" pitchFamily="18" charset="0"/>
                <a:ea typeface="楷体" panose="02010609060101010101" pitchFamily="1" charset="-122"/>
                <a:sym typeface="NEU-YB-S92" charset="0"/>
              </a:rPr>
              <a:t>/</a:t>
            </a:r>
            <a:r>
              <a:rPr lang="en-US" altLang="zh-CN" sz="3200" b="1" dirty="0" err="1">
                <a:solidFill>
                  <a:srgbClr val="FF0000"/>
                </a:solidFill>
                <a:latin typeface="Times New Roman" panose="02020603050405020304" pitchFamily="18" charset="0"/>
                <a:ea typeface="楷体" panose="02010609060101010101" pitchFamily="1" charset="-122"/>
                <a:sym typeface="NEU-YB-S92" charset="0"/>
              </a:rPr>
              <a:t>hed</a:t>
            </a:r>
            <a:r>
              <a:rPr lang="en-US" altLang="zh-CN" sz="3200" b="1" dirty="0">
                <a:solidFill>
                  <a:srgbClr val="FF0000"/>
                </a:solidFill>
                <a:latin typeface="Times New Roman" panose="02020603050405020304" pitchFamily="18" charset="0"/>
                <a:ea typeface="楷体" panose="02010609060101010101" pitchFamily="1" charset="-122"/>
                <a:sym typeface="NEU-YB-S92" charset="0"/>
              </a:rPr>
              <a:t>/</a:t>
            </a:r>
            <a:r>
              <a:rPr lang="en-US" altLang="zh-CN" sz="3200" b="1" dirty="0">
                <a:solidFill>
                  <a:srgbClr val="FF0000"/>
                </a:solidFill>
                <a:latin typeface="楷体" panose="02010609060101010101" pitchFamily="1" charset="-122"/>
                <a:ea typeface="楷体" panose="02010609060101010101" pitchFamily="1" charset="-122"/>
                <a:sym typeface="方正书宋_GBK" charset="0"/>
              </a:rPr>
              <a:t> </a:t>
            </a:r>
            <a:r>
              <a:rPr lang="en-US" altLang="zh-CN" sz="3200" b="1" dirty="0">
                <a:latin typeface="楷体" panose="02010609060101010101" pitchFamily="1" charset="-122"/>
                <a:ea typeface="楷体" panose="02010609060101010101" pitchFamily="1" charset="-122"/>
                <a:sym typeface="方正书宋_GBK" charset="0"/>
              </a:rPr>
              <a:t>(</a:t>
            </a:r>
            <a:r>
              <a:rPr lang="zh-CN" altLang="en-US" sz="3200" b="1" dirty="0">
                <a:latin typeface="楷体" panose="02010609060101010101" pitchFamily="1" charset="-122"/>
                <a:ea typeface="楷体" panose="02010609060101010101" pitchFamily="1" charset="-122"/>
                <a:sym typeface="方正书宋_GBK" charset="0"/>
              </a:rPr>
              <a:t>名词</a:t>
            </a:r>
            <a:r>
              <a:rPr lang="en-US" altLang="zh-CN" sz="3200" b="1" dirty="0">
                <a:latin typeface="楷体" panose="02010609060101010101" pitchFamily="1" charset="-122"/>
                <a:ea typeface="楷体" panose="02010609060101010101" pitchFamily="1" charset="-122"/>
                <a:sym typeface="方正书宋_GBK" charset="0"/>
              </a:rPr>
              <a:t>)</a:t>
            </a:r>
            <a:r>
              <a:rPr lang="zh-CN" altLang="en-US" sz="3200" b="1" dirty="0">
                <a:latin typeface="楷体" panose="02010609060101010101" pitchFamily="1" charset="-122"/>
                <a:ea typeface="楷体" panose="02010609060101010101" pitchFamily="1" charset="-122"/>
                <a:sym typeface="方正书宋_GBK" charset="0"/>
              </a:rPr>
              <a:t>头</a:t>
            </a:r>
          </a:p>
        </p:txBody>
      </p:sp>
      <p:pic>
        <p:nvPicPr>
          <p:cNvPr id="8218" name="图片 8217"/>
          <p:cNvPicPr>
            <a:picLocks noChangeAspect="1" noChangeArrowheads="1"/>
          </p:cNvPicPr>
          <p:nvPr/>
        </p:nvPicPr>
        <p:blipFill>
          <a:blip r:embed="rId8"/>
          <a:srcRect/>
          <a:stretch>
            <a:fillRect/>
          </a:stretch>
        </p:blipFill>
        <p:spPr bwMode="auto">
          <a:xfrm>
            <a:off x="6038850" y="914400"/>
            <a:ext cx="15367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图片 8218"/>
          <p:cNvPicPr>
            <a:picLocks noChangeAspect="1" noChangeArrowheads="1"/>
          </p:cNvPicPr>
          <p:nvPr/>
        </p:nvPicPr>
        <p:blipFill>
          <a:blip r:embed="rId9"/>
          <a:srcRect/>
          <a:stretch>
            <a:fillRect/>
          </a:stretch>
        </p:blipFill>
        <p:spPr bwMode="auto">
          <a:xfrm>
            <a:off x="6038850" y="2171700"/>
            <a:ext cx="1536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图片 8219"/>
          <p:cNvPicPr>
            <a:picLocks noChangeAspect="1" noChangeArrowheads="1"/>
          </p:cNvPicPr>
          <p:nvPr/>
        </p:nvPicPr>
        <p:blipFill>
          <a:blip r:embed="rId10" cstate="email"/>
          <a:srcRect/>
          <a:stretch>
            <a:fillRect/>
          </a:stretch>
        </p:blipFill>
        <p:spPr bwMode="auto">
          <a:xfrm>
            <a:off x="5969000" y="3429000"/>
            <a:ext cx="15367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图片 8220"/>
          <p:cNvPicPr>
            <a:picLocks noChangeAspect="1" noChangeArrowheads="1"/>
          </p:cNvPicPr>
          <p:nvPr/>
        </p:nvPicPr>
        <p:blipFill>
          <a:blip r:embed="rId11"/>
          <a:srcRect/>
          <a:stretch>
            <a:fillRect/>
          </a:stretch>
        </p:blipFill>
        <p:spPr bwMode="auto">
          <a:xfrm>
            <a:off x="5410200" y="4826000"/>
            <a:ext cx="14668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B5FB24D8-8CA9-42F5-9EDC-2AF496F38BA1}"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filter="fade">
                                      <p:cBhvr>
                                        <p:cTn id="7" dur="500"/>
                                        <p:tgtEl>
                                          <p:spTgt spid="8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filter="fade">
                                      <p:cBhvr>
                                        <p:cTn id="12" dur="500"/>
                                        <p:tgtEl>
                                          <p:spTgt spid="82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18"/>
                                        </p:tgtEl>
                                        <p:attrNameLst>
                                          <p:attrName>style.visibility</p:attrName>
                                        </p:attrNameLst>
                                      </p:cBhvr>
                                      <p:to>
                                        <p:strVal val="visible"/>
                                      </p:to>
                                    </p:set>
                                    <p:animEffect transition="in" filter="blinds(horizontal)">
                                      <p:cBhvr>
                                        <p:cTn id="17" dur="500"/>
                                        <p:tgtEl>
                                          <p:spTgt spid="8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filter="fade">
                                      <p:cBhvr>
                                        <p:cTn id="22" dur="500"/>
                                        <p:tgtEl>
                                          <p:spTgt spid="8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filter="fade">
                                      <p:cBhvr>
                                        <p:cTn id="27" dur="500"/>
                                        <p:tgtEl>
                                          <p:spTgt spid="82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19"/>
                                        </p:tgtEl>
                                        <p:attrNameLst>
                                          <p:attrName>style.visibility</p:attrName>
                                        </p:attrNameLst>
                                      </p:cBhvr>
                                      <p:to>
                                        <p:strVal val="visible"/>
                                      </p:to>
                                    </p:set>
                                    <p:animEffect transition="in" filter="blinds(horizontal)">
                                      <p:cBhvr>
                                        <p:cTn id="32" dur="500"/>
                                        <p:tgtEl>
                                          <p:spTgt spid="82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10"/>
                                        </p:tgtEl>
                                        <p:attrNameLst>
                                          <p:attrName>style.visibility</p:attrName>
                                        </p:attrNameLst>
                                      </p:cBhvr>
                                      <p:to>
                                        <p:strVal val="visible"/>
                                      </p:to>
                                    </p:set>
                                    <p:animEffect filter="fade">
                                      <p:cBhvr>
                                        <p:cTn id="37" dur="500"/>
                                        <p:tgtEl>
                                          <p:spTgt spid="8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03"/>
                                        </p:tgtEl>
                                        <p:attrNameLst>
                                          <p:attrName>style.visibility</p:attrName>
                                        </p:attrNameLst>
                                      </p:cBhvr>
                                      <p:to>
                                        <p:strVal val="visible"/>
                                      </p:to>
                                    </p:set>
                                    <p:animEffect filter="fade">
                                      <p:cBhvr>
                                        <p:cTn id="42" dur="500"/>
                                        <p:tgtEl>
                                          <p:spTgt spid="820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220"/>
                                        </p:tgtEl>
                                        <p:attrNameLst>
                                          <p:attrName>style.visibility</p:attrName>
                                        </p:attrNameLst>
                                      </p:cBhvr>
                                      <p:to>
                                        <p:strVal val="visible"/>
                                      </p:to>
                                    </p:set>
                                    <p:animEffect transition="in" filter="blinds(horizontal)">
                                      <p:cBhvr>
                                        <p:cTn id="47" dur="500"/>
                                        <p:tgtEl>
                                          <p:spTgt spid="82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214"/>
                                        </p:tgtEl>
                                        <p:attrNameLst>
                                          <p:attrName>style.visibility</p:attrName>
                                        </p:attrNameLst>
                                      </p:cBhvr>
                                      <p:to>
                                        <p:strVal val="visible"/>
                                      </p:to>
                                    </p:set>
                                    <p:animEffect filter="fade">
                                      <p:cBhvr>
                                        <p:cTn id="52" dur="500"/>
                                        <p:tgtEl>
                                          <p:spTgt spid="82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217"/>
                                        </p:tgtEl>
                                        <p:attrNameLst>
                                          <p:attrName>style.visibility</p:attrName>
                                        </p:attrNameLst>
                                      </p:cBhvr>
                                      <p:to>
                                        <p:strVal val="visible"/>
                                      </p:to>
                                    </p:set>
                                    <p:anim calcmode="lin" valueType="num">
                                      <p:cBhvr additive="base">
                                        <p:cTn id="57" dur="500" fill="hold"/>
                                        <p:tgtEl>
                                          <p:spTgt spid="8217"/>
                                        </p:tgtEl>
                                        <p:attrNameLst>
                                          <p:attrName>ppt_x</p:attrName>
                                        </p:attrNameLst>
                                      </p:cBhvr>
                                      <p:tavLst>
                                        <p:tav tm="0">
                                          <p:val>
                                            <p:strVal val="#ppt_x"/>
                                          </p:val>
                                        </p:tav>
                                        <p:tav tm="100000">
                                          <p:val>
                                            <p:strVal val="#ppt_x"/>
                                          </p:val>
                                        </p:tav>
                                      </p:tavLst>
                                    </p:anim>
                                    <p:anim calcmode="lin" valueType="num">
                                      <p:cBhvr additive="base">
                                        <p:cTn id="58" dur="500" fill="hold"/>
                                        <p:tgtEl>
                                          <p:spTgt spid="82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8221"/>
                                        </p:tgtEl>
                                        <p:attrNameLst>
                                          <p:attrName>style.visibility</p:attrName>
                                        </p:attrNameLst>
                                      </p:cBhvr>
                                      <p:to>
                                        <p:strVal val="visible"/>
                                      </p:to>
                                    </p:set>
                                    <p:animEffect transition="in" filter="blinds(horizontal)">
                                      <p:cBhvr>
                                        <p:cTn id="63"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ldLvl="0"/>
      <p:bldP spid="8202" grpId="0" bldLvl="0"/>
      <p:bldP spid="8203" grpId="0" bldLvl="0"/>
      <p:bldP spid="8217"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4"/>
          <p:cNvSpPr>
            <a:spLocks noChangeArrowheads="1"/>
          </p:cNvSpPr>
          <p:nvPr/>
        </p:nvSpPr>
        <p:spPr bwMode="auto">
          <a:xfrm>
            <a:off x="1219200" y="1193800"/>
            <a:ext cx="4610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494429"/>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ear /ɪə(r)/</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(名词)耳朵</a:t>
            </a:r>
          </a:p>
        </p:txBody>
      </p:sp>
      <p:sp>
        <p:nvSpPr>
          <p:cNvPr id="9226" name="矩形 15"/>
          <p:cNvSpPr>
            <a:spLocks noChangeArrowheads="1"/>
          </p:cNvSpPr>
          <p:nvPr/>
        </p:nvSpPr>
        <p:spPr bwMode="auto">
          <a:xfrm>
            <a:off x="1149350" y="2520950"/>
            <a:ext cx="447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arm /ɑːm/</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(名词)胳膊</a:t>
            </a:r>
          </a:p>
        </p:txBody>
      </p:sp>
      <p:sp>
        <p:nvSpPr>
          <p:cNvPr id="9227" name="矩形 16"/>
          <p:cNvSpPr>
            <a:spLocks noChangeArrowheads="1"/>
          </p:cNvSpPr>
          <p:nvPr/>
        </p:nvSpPr>
        <p:spPr bwMode="auto">
          <a:xfrm>
            <a:off x="1149350" y="3917950"/>
            <a:ext cx="3562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ea typeface="楷体" panose="02010609060101010101" pitchFamily="1" charset="-122"/>
                <a:sym typeface="华文楷体" panose="02010600040101010101" pitchFamily="2" charset="-122"/>
              </a:rPr>
              <a:t>leg /leg/</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 </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名词</a:t>
            </a:r>
            <a:r>
              <a:rPr lang="en-US" altLang="zh-CN" sz="3200" b="1" dirty="0">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latin typeface="楷体" panose="02010609060101010101" pitchFamily="1" charset="-122"/>
                <a:ea typeface="楷体" panose="02010609060101010101" pitchFamily="1" charset="-122"/>
                <a:sym typeface="华文楷体" panose="02010600040101010101" pitchFamily="2" charset="-122"/>
              </a:rPr>
              <a:t>腿</a:t>
            </a:r>
          </a:p>
        </p:txBody>
      </p:sp>
      <p:grpSp>
        <p:nvGrpSpPr>
          <p:cNvPr id="9228" name="组合 9227"/>
          <p:cNvGrpSpPr/>
          <p:nvPr/>
        </p:nvGrpSpPr>
        <p:grpSpPr bwMode="auto">
          <a:xfrm>
            <a:off x="311150" y="1263650"/>
            <a:ext cx="633413" cy="720725"/>
            <a:chOff x="0" y="0"/>
            <a:chExt cx="633358" cy="720289"/>
          </a:xfrm>
        </p:grpSpPr>
        <p:pic>
          <p:nvPicPr>
            <p:cNvPr id="2"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Box 2"/>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a:solidFill>
                    <a:srgbClr val="000000"/>
                  </a:solidFill>
                  <a:sym typeface="宋体" panose="02010600030101010101" pitchFamily="2" charset="-122"/>
                </a:rPr>
                <a:t>5</a:t>
              </a:r>
            </a:p>
          </p:txBody>
        </p:sp>
      </p:grpSp>
      <p:grpSp>
        <p:nvGrpSpPr>
          <p:cNvPr id="9231" name="组合 9230"/>
          <p:cNvGrpSpPr/>
          <p:nvPr/>
        </p:nvGrpSpPr>
        <p:grpSpPr bwMode="auto">
          <a:xfrm>
            <a:off x="311150" y="2590800"/>
            <a:ext cx="633413" cy="720725"/>
            <a:chOff x="0" y="0"/>
            <a:chExt cx="633358" cy="720289"/>
          </a:xfrm>
        </p:grpSpPr>
        <p:pic>
          <p:nvPicPr>
            <p:cNvPr id="3"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Box 28"/>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a:solidFill>
                    <a:srgbClr val="000000"/>
                  </a:solidFill>
                  <a:sym typeface="宋体" panose="02010600030101010101" pitchFamily="2" charset="-122"/>
                </a:rPr>
                <a:t>6</a:t>
              </a:r>
            </a:p>
          </p:txBody>
        </p:sp>
      </p:grpSp>
      <p:grpSp>
        <p:nvGrpSpPr>
          <p:cNvPr id="9234" name="组合 9233"/>
          <p:cNvGrpSpPr/>
          <p:nvPr/>
        </p:nvGrpSpPr>
        <p:grpSpPr bwMode="auto">
          <a:xfrm>
            <a:off x="241300" y="3848100"/>
            <a:ext cx="633413" cy="720725"/>
            <a:chOff x="0" y="0"/>
            <a:chExt cx="633358" cy="720289"/>
          </a:xfrm>
        </p:grpSpPr>
        <p:pic>
          <p:nvPicPr>
            <p:cNvPr id="4"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Box 31"/>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a:solidFill>
                    <a:srgbClr val="000000"/>
                  </a:solidFill>
                  <a:sym typeface="宋体" panose="02010600030101010101" pitchFamily="2" charset="-122"/>
                </a:rPr>
                <a:t>7</a:t>
              </a:r>
            </a:p>
          </p:txBody>
        </p:sp>
      </p:grpSp>
      <p:sp>
        <p:nvSpPr>
          <p:cNvPr id="9237" name="对角圆角矩形 23"/>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9238" name="组合 9237"/>
          <p:cNvGrpSpPr/>
          <p:nvPr/>
        </p:nvGrpSpPr>
        <p:grpSpPr bwMode="auto">
          <a:xfrm>
            <a:off x="311150" y="5105400"/>
            <a:ext cx="633413" cy="720725"/>
            <a:chOff x="0" y="0"/>
            <a:chExt cx="633358" cy="720289"/>
          </a:xfrm>
        </p:grpSpPr>
        <p:pic>
          <p:nvPicPr>
            <p:cNvPr id="5" name="图片 18"/>
            <p:cNvPicPr>
              <a:picLocks noChangeAspect="1" noChangeArrowheads="1"/>
            </p:cNvPicPr>
            <p:nvPr/>
          </p:nvPicPr>
          <p:blipFill>
            <a:blip r:embed="rId6"/>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TextBox 31"/>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a:t>8</a:t>
              </a:r>
            </a:p>
          </p:txBody>
        </p:sp>
      </p:grpSp>
      <p:sp>
        <p:nvSpPr>
          <p:cNvPr id="9241" name="文本框 9240"/>
          <p:cNvSpPr txBox="1">
            <a:spLocks noChangeArrowheads="1"/>
          </p:cNvSpPr>
          <p:nvPr/>
        </p:nvSpPr>
        <p:spPr bwMode="auto">
          <a:xfrm>
            <a:off x="1219200" y="5105400"/>
            <a:ext cx="508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FF0000"/>
                </a:solidFill>
                <a:latin typeface="Times New Roman" panose="02020603050405020304" pitchFamily="18" charset="0"/>
              </a:rPr>
              <a:t>eye /</a:t>
            </a:r>
            <a:r>
              <a:rPr lang="en-US" altLang="zh-CN" sz="3200" b="1" dirty="0" err="1">
                <a:solidFill>
                  <a:srgbClr val="FF0000"/>
                </a:solidFill>
                <a:latin typeface="Times New Roman" panose="02020603050405020304" pitchFamily="18" charset="0"/>
              </a:rPr>
              <a:t>aɪ</a:t>
            </a:r>
            <a:r>
              <a:rPr lang="en-US" altLang="zh-CN" sz="3200" b="1" dirty="0">
                <a:solidFill>
                  <a:srgbClr val="FF0000"/>
                </a:solidFill>
                <a:latin typeface="Times New Roman" panose="02020603050405020304" pitchFamily="18" charset="0"/>
              </a:rPr>
              <a:t>/</a:t>
            </a:r>
            <a:r>
              <a:rPr lang="en-US" altLang="zh-CN" sz="3200" b="1" dirty="0">
                <a:solidFill>
                  <a:srgbClr val="FF0000"/>
                </a:solidFill>
                <a:latin typeface="楷体" panose="02010609060101010101" pitchFamily="1" charset="-122"/>
                <a:ea typeface="楷体" panose="02010609060101010101" pitchFamily="1" charset="-122"/>
              </a:rPr>
              <a:t> </a:t>
            </a:r>
            <a:r>
              <a:rPr lang="en-US" altLang="zh-CN" sz="3200" b="1" dirty="0">
                <a:latin typeface="楷体" panose="02010609060101010101" pitchFamily="1" charset="-122"/>
                <a:ea typeface="楷体" panose="02010609060101010101" pitchFamily="1" charset="-122"/>
              </a:rPr>
              <a:t>(</a:t>
            </a:r>
            <a:r>
              <a:rPr lang="zh-CN" altLang="en-US" sz="3200" b="1" dirty="0">
                <a:latin typeface="楷体" panose="02010609060101010101" pitchFamily="1" charset="-122"/>
                <a:ea typeface="楷体" panose="02010609060101010101" pitchFamily="1" charset="-122"/>
              </a:rPr>
              <a:t>名词</a:t>
            </a:r>
            <a:r>
              <a:rPr lang="en-US" altLang="zh-CN" sz="3200" b="1" dirty="0">
                <a:latin typeface="楷体" panose="02010609060101010101" pitchFamily="1" charset="-122"/>
                <a:ea typeface="楷体" panose="02010609060101010101" pitchFamily="1" charset="-122"/>
              </a:rPr>
              <a:t>)</a:t>
            </a:r>
            <a:r>
              <a:rPr lang="zh-CN" altLang="en-US" sz="3200" b="1" dirty="0">
                <a:latin typeface="楷体" panose="02010609060101010101" pitchFamily="1" charset="-122"/>
                <a:ea typeface="楷体" panose="02010609060101010101" pitchFamily="1" charset="-122"/>
              </a:rPr>
              <a:t>眼睛</a:t>
            </a:r>
          </a:p>
        </p:txBody>
      </p:sp>
      <p:pic>
        <p:nvPicPr>
          <p:cNvPr id="9242" name="图片 9241"/>
          <p:cNvPicPr>
            <a:picLocks noChangeAspect="1" noChangeArrowheads="1"/>
          </p:cNvPicPr>
          <p:nvPr/>
        </p:nvPicPr>
        <p:blipFill>
          <a:blip r:embed="rId7"/>
          <a:srcRect/>
          <a:stretch>
            <a:fillRect/>
          </a:stretch>
        </p:blipFill>
        <p:spPr bwMode="auto">
          <a:xfrm>
            <a:off x="5759450" y="984250"/>
            <a:ext cx="1606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图片 9242"/>
          <p:cNvPicPr>
            <a:picLocks noChangeAspect="1" noChangeArrowheads="1"/>
          </p:cNvPicPr>
          <p:nvPr/>
        </p:nvPicPr>
        <p:blipFill>
          <a:blip r:embed="rId8" cstate="email"/>
          <a:srcRect/>
          <a:stretch>
            <a:fillRect/>
          </a:stretch>
        </p:blipFill>
        <p:spPr bwMode="auto">
          <a:xfrm>
            <a:off x="5899150" y="2381250"/>
            <a:ext cx="1536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图片 9243"/>
          <p:cNvPicPr>
            <a:picLocks noChangeAspect="1" noChangeArrowheads="1"/>
          </p:cNvPicPr>
          <p:nvPr/>
        </p:nvPicPr>
        <p:blipFill>
          <a:blip r:embed="rId9"/>
          <a:srcRect/>
          <a:stretch>
            <a:fillRect/>
          </a:stretch>
        </p:blipFill>
        <p:spPr bwMode="auto">
          <a:xfrm>
            <a:off x="5480050" y="3638550"/>
            <a:ext cx="1536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图片 9244"/>
          <p:cNvPicPr>
            <a:picLocks noChangeAspect="1" noChangeArrowheads="1"/>
          </p:cNvPicPr>
          <p:nvPr/>
        </p:nvPicPr>
        <p:blipFill>
          <a:blip r:embed="rId10" cstate="email"/>
          <a:srcRect/>
          <a:stretch>
            <a:fillRect/>
          </a:stretch>
        </p:blipFill>
        <p:spPr bwMode="auto">
          <a:xfrm>
            <a:off x="5200650" y="4895850"/>
            <a:ext cx="1606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E1A5ADD-3705-4D9C-B17D-E0EDEDDE2405}"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filter="fade">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filter="fade">
                                      <p:cBhvr>
                                        <p:cTn id="12" dur="500"/>
                                        <p:tgtEl>
                                          <p:spTgt spid="92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42"/>
                                        </p:tgtEl>
                                        <p:attrNameLst>
                                          <p:attrName>style.visibility</p:attrName>
                                        </p:attrNameLst>
                                      </p:cBhvr>
                                      <p:to>
                                        <p:strVal val="visible"/>
                                      </p:to>
                                    </p:set>
                                    <p:animEffect transition="in" filter="box(in)">
                                      <p:cBhvr>
                                        <p:cTn id="17" dur="500"/>
                                        <p:tgtEl>
                                          <p:spTgt spid="9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1"/>
                                        </p:tgtEl>
                                        <p:attrNameLst>
                                          <p:attrName>style.visibility</p:attrName>
                                        </p:attrNameLst>
                                      </p:cBhvr>
                                      <p:to>
                                        <p:strVal val="visible"/>
                                      </p:to>
                                    </p:set>
                                    <p:animEffect filter="fade">
                                      <p:cBhvr>
                                        <p:cTn id="22" dur="500"/>
                                        <p:tgtEl>
                                          <p:spTgt spid="92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filter="fade">
                                      <p:cBhvr>
                                        <p:cTn id="27" dur="500"/>
                                        <p:tgtEl>
                                          <p:spTgt spid="92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243"/>
                                        </p:tgtEl>
                                        <p:attrNameLst>
                                          <p:attrName>style.visibility</p:attrName>
                                        </p:attrNameLst>
                                      </p:cBhvr>
                                      <p:to>
                                        <p:strVal val="visible"/>
                                      </p:to>
                                    </p:set>
                                    <p:animEffect transition="in" filter="box(in)">
                                      <p:cBhvr>
                                        <p:cTn id="32" dur="500"/>
                                        <p:tgtEl>
                                          <p:spTgt spid="92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34"/>
                                        </p:tgtEl>
                                        <p:attrNameLst>
                                          <p:attrName>style.visibility</p:attrName>
                                        </p:attrNameLst>
                                      </p:cBhvr>
                                      <p:to>
                                        <p:strVal val="visible"/>
                                      </p:to>
                                    </p:set>
                                    <p:animEffect filter="fade">
                                      <p:cBhvr>
                                        <p:cTn id="37" dur="500"/>
                                        <p:tgtEl>
                                          <p:spTgt spid="92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27"/>
                                        </p:tgtEl>
                                        <p:attrNameLst>
                                          <p:attrName>style.visibility</p:attrName>
                                        </p:attrNameLst>
                                      </p:cBhvr>
                                      <p:to>
                                        <p:strVal val="visible"/>
                                      </p:to>
                                    </p:set>
                                    <p:animEffect filter="fade">
                                      <p:cBhvr>
                                        <p:cTn id="42" dur="500"/>
                                        <p:tgtEl>
                                          <p:spTgt spid="922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244"/>
                                        </p:tgtEl>
                                        <p:attrNameLst>
                                          <p:attrName>style.visibility</p:attrName>
                                        </p:attrNameLst>
                                      </p:cBhvr>
                                      <p:to>
                                        <p:strVal val="visible"/>
                                      </p:to>
                                    </p:set>
                                    <p:animEffect transition="in" filter="box(in)">
                                      <p:cBhvr>
                                        <p:cTn id="47" dur="500"/>
                                        <p:tgtEl>
                                          <p:spTgt spid="92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38"/>
                                        </p:tgtEl>
                                        <p:attrNameLst>
                                          <p:attrName>style.visibility</p:attrName>
                                        </p:attrNameLst>
                                      </p:cBhvr>
                                      <p:to>
                                        <p:strVal val="visible"/>
                                      </p:to>
                                    </p:set>
                                    <p:animEffect filter="fade">
                                      <p:cBhvr>
                                        <p:cTn id="52" dur="500"/>
                                        <p:tgtEl>
                                          <p:spTgt spid="923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241"/>
                                        </p:tgtEl>
                                        <p:attrNameLst>
                                          <p:attrName>style.visibility</p:attrName>
                                        </p:attrNameLst>
                                      </p:cBhvr>
                                      <p:to>
                                        <p:strVal val="visible"/>
                                      </p:to>
                                    </p:set>
                                    <p:anim calcmode="lin" valueType="num">
                                      <p:cBhvr additive="base">
                                        <p:cTn id="57" dur="500" fill="hold"/>
                                        <p:tgtEl>
                                          <p:spTgt spid="9241"/>
                                        </p:tgtEl>
                                        <p:attrNameLst>
                                          <p:attrName>ppt_x</p:attrName>
                                        </p:attrNameLst>
                                      </p:cBhvr>
                                      <p:tavLst>
                                        <p:tav tm="0">
                                          <p:val>
                                            <p:strVal val="#ppt_x"/>
                                          </p:val>
                                        </p:tav>
                                        <p:tav tm="100000">
                                          <p:val>
                                            <p:strVal val="#ppt_x"/>
                                          </p:val>
                                        </p:tav>
                                      </p:tavLst>
                                    </p:anim>
                                    <p:anim calcmode="lin" valueType="num">
                                      <p:cBhvr additive="base">
                                        <p:cTn id="58" dur="500" fill="hold"/>
                                        <p:tgtEl>
                                          <p:spTgt spid="924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9245"/>
                                        </p:tgtEl>
                                        <p:attrNameLst>
                                          <p:attrName>style.visibility</p:attrName>
                                        </p:attrNameLst>
                                      </p:cBhvr>
                                      <p:to>
                                        <p:strVal val="visible"/>
                                      </p:to>
                                    </p:set>
                                    <p:animEffect transition="in" filter="box(in)">
                                      <p:cBhvr>
                                        <p:cTn id="63" dur="500"/>
                                        <p:tgtEl>
                                          <p:spTgt spid="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ldLvl="0"/>
      <p:bldP spid="9226" grpId="0" bldLvl="0"/>
      <p:bldP spid="9227" grpId="0" bldLvl="0"/>
      <p:bldP spid="924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1265" descr="u=4244356077,2437948125&amp;fm=27&amp;gp=0"/>
          <p:cNvPicPr>
            <a:picLocks noChangeAspect="1" noChangeArrowheads="1"/>
          </p:cNvPicPr>
          <p:nvPr/>
        </p:nvPicPr>
        <p:blipFill>
          <a:blip r:embed="rId2"/>
          <a:srcRect/>
          <a:stretch>
            <a:fillRect/>
          </a:stretch>
        </p:blipFill>
        <p:spPr bwMode="auto">
          <a:xfrm>
            <a:off x="241300" y="846138"/>
            <a:ext cx="86614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12"/>
          <p:cNvSpPr>
            <a:spLocks noChangeArrowheads="1"/>
          </p:cNvSpPr>
          <p:nvPr/>
        </p:nvSpPr>
        <p:spPr bwMode="auto">
          <a:xfrm>
            <a:off x="3943350" y="1054100"/>
            <a:ext cx="2165350" cy="649288"/>
          </a:xfrm>
          <a:prstGeom prst="rect">
            <a:avLst/>
          </a:prstGeom>
          <a:solidFill>
            <a:srgbClr val="00B050"/>
          </a:solidFill>
          <a:ln w="9525">
            <a:solidFill>
              <a:srgbClr val="FFC000"/>
            </a:solidFill>
            <a:miter lim="800000"/>
          </a:ln>
        </p:spPr>
        <p:txBody>
          <a:bodyPr>
            <a:spAutoFit/>
          </a:bodyPr>
          <a:lstStyle/>
          <a:p>
            <a:pPr eaLnBrk="0" hangingPunct="0"/>
            <a:r>
              <a:rPr lang="zh-CN" altLang="en-US" sz="3600">
                <a:solidFill>
                  <a:srgbClr val="000000"/>
                </a:solidFill>
                <a:latin typeface="楷体" panose="02010609060101010101" pitchFamily="1" charset="-122"/>
                <a:ea typeface="楷体" panose="02010609060101010101" pitchFamily="1" charset="-122"/>
                <a:sym typeface="楷体" panose="02010609060101010101" pitchFamily="1" charset="-122"/>
              </a:rPr>
              <a:t>快速抢答</a:t>
            </a:r>
          </a:p>
        </p:txBody>
      </p:sp>
      <p:sp>
        <p:nvSpPr>
          <p:cNvPr id="11275" name="对角圆角矩形 12"/>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 name="对角圆角矩形 8"/>
          <p:cNvSpPr>
            <a:spLocks noChangeArrowheads="1"/>
          </p:cNvSpPr>
          <p:nvPr/>
        </p:nvSpPr>
        <p:spPr bwMode="auto">
          <a:xfrm>
            <a:off x="642938" y="1071563"/>
            <a:ext cx="2214562" cy="596900"/>
          </a:xfrm>
          <a:custGeom>
            <a:avLst/>
            <a:gdLst>
              <a:gd name="T0" fmla="*/ 0 w 3488"/>
              <a:gd name="T1" fmla="*/ 0 h 941"/>
              <a:gd name="T2" fmla="*/ 3488 w 3488"/>
              <a:gd name="T3" fmla="*/ 941 h 941"/>
            </a:gdLst>
            <a:ahLst/>
            <a:cxnLst/>
            <a:rect l="T0" t="T1" r="T2" b="T3"/>
            <a:pathLst>
              <a:path w="3488" h="941">
                <a:moveTo>
                  <a:pt x="156" y="0"/>
                </a:moveTo>
                <a:lnTo>
                  <a:pt x="3488" y="0"/>
                </a:lnTo>
                <a:lnTo>
                  <a:pt x="3488" y="784"/>
                </a:lnTo>
                <a:cubicBezTo>
                  <a:pt x="3488" y="870"/>
                  <a:pt x="3418" y="940"/>
                  <a:pt x="3332" y="940"/>
                </a:cubicBezTo>
                <a:lnTo>
                  <a:pt x="0" y="941"/>
                </a:lnTo>
                <a:lnTo>
                  <a:pt x="0" y="156"/>
                </a:lnTo>
                <a:cubicBezTo>
                  <a:pt x="0" y="70"/>
                  <a:pt x="70" y="0"/>
                  <a:pt x="156" y="0"/>
                </a:cubicBezTo>
                <a:close/>
              </a:path>
            </a:pathLst>
          </a:custGeom>
          <a:gradFill rotWithShape="1">
            <a:gsLst>
              <a:gs pos="0">
                <a:srgbClr val="A6E4FF"/>
              </a:gs>
              <a:gs pos="34999">
                <a:srgbClr val="BFEDFF"/>
              </a:gs>
              <a:gs pos="100000">
                <a:srgbClr val="E6F9FF"/>
              </a:gs>
            </a:gsLst>
            <a:lin ang="5400000" scaled="1"/>
          </a:gradFill>
          <a:ln w="9525">
            <a:solidFill>
              <a:srgbClr val="4BACC6"/>
            </a:solidFill>
            <a:miter lim="800000"/>
          </a:ln>
        </p:spPr>
        <p:txBody>
          <a:bodyPr anchor="ctr"/>
          <a:lstStyle/>
          <a:p>
            <a:pPr algn="ctr" eaLnBrk="0" hangingPunct="0"/>
            <a:r>
              <a:rPr lang="zh-CN" altLang="en-US" sz="3600" dirty="0">
                <a:solidFill>
                  <a:srgbClr val="7030A0"/>
                </a:solidFill>
                <a:latin typeface="华文行楷" panose="02010800040101010101" pitchFamily="2" charset="-122"/>
                <a:ea typeface="华文行楷" panose="02010800040101010101" pitchFamily="2" charset="-122"/>
                <a:sym typeface="华文行楷" panose="02010800040101010101" pitchFamily="2" charset="-122"/>
              </a:rPr>
              <a:t>词汇巩固</a:t>
            </a:r>
            <a:endParaRPr lang="zh-CN" altLang="en-US" dirty="0"/>
          </a:p>
        </p:txBody>
      </p:sp>
      <p:sp>
        <p:nvSpPr>
          <p:cNvPr id="11277" name="TextBox 9"/>
          <p:cNvSpPr>
            <a:spLocks noChangeArrowheads="1"/>
          </p:cNvSpPr>
          <p:nvPr/>
        </p:nvSpPr>
        <p:spPr bwMode="auto">
          <a:xfrm>
            <a:off x="1428750" y="3429000"/>
            <a:ext cx="6635750" cy="2660650"/>
          </a:xfrm>
          <a:prstGeom prst="rect">
            <a:avLst/>
          </a:prstGeom>
          <a:noFill/>
          <a:ln w="9525">
            <a:solidFill>
              <a:srgbClr val="FFC000"/>
            </a:solidFill>
            <a:bevel/>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zh-CN" altLang="en-US" sz="2800" dirty="0">
                <a:solidFill>
                  <a:schemeClr val="hlink"/>
                </a:solidFill>
                <a:latin typeface="楷体" panose="02010609060101010101" pitchFamily="1" charset="-122"/>
                <a:ea typeface="楷体" panose="02010609060101010101" pitchFamily="1" charset="-122"/>
              </a:rPr>
              <a:t>讲台上放上单词图片，把学生分成两个小组，教师宣布开始，每个小组的第一个人迅速跑到讲台前举起图片并响亮的说出图片单词，之后带着图片快速返回座位，第二、三</a:t>
            </a:r>
            <a:r>
              <a:rPr lang="zh-CN" altLang="en-US" sz="2800" dirty="0">
                <a:solidFill>
                  <a:schemeClr val="hlink"/>
                </a:solidFill>
                <a:latin typeface="楷体" panose="02010609060101010101" pitchFamily="1" charset="-122"/>
                <a:ea typeface="楷体" panose="02010609060101010101" pitchFamily="1" charset="-122"/>
                <a:sym typeface="Arial" panose="020B0604020202020204" pitchFamily="34" charset="0"/>
              </a:rPr>
              <a:t>…个学生依次进行，时间到时拥有图片最多的小组获胜，可适当给于奖励。</a:t>
            </a: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6699AE5-0299-45FC-8529-10288FE46334}"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p:cTn id="7" dur="500" fill="hold"/>
                                        <p:tgtEl>
                                          <p:spTgt spid="11274"/>
                                        </p:tgtEl>
                                        <p:attrNameLst>
                                          <p:attrName>ppt_x</p:attrName>
                                        </p:attrNameLst>
                                      </p:cBhvr>
                                      <p:tavLst>
                                        <p:tav tm="0">
                                          <p:val>
                                            <p:strVal val="#ppt_x"/>
                                          </p:val>
                                        </p:tav>
                                        <p:tav tm="100000">
                                          <p:val>
                                            <p:strVal val="#ppt_x"/>
                                          </p:val>
                                        </p:tav>
                                      </p:tavLst>
                                    </p:anim>
                                    <p:anim calcmode="lin" valueType="num">
                                      <p:cBhvr>
                                        <p:cTn id="8"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7"/>
                                        </p:tgtEl>
                                        <p:attrNameLst>
                                          <p:attrName>style.visibility</p:attrName>
                                        </p:attrNameLst>
                                      </p:cBhvr>
                                      <p:to>
                                        <p:strVal val="visible"/>
                                      </p:to>
                                    </p:set>
                                    <p:anim calcmode="lin" valueType="num">
                                      <p:cBhvr>
                                        <p:cTn id="13" dur="500" fill="hold"/>
                                        <p:tgtEl>
                                          <p:spTgt spid="11277"/>
                                        </p:tgtEl>
                                        <p:attrNameLst>
                                          <p:attrName>ppt_x</p:attrName>
                                        </p:attrNameLst>
                                      </p:cBhvr>
                                      <p:tavLst>
                                        <p:tav tm="0">
                                          <p:val>
                                            <p:strVal val="#ppt_x"/>
                                          </p:val>
                                        </p:tav>
                                        <p:tav tm="100000">
                                          <p:val>
                                            <p:strVal val="#ppt_x"/>
                                          </p:val>
                                        </p:tav>
                                      </p:tavLst>
                                    </p:anim>
                                    <p:anim calcmode="lin" valueType="num">
                                      <p:cBhvr>
                                        <p:cTn id="14"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blinds(horizontal)">
                                      <p:cBhvr>
                                        <p:cTn id="19" dur="500"/>
                                        <p:tgtEl>
                                          <p:spTgt spid="1127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1" nodeType="click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box(in)">
                                      <p:cBhvr>
                                        <p:cTn id="24"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bldLvl="0" animBg="1"/>
      <p:bldP spid="11274" grpId="1" bldLvl="0" animBg="1"/>
      <p:bldP spid="11277" grpId="0" bldLvl="0" animBg="1"/>
      <p:bldP spid="11277"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13322" name="图片 13321" descr="151"/>
          <p:cNvPicPr>
            <a:picLocks noChangeAspect="1" noChangeArrowheads="1"/>
          </p:cNvPicPr>
          <p:nvPr/>
        </p:nvPicPr>
        <p:blipFill>
          <a:blip r:embed="rId6"/>
          <a:srcRect/>
          <a:stretch>
            <a:fillRect/>
          </a:stretch>
        </p:blipFill>
        <p:spPr bwMode="auto">
          <a:xfrm>
            <a:off x="311150" y="1054100"/>
            <a:ext cx="8545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文本框 13322"/>
          <p:cNvSpPr txBox="1">
            <a:spLocks noChangeArrowheads="1"/>
          </p:cNvSpPr>
          <p:nvPr/>
        </p:nvSpPr>
        <p:spPr bwMode="auto">
          <a:xfrm>
            <a:off x="1428750" y="4895850"/>
            <a:ext cx="508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—让我们堆雪人吧。</a:t>
            </a:r>
          </a:p>
          <a:p>
            <a:r>
              <a:rPr lang="zh-CN" altLang="en-US" sz="2800" b="1">
                <a:solidFill>
                  <a:schemeClr val="hlink"/>
                </a:solidFill>
                <a:latin typeface="楷体" panose="02010609060101010101" pitchFamily="1" charset="-122"/>
                <a:ea typeface="楷体" panose="02010609060101010101" pitchFamily="1" charset="-122"/>
                <a:sym typeface="方正书宋_GBK" charset="0"/>
              </a:rPr>
              <a:t>—好的!我们在中国也堆雪人!</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D942339-2AD0-48E8-B68B-32FED584B9B5}"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blinds(horizontal)">
                                      <p:cBhvr>
                                        <p:cTn id="7" dur="500"/>
                                        <p:tgtEl>
                                          <p:spTgt spid="133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box(in)">
                                      <p:cBhvr>
                                        <p:cTn id="12"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4346" name="文本框 14345"/>
          <p:cNvSpPr txBox="1">
            <a:spLocks noChangeArrowheads="1"/>
          </p:cNvSpPr>
          <p:nvPr/>
        </p:nvSpPr>
        <p:spPr bwMode="auto">
          <a:xfrm>
            <a:off x="1149350" y="4826000"/>
            <a:ext cx="684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hlink"/>
                </a:solidFill>
                <a:latin typeface="楷体" panose="02010609060101010101" pitchFamily="1" charset="-122"/>
                <a:ea typeface="楷体" panose="02010609060101010101" pitchFamily="1" charset="-122"/>
                <a:sym typeface="方正书宋_GBK" charset="0"/>
              </a:rPr>
              <a:t>—首先,我们做一个大雪球。这是他的身体。</a:t>
            </a:r>
          </a:p>
        </p:txBody>
      </p:sp>
      <p:pic>
        <p:nvPicPr>
          <p:cNvPr id="14347" name="图片 14346" descr="152"/>
          <p:cNvPicPr>
            <a:picLocks noChangeAspect="1" noChangeArrowheads="1"/>
          </p:cNvPicPr>
          <p:nvPr/>
        </p:nvPicPr>
        <p:blipFill>
          <a:blip r:embed="rId6"/>
          <a:srcRect/>
          <a:stretch>
            <a:fillRect/>
          </a:stretch>
        </p:blipFill>
        <p:spPr bwMode="auto">
          <a:xfrm>
            <a:off x="1149350" y="1682750"/>
            <a:ext cx="6705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9"/>
          <p:cNvSpPr>
            <a:spLocks noChangeArrowheads="1"/>
          </p:cNvSpPr>
          <p:nvPr/>
        </p:nvSpPr>
        <p:spPr bwMode="auto">
          <a:xfrm>
            <a:off x="2124075" y="911225"/>
            <a:ext cx="4319588" cy="649288"/>
          </a:xfrm>
          <a:prstGeom prst="rect">
            <a:avLst/>
          </a:prstGeom>
          <a:gradFill rotWithShape="1">
            <a:gsLst>
              <a:gs pos="0">
                <a:srgbClr val="D9FDA5"/>
              </a:gs>
              <a:gs pos="34999">
                <a:srgbClr val="E3FEBF"/>
              </a:gs>
              <a:gs pos="100000">
                <a:srgbClr val="F4FEE6"/>
              </a:gs>
            </a:gsLst>
            <a:lin ang="5400000" scaled="1"/>
          </a:gradFill>
          <a:ln w="9525">
            <a:solidFill>
              <a:srgbClr val="9BBB59"/>
            </a:solidFill>
            <a:miter lim="800000"/>
          </a:ln>
        </p:spPr>
        <p:txBody>
          <a:bodyPr>
            <a:spAutoFit/>
          </a:bodyPr>
          <a:lstStyle/>
          <a:p>
            <a:pPr algn="ctr" eaLnBrk="0" hangingPunct="0"/>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1</a:t>
            </a:r>
            <a:r>
              <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rPr>
              <a:t>Make a snowman</a:t>
            </a:r>
            <a:endParaRPr lang="en-US" sz="3600" b="1">
              <a:solidFill>
                <a:schemeClr val="accent1"/>
              </a:solidFill>
              <a:latin typeface="Times New Roman" panose="02020603050405020304" pitchFamily="18" charset="0"/>
              <a:ea typeface="楷体" panose="02010609060101010101" pitchFamily="1" charset="-122"/>
              <a:sym typeface="Times New Roman" panose="02020603050405020304" pitchFamily="18" charset="0"/>
            </a:endParaRPr>
          </a:p>
        </p:txBody>
      </p:sp>
      <p:sp>
        <p:nvSpPr>
          <p:cNvPr id="1434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FDFE02B-5331-4B76-8F18-77CEFC29F8BB}"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blinds(horizontal)">
                                      <p:cBhvr>
                                        <p:cTn id="7" dur="500"/>
                                        <p:tgtEl>
                                          <p:spTgt spid="143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box(in)">
                                      <p:cBhvr>
                                        <p:cTn id="12"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bldLvl="0"/>
    </p:bldLst>
  </p:timing>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全屏显示(4:3)</PresentationFormat>
  <Paragraphs>212</Paragraphs>
  <Slides>30</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30</vt:i4>
      </vt:variant>
    </vt:vector>
  </HeadingPairs>
  <TitlesOfParts>
    <vt:vector size="48" baseType="lpstr">
      <vt:lpstr>Kozuka Gothic Pro H</vt:lpstr>
      <vt:lpstr>NEU-FZ-S92</vt:lpstr>
      <vt:lpstr>NEU-YB-S92</vt:lpstr>
      <vt:lpstr>方正大黑简体</vt:lpstr>
      <vt:lpstr>方正书宋_GBK</vt:lpstr>
      <vt:lpstr>黑体</vt:lpstr>
      <vt:lpstr>华文行楷</vt:lpstr>
      <vt:lpstr>华文楷体</vt:lpstr>
      <vt:lpstr>楷体</vt:lpstr>
      <vt:lpstr>宋体</vt:lpstr>
      <vt:lpstr>微软雅黑</vt:lpstr>
      <vt:lpstr>Arial</vt:lpstr>
      <vt:lpstr>Baskerville Old Face</vt:lpstr>
      <vt:lpstr>Calibri</vt:lpstr>
      <vt:lpstr>MV Boli</vt:lpstr>
      <vt:lpstr>Times New Roman</vt:lpstr>
      <vt:lpstr>WWW.2PPT.COM
</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2018-02-09T00:47:00Z</dcterms:created>
  <dcterms:modified xsi:type="dcterms:W3CDTF">2023-01-16T17:11:08Z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C4C709D7660B4405821E9D1FC63E2603</vt:lpwstr>
  </property>
  <property fmtid="{A09F084E-AD41-489F-8076-AA5BE3082BCA}" pid="100">
    <vt:ui4>5</vt:ui4>
  </property>
  <property fmtid="{64440492-4C8B-11D1-8B70-080036B11A03}" pid="11">
    <vt:lpwstr>www.2ppt.com-爱PPT提供资源下载</vt:lpwstr>
  </property>
</Properties>
</file>