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AF0EC-DED3-4F81-9B5C-4E228CE952E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E4CC2-6917-442D-B158-B592656A90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E4CC2-6917-442D-B158-B592656A905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A7791-95D0-4EE0-B915-E7D059E378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70FE8-E7B1-4B5D-8236-0A94E875DC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0A768-9746-43BB-8135-51489B3439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4BC39-E4F9-4A96-8499-14A031B129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1135C-1C64-4C4C-B572-61B56B5F43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CED1-8352-483A-B198-CF9271431E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68A65-CB66-4116-BA6B-1A564E84D0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BC002-1EDE-44FA-83A7-1A660DEBFE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D1723-12BC-48DA-B386-0F88DBA9823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A8AD0-80F9-4557-8800-24C83C432FE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8CDED-86D2-49A2-9427-5A185C8EDA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F8008A0-F862-4B59-BA18-5CEC8595C60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800" b="1" spc="-15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How often do you exercise?</a:t>
            </a:r>
          </a:p>
          <a:p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(1a — 1c)</a:t>
            </a:r>
          </a:p>
        </p:txBody>
      </p:sp>
      <p:sp>
        <p:nvSpPr>
          <p:cNvPr id="3" name="矩形 2"/>
          <p:cNvSpPr/>
          <p:nvPr/>
        </p:nvSpPr>
        <p:spPr>
          <a:xfrm>
            <a:off x="2665870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/>
          <p:cNvSpPr>
            <a:spLocks noChangeArrowheads="1" noChangeShapeType="1"/>
          </p:cNvSpPr>
          <p:nvPr/>
        </p:nvSpPr>
        <p:spPr bwMode="auto">
          <a:xfrm>
            <a:off x="539750" y="522288"/>
            <a:ext cx="1828800" cy="808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481"/>
              </a:avLst>
            </a:prstTxWarp>
          </a:bodyPr>
          <a:lstStyle/>
          <a:p>
            <a:r>
              <a:rPr lang="zh-CN" altLang="en-US" sz="3600" b="1">
                <a:ln w="9525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问题探究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848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hardly 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的用法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他非常的累，几乎不能走路了。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very tired, he hardly walks.</a:t>
            </a:r>
          </a:p>
          <a:p>
            <a:pPr algn="l">
              <a:lnSpc>
                <a:spcPct val="150000"/>
              </a:lnSpc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 “</a:t>
            </a:r>
            <a:r>
              <a:rPr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几乎不”，是个否定副词，表示否定意义，通常位于实意动词之前，系动词、助动词、情态动词之后。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r>
              <a:rPr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hardly </a:t>
            </a:r>
            <a:r>
              <a:rPr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 </a:t>
            </a:r>
            <a:r>
              <a:rPr lang="en-US" altLang="zh-CN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</a:t>
            </a:r>
            <a:r>
              <a:rPr lang="zh-CN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添加后缀构成的副词。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2"/>
          <p:cNvSpPr>
            <a:spLocks noChangeArrowheads="1" noChangeShapeType="1"/>
          </p:cNvSpPr>
          <p:nvPr/>
        </p:nvSpPr>
        <p:spPr bwMode="auto">
          <a:xfrm>
            <a:off x="539750" y="522288"/>
            <a:ext cx="1828800" cy="808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481"/>
              </a:avLst>
            </a:prstTxWarp>
          </a:bodyPr>
          <a:lstStyle/>
          <a:p>
            <a:r>
              <a:rPr lang="zh-CN" altLang="en-US" sz="3600" b="1">
                <a:ln w="9525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问题探究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85800" y="1735137"/>
            <a:ext cx="76962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频率副词的用法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常见的频率副词有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always, usually, often, sometimes,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hardlyever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never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与疑问词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对应。表示的频率由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递减。</a:t>
            </a:r>
          </a:p>
          <a:p>
            <a:pPr algn="l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在句中位于实意动词之前，情态动词（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等）、助动词（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等）、连系动词（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等）之后。但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也可在句首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447800" y="914400"/>
            <a:ext cx="6337300" cy="174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What do you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do on weekdays? 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What do you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 on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weekends?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825750" y="3184525"/>
            <a:ext cx="3960812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55000"/>
              </a:lnSpc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2" charset="-122"/>
              </a:rPr>
              <a:t> always … </a:t>
            </a:r>
          </a:p>
          <a:p>
            <a:pPr algn="l">
              <a:lnSpc>
                <a:spcPct val="55000"/>
              </a:lnSpc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2" charset="-122"/>
              </a:rPr>
              <a:t> usually …</a:t>
            </a:r>
          </a:p>
          <a:p>
            <a:pPr algn="l">
              <a:lnSpc>
                <a:spcPct val="55000"/>
              </a:lnSpc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2" charset="-122"/>
              </a:rPr>
              <a:t> often … </a:t>
            </a:r>
          </a:p>
          <a:p>
            <a:pPr algn="l">
              <a:lnSpc>
                <a:spcPct val="55000"/>
              </a:lnSpc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2" charset="-122"/>
              </a:rPr>
              <a:t> sometimes …</a:t>
            </a:r>
          </a:p>
          <a:p>
            <a:pPr algn="l">
              <a:lnSpc>
                <a:spcPct val="30000"/>
              </a:lnSpc>
              <a:spcBef>
                <a:spcPct val="15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Arial Unicode MS" pitchFamily="2" charset="-122"/>
              </a:rPr>
              <a:t> …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47900" y="4179888"/>
            <a:ext cx="720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73733" name="AutoShape 5"/>
          <p:cNvSpPr/>
          <p:nvPr/>
        </p:nvSpPr>
        <p:spPr bwMode="auto">
          <a:xfrm>
            <a:off x="2735262" y="3241675"/>
            <a:ext cx="219075" cy="2770188"/>
          </a:xfrm>
          <a:prstGeom prst="leftBrace">
            <a:avLst>
              <a:gd name="adj1" fmla="val 105374"/>
              <a:gd name="adj2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autoUpdateAnimBg="0"/>
      <p:bldP spid="73732" grpId="0" autoUpdateAnimBg="0"/>
      <p:bldP spid="73733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shopping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828675" y="2124075"/>
            <a:ext cx="3095625" cy="299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116013" y="5165725"/>
            <a:ext cx="266382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often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go shopping 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01663" y="604838"/>
            <a:ext cx="7956550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dirty="0">
                <a:latin typeface="Comic Sans MS" panose="030F0702030302020204" pitchFamily="66" charset="0"/>
              </a:rPr>
              <a:t>What do you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zh-CN" altLang="en-US" sz="3200" b="1" dirty="0">
                <a:latin typeface="Comic Sans MS" panose="030F0702030302020204" pitchFamily="66" charset="0"/>
              </a:rPr>
              <a:t>do on weekends?</a:t>
            </a:r>
          </a:p>
          <a:p>
            <a:pPr algn="l"/>
            <a:r>
              <a:rPr lang="en-US" altLang="zh-CN" sz="3200" b="1" dirty="0">
                <a:latin typeface="Comic Sans MS" panose="030F0702030302020204" pitchFamily="66" charset="0"/>
              </a:rPr>
              <a:t>I often/usually/...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668838" y="5165725"/>
            <a:ext cx="3889375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hardly ever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help with housework</a:t>
            </a:r>
          </a:p>
        </p:txBody>
      </p:sp>
      <p:pic>
        <p:nvPicPr>
          <p:cNvPr id="74758" name="Picture 6" descr="u=4261468055,3357364057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8838" y="2124075"/>
            <a:ext cx="3529012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ldLvl="0" autoUpdateAnimBg="0"/>
      <p:bldP spid="74756" grpId="0" bldLvl="0" autoUpdateAnimBg="0"/>
      <p:bldP spid="74757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tv"/>
          <p:cNvPicPr>
            <a:picLocks noChangeAspect="1" noChangeArrowheads="1"/>
          </p:cNvPicPr>
          <p:nvPr/>
        </p:nvPicPr>
        <p:blipFill>
          <a:blip r:embed="rId3">
            <a:lum bright="18000"/>
          </a:blip>
          <a:srcRect/>
          <a:stretch>
            <a:fillRect/>
          </a:stretch>
        </p:blipFill>
        <p:spPr bwMode="auto">
          <a:xfrm>
            <a:off x="900113" y="2005013"/>
            <a:ext cx="3024187" cy="2936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025525" y="4941888"/>
            <a:ext cx="397827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 b="1">
                <a:latin typeface="Comic Sans MS" panose="030F0702030302020204" pitchFamily="66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usually</a:t>
            </a:r>
          </a:p>
          <a:p>
            <a:pPr algn="l"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watch TV</a:t>
            </a:r>
            <a:endParaRPr lang="zh-CN" altLang="en-US" sz="2800" b="1">
              <a:latin typeface="Comic Sans MS" panose="030F0702030302020204" pitchFamily="66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026025" y="4941888"/>
            <a:ext cx="3902075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b="1">
                <a:latin typeface="Comic Sans MS" panose="030F0702030302020204" pitchFamily="66" charset="0"/>
              </a:rPr>
              <a:t>  </a:t>
            </a: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sometimes</a:t>
            </a:r>
          </a:p>
          <a:p>
            <a:pPr algn="l"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  read books</a:t>
            </a:r>
            <a:endParaRPr lang="en-US" altLang="zh-CN" sz="2800" b="1">
              <a:latin typeface="Comic Sans MS" panose="030F0702030302020204" pitchFamily="66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900113" y="609600"/>
            <a:ext cx="6913562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latin typeface="Comic Sans MS" panose="030F0702030302020204" pitchFamily="66" charset="0"/>
              </a:rPr>
              <a:t>What do you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zh-CN" altLang="en-US" sz="3200" b="1">
                <a:latin typeface="Comic Sans MS" panose="030F0702030302020204" pitchFamily="66" charset="0"/>
              </a:rPr>
              <a:t>do on weekends?</a:t>
            </a:r>
          </a:p>
          <a:p>
            <a:pPr algn="l"/>
            <a:r>
              <a:rPr lang="en-US" altLang="zh-CN" sz="3200" b="1">
                <a:latin typeface="Comic Sans MS" panose="030F0702030302020204" pitchFamily="66" charset="0"/>
              </a:rPr>
              <a:t>I often/usually/...</a:t>
            </a:r>
            <a:endParaRPr lang="zh-CN" altLang="en-US" sz="3200" b="1">
              <a:latin typeface="Comic Sans MS" panose="030F0702030302020204" pitchFamily="66" charset="0"/>
            </a:endParaRPr>
          </a:p>
        </p:txBody>
      </p:sp>
      <p:pic>
        <p:nvPicPr>
          <p:cNvPr id="75782" name="Picture 6" descr="u=1563541401,1213255829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2005013"/>
            <a:ext cx="31686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ldLvl="0" autoUpdateAnimBg="0"/>
      <p:bldP spid="75780" grpId="0" bldLvl="0" autoUpdateAnimBg="0"/>
      <p:bldP spid="75781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00113" y="442913"/>
            <a:ext cx="6913562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latin typeface="Comic Sans MS" panose="030F0702030302020204" pitchFamily="66" charset="0"/>
              </a:rPr>
              <a:t>What do you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zh-CN" altLang="en-US" sz="3200" b="1">
                <a:latin typeface="Comic Sans MS" panose="030F0702030302020204" pitchFamily="66" charset="0"/>
              </a:rPr>
              <a:t>do on weekends?</a:t>
            </a:r>
          </a:p>
          <a:p>
            <a:pPr algn="l"/>
            <a:r>
              <a:rPr lang="en-US" altLang="zh-CN" sz="3200" b="1">
                <a:latin typeface="Comic Sans MS" panose="030F0702030302020204" pitchFamily="66" charset="0"/>
              </a:rPr>
              <a:t>I often/usually/...</a:t>
            </a:r>
            <a:endParaRPr lang="zh-CN" altLang="en-US" sz="3200" b="1">
              <a:latin typeface="Comic Sans MS" panose="030F0702030302020204" pitchFamily="66" charset="0"/>
            </a:endParaRPr>
          </a:p>
        </p:txBody>
      </p:sp>
      <p:pic>
        <p:nvPicPr>
          <p:cNvPr id="76803" name="Picture 3" descr="u=484103739,4244099957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0475" y="2055813"/>
            <a:ext cx="3629025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580063" y="2481263"/>
            <a:ext cx="2016125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800" b="1">
                <a:latin typeface="Comic Sans MS" panose="030F0702030302020204" pitchFamily="66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Comic Sans MS" panose="030F0702030302020204" pitchFamily="66" charset="0"/>
              </a:rPr>
              <a:t>never</a:t>
            </a:r>
          </a:p>
          <a:p>
            <a:pPr algn="l">
              <a:lnSpc>
                <a:spcPct val="120000"/>
              </a:lnSpc>
            </a:pPr>
            <a:r>
              <a:rPr lang="zh-CN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ldLvl="0" autoUpdateAnimBg="0"/>
      <p:bldP spid="76804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533400" y="618538"/>
            <a:ext cx="81883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1b.</a:t>
            </a:r>
            <a:r>
              <a:rPr lang="en-US" altLang="zh-CN" sz="2800" b="1" dirty="0">
                <a:latin typeface="Times New Roman" panose="02020603050405020304" pitchFamily="18" charset="0"/>
              </a:rPr>
              <a:t> Listen and write the activities next to the correct frequency.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404813" y="2541588"/>
            <a:ext cx="401478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always (100%)  </a:t>
            </a:r>
            <a:r>
              <a:rPr lang="en-US" altLang="zh-CN" sz="20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______________   </a:t>
            </a:r>
            <a:endParaRPr lang="en-US" altLang="zh-CN" sz="20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usually  ________________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often  ________________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sometimes  ________________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hardly ever  ________________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never (0%)  ________________</a:t>
            </a:r>
            <a:endParaRPr lang="zh-CN" altLang="en-US" sz="20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28" name="Picture 4" descr="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2028" y="2300288"/>
            <a:ext cx="4391025" cy="354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679575" y="3932237"/>
            <a:ext cx="1606550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go shopping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366838" y="3017837"/>
            <a:ext cx="16351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watch TV</a:t>
            </a:r>
            <a:endParaRPr lang="zh-CN" altLang="en-US" sz="2000" b="1" dirty="0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219325" y="2590800"/>
            <a:ext cx="17430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exercise, read</a:t>
            </a:r>
            <a:endParaRPr lang="zh-CN" altLang="en-US" sz="2000" b="1" dirty="0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087438" y="3476625"/>
            <a:ext cx="28749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help with housework</a:t>
            </a:r>
            <a:endParaRPr lang="zh-CN" altLang="en-US" sz="2000" b="1" dirty="0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870075" y="4391025"/>
            <a:ext cx="16351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watch TV</a:t>
            </a:r>
            <a:endParaRPr lang="zh-CN" altLang="en-US" sz="2000" b="1" dirty="0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900237" y="4846638"/>
            <a:ext cx="1604963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go shopping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bldLvl="0" autoUpdateAnimBg="0"/>
      <p:bldP spid="77830" grpId="0" bldLvl="0" autoUpdateAnimBg="0"/>
      <p:bldP spid="77831" grpId="0" bldLvl="0" autoUpdateAnimBg="0"/>
      <p:bldP spid="77832" grpId="0" bldLvl="0" autoUpdateAnimBg="0"/>
      <p:bldP spid="77833" grpId="0" bldLvl="0" autoUpdateAnimBg="0"/>
      <p:bldP spid="7783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95260" y="990600"/>
            <a:ext cx="725170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1c.</a:t>
            </a:r>
            <a:r>
              <a:rPr lang="en-US" altLang="zh-CN" sz="2800" b="1" dirty="0">
                <a:latin typeface="Times New Roman" panose="02020603050405020304" pitchFamily="18" charset="0"/>
                <a:sym typeface="Arial" panose="020B0604020202020204" pitchFamily="34" charset="0"/>
              </a:rPr>
              <a:t> Talk about the people in the picture above.</a:t>
            </a:r>
          </a:p>
          <a:p>
            <a:pPr algn="l"/>
            <a:r>
              <a:rPr lang="en-US" altLang="zh-CN" sz="28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  What do they do on weekends?</a:t>
            </a:r>
            <a:endParaRPr lang="zh-CN" altLang="en-US" sz="2800" b="1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371600" y="2651215"/>
            <a:ext cx="6477000" cy="295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A: What does he do on weekends?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B: He usually watches </a:t>
            </a:r>
            <a:r>
              <a:rPr lang="en-US" altLang="zh-CN" sz="320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tv</a:t>
            </a: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A: Does he go shopping?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B: No, he never goes shopping.</a:t>
            </a:r>
            <a:endParaRPr lang="zh-CN" altLang="en-US" sz="32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WordArt 2"/>
          <p:cNvSpPr>
            <a:spLocks noChangeArrowheads="1" noChangeShapeType="1"/>
          </p:cNvSpPr>
          <p:nvPr/>
        </p:nvSpPr>
        <p:spPr bwMode="auto">
          <a:xfrm>
            <a:off x="469900" y="534988"/>
            <a:ext cx="2232025" cy="4714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5065"/>
              </a:avLst>
            </a:prstTxWarp>
          </a:bodyPr>
          <a:lstStyle/>
          <a:p>
            <a:r>
              <a:rPr lang="zh-CN" altLang="en-US" sz="3600" b="1" dirty="0">
                <a:solidFill>
                  <a:srgbClr val="0066FF"/>
                </a:soli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12774" y="1089025"/>
            <a:ext cx="784542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)1. My mother _____ surfs the Internet. She likes watching TV.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A. doesn't hardly ever                         B. hard ever 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C. isn't hardly ever                              D. hardly ever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)2. My friends _____ any shopping on weekends.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aren't do                           B. isn't do 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C. don't do                            D. doesn't do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)3. I'm very tired. I can _____ run.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always         B. hardly         C. usually           D. sometimes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 )4. My grandfather _____ every day. He looks very healthy.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A. exercise                  B. do exercises 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C. do exercise             D. does exercises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55650" y="1169988"/>
            <a:ext cx="40322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55650" y="3657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755650" y="2514600"/>
            <a:ext cx="40322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55650" y="46482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ldLvl="0" autoUpdateAnimBg="0"/>
      <p:bldP spid="79877" grpId="0" bldLvl="0" autoUpdateAnimBg="0"/>
      <p:bldP spid="79878" grpId="0" bldLvl="0" autoUpdateAnimBg="0"/>
      <p:bldP spid="79879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2"/>
          <p:cNvSpPr>
            <a:spLocks noChangeArrowheads="1" noChangeShapeType="1"/>
          </p:cNvSpPr>
          <p:nvPr/>
        </p:nvSpPr>
        <p:spPr bwMode="auto">
          <a:xfrm>
            <a:off x="539750" y="280988"/>
            <a:ext cx="1828800" cy="8080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4481"/>
              </a:avLst>
            </a:prstTxWarp>
          </a:bodyPr>
          <a:lstStyle/>
          <a:p>
            <a:r>
              <a:rPr lang="zh-CN" altLang="en-US" sz="3600" b="1" dirty="0">
                <a:ln w="9525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问题探究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39750" y="1219200"/>
            <a:ext cx="77724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1. exercise </a:t>
            </a:r>
            <a:r>
              <a:rPr lang="zh-CN" altLang="en-US" sz="20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的用法</a:t>
            </a: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latin typeface="Times New Roman" panose="02020603050405020304" pitchFamily="18" charset="0"/>
              </a:rPr>
              <a:t>  </a:t>
            </a:r>
            <a:r>
              <a:rPr lang="en-US" altLang="zh-CN" sz="2000" b="1" dirty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</a:rPr>
              <a:t>）我每天都锻炼。</a:t>
            </a:r>
            <a:r>
              <a:rPr lang="en-US" altLang="zh-CN" sz="2000" b="1" dirty="0">
                <a:latin typeface="Times New Roman" panose="02020603050405020304" pitchFamily="18" charset="0"/>
              </a:rPr>
              <a:t>I exercise every day.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2</a:t>
            </a:r>
            <a:r>
              <a:rPr lang="zh-CN" altLang="en-US" sz="2000" b="1" dirty="0">
                <a:latin typeface="Times New Roman" panose="02020603050405020304" pitchFamily="18" charset="0"/>
              </a:rPr>
              <a:t>）我爸爸总是做运动。</a:t>
            </a:r>
            <a:r>
              <a:rPr lang="en-US" altLang="zh-CN" sz="2000" b="1" dirty="0">
                <a:latin typeface="Times New Roman" panose="02020603050405020304" pitchFamily="18" charset="0"/>
              </a:rPr>
              <a:t>My father always does exercise.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3</a:t>
            </a:r>
            <a:r>
              <a:rPr lang="zh-CN" altLang="en-US" sz="2000" b="1" dirty="0">
                <a:latin typeface="Times New Roman" panose="02020603050405020304" pitchFamily="18" charset="0"/>
              </a:rPr>
              <a:t>）我们每天都做早操。</a:t>
            </a:r>
            <a:r>
              <a:rPr lang="en-US" altLang="zh-CN" sz="2000" b="1" dirty="0">
                <a:latin typeface="Times New Roman" panose="02020603050405020304" pitchFamily="18" charset="0"/>
              </a:rPr>
              <a:t>We do morning exercises every day.</a:t>
            </a:r>
          </a:p>
          <a:p>
            <a:pPr algn="l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exercise 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可以做动词，意为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“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锻炼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”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；也可以做名词，意为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“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运动、锻炼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”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时为不可数名词，意为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“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习题、体操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”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是为可数名词，场合动词 </a:t>
            </a: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do 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搭配使用，且做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“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体操</a:t>
            </a:r>
            <a:r>
              <a:rPr lang="zh-CN" altLang="en-US" sz="2000" b="1" dirty="0">
                <a:solidFill>
                  <a:srgbClr val="3333CC"/>
                </a:solidFill>
                <a:latin typeface="Arial" panose="020B0604020202020204"/>
              </a:rPr>
              <a:t>”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讲时多用复数形式。</a:t>
            </a: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     常用词组：</a:t>
            </a: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take/do exercise       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做运动；</a:t>
            </a: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do morning exercises        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做早操；</a:t>
            </a:r>
          </a:p>
          <a:p>
            <a:pPr algn="l">
              <a:lnSpc>
                <a:spcPct val="140000"/>
              </a:lnSpc>
            </a:pP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altLang="zh-CN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do eye exercises          </a:t>
            </a: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</a:rPr>
              <a:t>做眼保健操。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80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全屏显示(4:3)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楷体_GB2312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A0607676D27A4DF49AB841D369151FCF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