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69" r:id="rId2"/>
    <p:sldId id="510" r:id="rId3"/>
    <p:sldId id="559" r:id="rId4"/>
    <p:sldId id="567" r:id="rId5"/>
    <p:sldId id="568" r:id="rId6"/>
    <p:sldId id="560" r:id="rId7"/>
    <p:sldId id="561" r:id="rId8"/>
    <p:sldId id="562" r:id="rId9"/>
    <p:sldId id="563" r:id="rId10"/>
    <p:sldId id="564" r:id="rId11"/>
    <p:sldId id="566" r:id="rId12"/>
    <p:sldId id="565" r:id="rId13"/>
    <p:sldId id="507" r:id="rId14"/>
    <p:sldId id="501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华文楷体" panose="02010600040101010101" pitchFamily="2" charset="-122"/>
      <p:regular r:id="rId22"/>
    </p:embeddedFont>
    <p:embeddedFont>
      <p:font typeface="黑体" panose="02010609060101010101" pitchFamily="49" charset="-122"/>
      <p:regular r:id="rId23"/>
    </p:embeddedFont>
    <p:embeddedFont>
      <p:font typeface="楷体" panose="02010609060101010101" pitchFamily="49" charset="-122"/>
      <p:regular r:id="rId24"/>
    </p:embeddedFont>
    <p:embeddedFont>
      <p:font typeface="楷体_GB2312" panose="02010600030101010101" charset="-122"/>
      <p:regular r:id="rId25"/>
    </p:embeddedFont>
    <p:embeddedFont>
      <p:font typeface="微软雅黑" panose="020B0503020204020204" pitchFamily="34" charset="-122"/>
      <p:regular r:id="rId26"/>
      <p:bold r:id="rId27"/>
    </p:embeddedFont>
    <p:embeddedFont>
      <p:font typeface="幼圆" panose="02010509060101010101" pitchFamily="49" charset="-122"/>
      <p:regular r:id="rId28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E6E2"/>
    <a:srgbClr val="009900"/>
    <a:srgbClr val="FF0000"/>
    <a:srgbClr val="FF9933"/>
    <a:srgbClr val="AFF22A"/>
    <a:srgbClr val="FFFFFF"/>
    <a:srgbClr val="CC9900"/>
    <a:srgbClr val="FF660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5622" autoAdjust="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4427984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941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</a:t>
            </a:r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以内的加法和减法（一）求被减数的简单实际问题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image" Target="../media/image3.emf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slide" Target="slide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jpe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一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rId2" action="ppaction://hlinksldjump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3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4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568232"/>
            <a:ext cx="9144000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求被减数的简单实际问题</a:t>
            </a:r>
            <a:endParaRPr lang="zh-CN" altLang="en-US" sz="40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4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3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6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2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971600" y="660235"/>
            <a:ext cx="3956852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100</a:t>
            </a:r>
            <a:r>
              <a:rPr lang="zh-CN" altLang="en-US" sz="2400" dirty="0" smtClean="0">
                <a:solidFill>
                  <a:srgbClr val="0050A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以内的加法和减法（一）</a:t>
            </a:r>
            <a:endParaRPr lang="zh-CN" altLang="en-US" sz="2400" dirty="0">
              <a:solidFill>
                <a:srgbClr val="0050AA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5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31783" y="51970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4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97496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矩形 12"/>
          <p:cNvSpPr>
            <a:spLocks noChangeArrowheads="1"/>
          </p:cNvSpPr>
          <p:nvPr/>
        </p:nvSpPr>
        <p:spPr bwMode="auto">
          <a:xfrm>
            <a:off x="500063" y="2667595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）玲玲养了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      ，送给兵兵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条。玲玲现在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有多少条？</a:t>
            </a:r>
          </a:p>
        </p:txBody>
      </p:sp>
      <p:sp>
        <p:nvSpPr>
          <p:cNvPr id="8195" name="矩形 42"/>
          <p:cNvSpPr>
            <a:spLocks noChangeArrowheads="1"/>
          </p:cNvSpPr>
          <p:nvPr/>
        </p:nvSpPr>
        <p:spPr bwMode="auto">
          <a:xfrm>
            <a:off x="5149850" y="1973858"/>
            <a:ext cx="4937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8196" name="矩形 38"/>
          <p:cNvSpPr>
            <a:spLocks noChangeArrowheads="1"/>
          </p:cNvSpPr>
          <p:nvPr/>
        </p:nvSpPr>
        <p:spPr bwMode="auto">
          <a:xfrm>
            <a:off x="4611688" y="199640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97" name="矩形 37"/>
          <p:cNvSpPr>
            <a:spLocks noChangeArrowheads="1"/>
          </p:cNvSpPr>
          <p:nvPr/>
        </p:nvSpPr>
        <p:spPr bwMode="auto">
          <a:xfrm>
            <a:off x="3838575" y="199005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198" name="矩形 39"/>
          <p:cNvSpPr>
            <a:spLocks noChangeArrowheads="1"/>
          </p:cNvSpPr>
          <p:nvPr/>
        </p:nvSpPr>
        <p:spPr bwMode="auto">
          <a:xfrm>
            <a:off x="3386138" y="1945605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8199" name="矩形 36"/>
          <p:cNvSpPr>
            <a:spLocks noChangeArrowheads="1"/>
          </p:cNvSpPr>
          <p:nvPr/>
        </p:nvSpPr>
        <p:spPr bwMode="auto">
          <a:xfrm>
            <a:off x="2892425" y="198529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200" name="矩形 12"/>
          <p:cNvSpPr>
            <a:spLocks noChangeArrowheads="1"/>
          </p:cNvSpPr>
          <p:nvPr/>
        </p:nvSpPr>
        <p:spPr bwMode="auto">
          <a:xfrm>
            <a:off x="500063" y="843558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）玲玲养了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      ，兵兵又送给她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条。玲玲 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现在有多少条？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955925" y="1954810"/>
            <a:ext cx="2116138" cy="473073"/>
            <a:chOff x="5896696" y="3521821"/>
            <a:chExt cx="2115077" cy="472481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21"/>
              <a:ext cx="2000228" cy="472481"/>
              <a:chOff x="3143170" y="3337452"/>
              <a:chExt cx="2000265" cy="472179"/>
            </a:xfrm>
          </p:grpSpPr>
          <p:sp>
            <p:nvSpPr>
              <p:cNvPr id="8224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2"/>
                <a:ext cx="2000264" cy="4607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45164" y="3408752"/>
                <a:ext cx="398271" cy="400879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5896696" y="3593167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3890963" y="2031008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42" name="椭圆 41"/>
          <p:cNvSpPr/>
          <p:nvPr/>
        </p:nvSpPr>
        <p:spPr>
          <a:xfrm>
            <a:off x="3429000" y="2007195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pic>
        <p:nvPicPr>
          <p:cNvPr id="8206" name="Picture 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948333"/>
            <a:ext cx="9382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矩形 20"/>
          <p:cNvSpPr>
            <a:spLocks noChangeArrowheads="1"/>
          </p:cNvSpPr>
          <p:nvPr/>
        </p:nvSpPr>
        <p:spPr bwMode="auto">
          <a:xfrm>
            <a:off x="4857750" y="1987699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08" name="Picture 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6000" y="2753320"/>
            <a:ext cx="93821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8"/>
          <p:cNvGrpSpPr/>
          <p:nvPr/>
        </p:nvGrpSpPr>
        <p:grpSpPr bwMode="auto">
          <a:xfrm>
            <a:off x="2944812" y="3824881"/>
            <a:ext cx="2131242" cy="461665"/>
            <a:chOff x="5928507" y="3521815"/>
            <a:chExt cx="2130095" cy="461663"/>
          </a:xfrm>
        </p:grpSpPr>
        <p:grpSp>
          <p:nvGrpSpPr>
            <p:cNvPr id="5" name="组合 17"/>
            <p:cNvGrpSpPr/>
            <p:nvPr/>
          </p:nvGrpSpPr>
          <p:grpSpPr bwMode="auto">
            <a:xfrm>
              <a:off x="6011545" y="3521815"/>
              <a:ext cx="2047057" cy="461663"/>
              <a:chOff x="3143170" y="3337447"/>
              <a:chExt cx="2047095" cy="461368"/>
            </a:xfrm>
          </p:grpSpPr>
          <p:sp>
            <p:nvSpPr>
              <p:cNvPr id="8220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47"/>
                <a:ext cx="2000264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833263" y="3408840"/>
                <a:ext cx="357002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 bwMode="auto">
            <a:xfrm>
              <a:off x="5928507" y="3593254"/>
              <a:ext cx="356995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2863850" y="382257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8" name="矩形 57"/>
          <p:cNvSpPr>
            <a:spLocks noChangeArrowheads="1"/>
          </p:cNvSpPr>
          <p:nvPr/>
        </p:nvSpPr>
        <p:spPr bwMode="auto">
          <a:xfrm>
            <a:off x="3902075" y="3827338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9" name="矩形 58"/>
          <p:cNvSpPr>
            <a:spLocks noChangeArrowheads="1"/>
          </p:cNvSpPr>
          <p:nvPr/>
        </p:nvSpPr>
        <p:spPr bwMode="auto">
          <a:xfrm>
            <a:off x="4655621" y="381781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0" name="矩形 59"/>
          <p:cNvSpPr>
            <a:spLocks noChangeArrowheads="1"/>
          </p:cNvSpPr>
          <p:nvPr/>
        </p:nvSpPr>
        <p:spPr bwMode="auto">
          <a:xfrm>
            <a:off x="3338513" y="3817813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－</a:t>
            </a:r>
          </a:p>
        </p:txBody>
      </p:sp>
      <p:sp>
        <p:nvSpPr>
          <p:cNvPr id="61" name="矩形 60"/>
          <p:cNvSpPr/>
          <p:nvPr/>
        </p:nvSpPr>
        <p:spPr bwMode="auto">
          <a:xfrm>
            <a:off x="3997325" y="3901083"/>
            <a:ext cx="357188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62" name="椭圆 61"/>
          <p:cNvSpPr/>
          <p:nvPr/>
        </p:nvSpPr>
        <p:spPr>
          <a:xfrm>
            <a:off x="3386138" y="3877270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8216" name="矩形 20"/>
          <p:cNvSpPr>
            <a:spLocks noChangeArrowheads="1"/>
          </p:cNvSpPr>
          <p:nvPr/>
        </p:nvSpPr>
        <p:spPr bwMode="auto">
          <a:xfrm>
            <a:off x="4932040" y="3843933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5230415" y="3827338"/>
            <a:ext cx="4937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4" name="图片 43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5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矩形 12"/>
          <p:cNvSpPr>
            <a:spLocks noChangeArrowheads="1"/>
          </p:cNvSpPr>
          <p:nvPr/>
        </p:nvSpPr>
        <p:spPr bwMode="auto">
          <a:xfrm>
            <a:off x="395536" y="1515437"/>
            <a:ext cx="800100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）玲玲养了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      ，送给兵兵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条。玲玲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现在有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多少条？</a:t>
            </a:r>
          </a:p>
        </p:txBody>
      </p:sp>
      <p:sp>
        <p:nvSpPr>
          <p:cNvPr id="8200" name="矩形 12"/>
          <p:cNvSpPr>
            <a:spLocks noChangeArrowheads="1"/>
          </p:cNvSpPr>
          <p:nvPr/>
        </p:nvSpPr>
        <p:spPr bwMode="auto">
          <a:xfrm>
            <a:off x="395536" y="382864"/>
            <a:ext cx="8001000" cy="11137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）玲玲养了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      ，兵兵又送给她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条。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玲玲现在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有多少条？</a:t>
            </a:r>
          </a:p>
        </p:txBody>
      </p:sp>
      <p:pic>
        <p:nvPicPr>
          <p:cNvPr id="8206" name="Picture 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12208"/>
            <a:ext cx="792088" cy="4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3095836" y="1031567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30+10=40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（条）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4" name="Picture 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662082"/>
            <a:ext cx="792088" cy="4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3089479" y="2192987"/>
            <a:ext cx="2356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40-10=20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（条）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-252536" y="2859782"/>
            <a:ext cx="3384376" cy="1584176"/>
            <a:chOff x="-252536" y="2859782"/>
            <a:chExt cx="3384376" cy="1584176"/>
          </a:xfrm>
          <a:noFill/>
        </p:grpSpPr>
        <p:pic>
          <p:nvPicPr>
            <p:cNvPr id="47" name="图片 46" descr="60.jp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52536" y="2859782"/>
              <a:ext cx="1981898" cy="1584176"/>
            </a:xfrm>
            <a:prstGeom prst="rect">
              <a:avLst/>
            </a:prstGeom>
            <a:grpFill/>
          </p:spPr>
        </p:pic>
        <p:sp>
          <p:nvSpPr>
            <p:cNvPr id="48" name="圆角矩形标注 47"/>
            <p:cNvSpPr/>
            <p:nvPr/>
          </p:nvSpPr>
          <p:spPr>
            <a:xfrm>
              <a:off x="1259632" y="3291830"/>
              <a:ext cx="1872208" cy="720080"/>
            </a:xfrm>
            <a:prstGeom prst="wedgeRoundRectCallout">
              <a:avLst>
                <a:gd name="adj1" fmla="val -61053"/>
                <a:gd name="adj2" fmla="val 15779"/>
                <a:gd name="adj3" fmla="val 16667"/>
              </a:avLst>
            </a:prstGeom>
            <a:grp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比较上下两题有什么不同？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275856" y="2571750"/>
            <a:ext cx="5904656" cy="1872208"/>
            <a:chOff x="3275856" y="2715766"/>
            <a:chExt cx="5904656" cy="1872208"/>
          </a:xfrm>
          <a:noFill/>
        </p:grpSpPr>
        <p:sp>
          <p:nvSpPr>
            <p:cNvPr id="51" name="圆角矩形标注 50"/>
            <p:cNvSpPr/>
            <p:nvPr/>
          </p:nvSpPr>
          <p:spPr>
            <a:xfrm>
              <a:off x="3275856" y="3003798"/>
              <a:ext cx="4320480" cy="1584176"/>
            </a:xfrm>
            <a:prstGeom prst="wedgeRoundRectCallout">
              <a:avLst>
                <a:gd name="adj1" fmla="val 54299"/>
                <a:gd name="adj2" fmla="val -3852"/>
                <a:gd name="adj3" fmla="val 16667"/>
              </a:avLst>
            </a:prstGeom>
            <a:grp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题玲玲现在蚕的条数等于她原有的条数加上兵兵又送给她的条数；</a:t>
              </a:r>
              <a:endParaRPr lang="en-US" altLang="zh-CN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题玲玲现在蚕的条数等于她原有的条数去掉她送给兵兵的条数。</a:t>
              </a:r>
              <a:endPara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50" name="图片 49" descr="76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108527" y="2715766"/>
              <a:ext cx="2071985" cy="1656184"/>
            </a:xfrm>
            <a:prstGeom prst="rect">
              <a:avLst/>
            </a:prstGeom>
            <a:grpFill/>
          </p:spPr>
        </p:pic>
      </p:grpSp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矩形 12"/>
          <p:cNvSpPr>
            <a:spLocks noChangeArrowheads="1"/>
          </p:cNvSpPr>
          <p:nvPr/>
        </p:nvSpPr>
        <p:spPr bwMode="auto">
          <a:xfrm>
            <a:off x="544687" y="546815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5.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915566"/>
            <a:ext cx="65690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矩形 20"/>
          <p:cNvSpPr>
            <a:spLocks noChangeArrowheads="1"/>
          </p:cNvSpPr>
          <p:nvPr/>
        </p:nvSpPr>
        <p:spPr bwMode="auto">
          <a:xfrm>
            <a:off x="1757536" y="3090441"/>
            <a:ext cx="2973388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比    多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只，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3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8911" y="2898354"/>
            <a:ext cx="500063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2986" y="2888829"/>
            <a:ext cx="60483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矩形 20"/>
          <p:cNvSpPr>
            <a:spLocks noChangeArrowheads="1"/>
          </p:cNvSpPr>
          <p:nvPr/>
        </p:nvSpPr>
        <p:spPr bwMode="auto">
          <a:xfrm>
            <a:off x="5043661" y="3090441"/>
            <a:ext cx="28178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比   少</a:t>
            </a:r>
            <a:r>
              <a:rPr lang="zh-CN" altLang="en-US" sz="2400" b="1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只，</a:t>
            </a:r>
            <a:endParaRPr lang="zh-CN" altLang="en-US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00849" y="2888829"/>
            <a:ext cx="50006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10261" y="2888829"/>
            <a:ext cx="60483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70424" y="3017674"/>
            <a:ext cx="5524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400974" y="3017674"/>
            <a:ext cx="55245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5696297" y="948606"/>
            <a:ext cx="0" cy="1656184"/>
          </a:xfrm>
          <a:prstGeom prst="line">
            <a:avLst/>
          </a:prstGeom>
          <a:ln w="4762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043608" y="2139702"/>
            <a:ext cx="6552728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我们用什么方法来求被减数的实际问题？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072484" y="2859782"/>
            <a:ext cx="6523852" cy="931024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我们用加法方法来求被减数的实际问题，把其中的两部分相加。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6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这节课你们都学会了哪些知识？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3491880" y="1707654"/>
            <a:ext cx="2016224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25</a:t>
            </a: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页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4" name="图片 1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6918" y="1001087"/>
            <a:ext cx="5832648" cy="361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组合 16"/>
          <p:cNvGrpSpPr/>
          <p:nvPr/>
        </p:nvGrpSpPr>
        <p:grpSpPr>
          <a:xfrm>
            <a:off x="2458772" y="398432"/>
            <a:ext cx="5505569" cy="1099957"/>
            <a:chOff x="2458772" y="398432"/>
            <a:chExt cx="5505569" cy="1099957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588224" y="398432"/>
              <a:ext cx="1376117" cy="1099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圆角矩形标注 56"/>
            <p:cNvSpPr/>
            <p:nvPr/>
          </p:nvSpPr>
          <p:spPr bwMode="auto">
            <a:xfrm>
              <a:off x="2458772" y="492072"/>
              <a:ext cx="4129452" cy="526547"/>
            </a:xfrm>
            <a:prstGeom prst="wedgeRoundRectCallout">
              <a:avLst>
                <a:gd name="adj1" fmla="val 58133"/>
                <a:gd name="adj2" fmla="val 24221"/>
                <a:gd name="adj3" fmla="val 16667"/>
              </a:avLst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猴妈妈带着小猴去摘桃。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0" name="图片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1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7539E-6 L -0.00017 -0.217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081" y="267494"/>
            <a:ext cx="5679599" cy="35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774040" y="1500750"/>
            <a:ext cx="2501816" cy="782968"/>
            <a:chOff x="6631835" y="-1814070"/>
            <a:chExt cx="1882457" cy="1411393"/>
          </a:xfrm>
          <a:solidFill>
            <a:srgbClr val="FFFFCC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6674660" y="-1814070"/>
              <a:ext cx="1766048" cy="1411393"/>
            </a:xfrm>
            <a:prstGeom prst="wedgeRoundRectCallout">
              <a:avLst>
                <a:gd name="adj1" fmla="val 58752"/>
                <a:gd name="adj2" fmla="val 36151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6631835" y="-1814070"/>
              <a:ext cx="1882457" cy="13949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已经摘了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个桃，树上还剩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6336791" y="1461836"/>
            <a:ext cx="1857375" cy="830262"/>
            <a:chOff x="5916207" y="699810"/>
            <a:chExt cx="1857373" cy="1106817"/>
          </a:xfrm>
        </p:grpSpPr>
        <p:sp>
          <p:nvSpPr>
            <p:cNvPr id="24" name="圆角矩形标注 23"/>
            <p:cNvSpPr/>
            <p:nvPr/>
          </p:nvSpPr>
          <p:spPr>
            <a:xfrm>
              <a:off x="6008282" y="706158"/>
              <a:ext cx="1622423" cy="1085655"/>
            </a:xfrm>
            <a:prstGeom prst="wedgeRoundRectCallout">
              <a:avLst>
                <a:gd name="adj1" fmla="val -39147"/>
                <a:gd name="adj2" fmla="val 58861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8" name="TextBox 14"/>
            <p:cNvSpPr txBox="1">
              <a:spLocks noChangeArrowheads="1"/>
            </p:cNvSpPr>
            <p:nvPr/>
          </p:nvSpPr>
          <p:spPr bwMode="auto">
            <a:xfrm>
              <a:off x="5916207" y="699810"/>
              <a:ext cx="1857373" cy="1106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树上原来有多少个桃？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13"/>
          <p:cNvGrpSpPr/>
          <p:nvPr/>
        </p:nvGrpSpPr>
        <p:grpSpPr bwMode="auto">
          <a:xfrm>
            <a:off x="2734563" y="4011910"/>
            <a:ext cx="4357717" cy="519072"/>
            <a:chOff x="4334245" y="95893"/>
            <a:chExt cx="4622622" cy="603096"/>
          </a:xfrm>
          <a:solidFill>
            <a:srgbClr val="FFFFCC"/>
          </a:solidFill>
          <a:effectLst/>
        </p:grpSpPr>
        <p:sp>
          <p:nvSpPr>
            <p:cNvPr id="29" name="圆角矩形标注 28"/>
            <p:cNvSpPr/>
            <p:nvPr/>
          </p:nvSpPr>
          <p:spPr>
            <a:xfrm>
              <a:off x="4334245" y="95893"/>
              <a:ext cx="4546842" cy="603096"/>
            </a:xfrm>
            <a:prstGeom prst="wedgeRoundRectCallout">
              <a:avLst>
                <a:gd name="adj1" fmla="val -56037"/>
                <a:gd name="adj2" fmla="val -6187"/>
                <a:gd name="adj3" fmla="val 16667"/>
              </a:avLst>
            </a:prstGeom>
            <a:solidFill>
              <a:srgbClr val="E5F3D5"/>
            </a:solidFill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" name="TextBox 14"/>
            <p:cNvSpPr txBox="1">
              <a:spLocks noChangeArrowheads="1"/>
            </p:cNvSpPr>
            <p:nvPr/>
          </p:nvSpPr>
          <p:spPr bwMode="auto">
            <a:xfrm>
              <a:off x="4410025" y="95893"/>
              <a:ext cx="4546842" cy="53639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怎样求出树上原来有多少个桃？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616" y="3387690"/>
            <a:ext cx="1944216" cy="155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2" name="图片 2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3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7539E-6 L -0.00017 -0.217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91672E-6 L 0.04688 -0.1474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-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 -3.88032E-6 L -0.06874 -0.151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85497" y="373056"/>
            <a:ext cx="3719611" cy="2305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991122" y="530585"/>
            <a:ext cx="2501816" cy="782968"/>
            <a:chOff x="6631835" y="-1814070"/>
            <a:chExt cx="1882457" cy="1411393"/>
          </a:xfrm>
          <a:solidFill>
            <a:srgbClr val="FFFFCC"/>
          </a:solidFill>
          <a:effectLst/>
        </p:grpSpPr>
        <p:sp>
          <p:nvSpPr>
            <p:cNvPr id="26" name="圆角矩形标注 25"/>
            <p:cNvSpPr/>
            <p:nvPr/>
          </p:nvSpPr>
          <p:spPr>
            <a:xfrm>
              <a:off x="6674660" y="-1814070"/>
              <a:ext cx="1766048" cy="1411393"/>
            </a:xfrm>
            <a:prstGeom prst="wedgeRoundRectCallout">
              <a:avLst>
                <a:gd name="adj1" fmla="val 58752"/>
                <a:gd name="adj2" fmla="val 36151"/>
                <a:gd name="adj3" fmla="val 16667"/>
              </a:avLst>
            </a:prstGeom>
            <a:solidFill>
              <a:srgbClr val="FFF0D1"/>
            </a:solidFill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6631835" y="-1814070"/>
              <a:ext cx="1882457" cy="13949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已经摘了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个桃，树上还剩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5606844" y="878209"/>
            <a:ext cx="1857375" cy="830262"/>
            <a:chOff x="5916207" y="699810"/>
            <a:chExt cx="1857373" cy="1106817"/>
          </a:xfrm>
        </p:grpSpPr>
        <p:sp>
          <p:nvSpPr>
            <p:cNvPr id="24" name="圆角矩形标注 23"/>
            <p:cNvSpPr/>
            <p:nvPr/>
          </p:nvSpPr>
          <p:spPr>
            <a:xfrm>
              <a:off x="6008282" y="706158"/>
              <a:ext cx="1622423" cy="1085655"/>
            </a:xfrm>
            <a:prstGeom prst="wedgeRoundRectCallout">
              <a:avLst>
                <a:gd name="adj1" fmla="val -39147"/>
                <a:gd name="adj2" fmla="val 58861"/>
                <a:gd name="adj3" fmla="val 16667"/>
              </a:avLst>
            </a:prstGeom>
            <a:solidFill>
              <a:srgbClr val="FFD1E8"/>
            </a:solidFill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8" name="TextBox 14"/>
            <p:cNvSpPr txBox="1">
              <a:spLocks noChangeArrowheads="1"/>
            </p:cNvSpPr>
            <p:nvPr/>
          </p:nvSpPr>
          <p:spPr bwMode="auto">
            <a:xfrm>
              <a:off x="5916207" y="699810"/>
              <a:ext cx="1857373" cy="11068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树上原来有多少个桃？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00773" y="2571750"/>
            <a:ext cx="4651747" cy="1224136"/>
            <a:chOff x="4764088" y="2571750"/>
            <a:chExt cx="4651747" cy="1224136"/>
          </a:xfrm>
          <a:noFill/>
        </p:grpSpPr>
        <p:grpSp>
          <p:nvGrpSpPr>
            <p:cNvPr id="5" name="组合 17"/>
            <p:cNvGrpSpPr/>
            <p:nvPr/>
          </p:nvGrpSpPr>
          <p:grpSpPr bwMode="auto">
            <a:xfrm>
              <a:off x="4764088" y="2714625"/>
              <a:ext cx="3236912" cy="1054100"/>
              <a:chOff x="5704523" y="2095326"/>
              <a:chExt cx="1872275" cy="1405130"/>
            </a:xfrm>
            <a:grpFill/>
          </p:grpSpPr>
          <p:sp>
            <p:nvSpPr>
              <p:cNvPr id="33" name="云形标注 32"/>
              <p:cNvSpPr/>
              <p:nvPr/>
            </p:nvSpPr>
            <p:spPr>
              <a:xfrm>
                <a:off x="5704523" y="2095326"/>
                <a:ext cx="1872275" cy="1405130"/>
              </a:xfrm>
              <a:prstGeom prst="cloudCallout">
                <a:avLst>
                  <a:gd name="adj1" fmla="val 60252"/>
                  <a:gd name="adj2" fmla="val 15391"/>
                </a:avLst>
              </a:prstGeom>
              <a:grpFill/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96" name="TextBox 14"/>
              <p:cNvSpPr txBox="1">
                <a:spLocks noChangeArrowheads="1"/>
              </p:cNvSpPr>
              <p:nvPr/>
            </p:nvSpPr>
            <p:spPr bwMode="auto">
              <a:xfrm>
                <a:off x="5828471" y="2204648"/>
                <a:ext cx="1680865" cy="1108004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把已经摘的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23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个和剩下的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5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个合起来。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84368" y="2571750"/>
              <a:ext cx="1531467" cy="1224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37"/>
          <p:cNvGrpSpPr/>
          <p:nvPr/>
        </p:nvGrpSpPr>
        <p:grpSpPr bwMode="auto">
          <a:xfrm>
            <a:off x="251520" y="3939902"/>
            <a:ext cx="4176464" cy="1077218"/>
            <a:chOff x="2286000" y="3967176"/>
            <a:chExt cx="3357570" cy="1077218"/>
          </a:xfrm>
        </p:grpSpPr>
        <p:sp>
          <p:nvSpPr>
            <p:cNvPr id="3093" name="TextBox 11"/>
            <p:cNvSpPr txBox="1">
              <a:spLocks noChangeArrowheads="1"/>
            </p:cNvSpPr>
            <p:nvPr/>
          </p:nvSpPr>
          <p:spPr bwMode="auto">
            <a:xfrm>
              <a:off x="2286000" y="3967176"/>
              <a:ext cx="300037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4" name="矩形 36"/>
            <p:cNvSpPr>
              <a:spLocks noChangeArrowheads="1"/>
            </p:cNvSpPr>
            <p:nvPr/>
          </p:nvSpPr>
          <p:spPr bwMode="auto">
            <a:xfrm>
              <a:off x="4356100" y="3967176"/>
              <a:ext cx="1287470" cy="107721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28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  ）</a:t>
              </a:r>
            </a:p>
          </p:txBody>
        </p:sp>
      </p:grp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635896" y="3939902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个</a:t>
            </a:r>
            <a:endParaRPr lang="zh-CN" altLang="en-US" sz="2800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929188" y="3435846"/>
            <a:ext cx="4070796" cy="1350467"/>
            <a:chOff x="4929188" y="3435846"/>
            <a:chExt cx="4070796" cy="1350467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452320" y="3435846"/>
              <a:ext cx="1547664" cy="1238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组合 13"/>
            <p:cNvGrpSpPr/>
            <p:nvPr/>
          </p:nvGrpSpPr>
          <p:grpSpPr bwMode="auto">
            <a:xfrm>
              <a:off x="4929188" y="3948113"/>
              <a:ext cx="2935287" cy="838200"/>
              <a:chOff x="910906" y="744507"/>
              <a:chExt cx="3347137" cy="1115974"/>
            </a:xfrm>
          </p:grpSpPr>
          <p:sp>
            <p:nvSpPr>
              <p:cNvPr id="42" name="圆角矩形标注 41"/>
              <p:cNvSpPr/>
              <p:nvPr/>
            </p:nvSpPr>
            <p:spPr>
              <a:xfrm>
                <a:off x="910906" y="744507"/>
                <a:ext cx="3095514" cy="665779"/>
              </a:xfrm>
              <a:prstGeom prst="wedgeRoundRectCallout">
                <a:avLst>
                  <a:gd name="adj1" fmla="val 57605"/>
                  <a:gd name="adj2" fmla="val 3759"/>
                  <a:gd name="adj3" fmla="val 16667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92" name="TextBox 42"/>
              <p:cNvSpPr txBox="1">
                <a:spLocks noChangeArrowheads="1"/>
              </p:cNvSpPr>
              <p:nvPr/>
            </p:nvSpPr>
            <p:spPr bwMode="auto">
              <a:xfrm>
                <a:off x="910906" y="753200"/>
                <a:ext cx="3347137" cy="110728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树上原来有</a:t>
                </a:r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28</a:t>
                </a:r>
                <a:r>
                  <a:rPr lang="zh-CN" altLang="en-US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个桃。</a:t>
                </a:r>
                <a:endPara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  <a:p>
                <a:pPr algn="ctr"/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-36512" y="2571750"/>
            <a:ext cx="4584576" cy="1296144"/>
            <a:chOff x="-156592" y="2284859"/>
            <a:chExt cx="4584576" cy="1296144"/>
          </a:xfrm>
          <a:noFill/>
        </p:grpSpPr>
        <p:pic>
          <p:nvPicPr>
            <p:cNvPr id="34" name="图片 33" descr="21.jpg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56592" y="2284859"/>
              <a:ext cx="1621553" cy="1296144"/>
            </a:xfrm>
            <a:prstGeom prst="rect">
              <a:avLst/>
            </a:prstGeom>
            <a:grpFill/>
          </p:spPr>
        </p:pic>
        <p:sp>
          <p:nvSpPr>
            <p:cNvPr id="41" name="圆角矩形标注 40"/>
            <p:cNvSpPr/>
            <p:nvPr/>
          </p:nvSpPr>
          <p:spPr>
            <a:xfrm>
              <a:off x="1187624" y="2427734"/>
              <a:ext cx="3240360" cy="1152128"/>
            </a:xfrm>
            <a:prstGeom prst="wedgeRoundRectCallout">
              <a:avLst>
                <a:gd name="adj1" fmla="val -53777"/>
                <a:gd name="adj2" fmla="val 35545"/>
                <a:gd name="adj3" fmla="val 16667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树上原来的桃分为两部分，把这两部分合起来就是原来的桃。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275856" y="4443958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单位名称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6" name="图片 4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9" name="文本框 26">
              <a:hlinkClick r:id="rId8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3788" y="380793"/>
            <a:ext cx="3528392" cy="218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/>
          <p:nvPr/>
        </p:nvGrpSpPr>
        <p:grpSpPr bwMode="auto">
          <a:xfrm>
            <a:off x="846048" y="797176"/>
            <a:ext cx="2501816" cy="782968"/>
            <a:chOff x="6631835" y="-1814070"/>
            <a:chExt cx="1882457" cy="1411393"/>
          </a:xfrm>
          <a:noFill/>
          <a:effectLst/>
        </p:grpSpPr>
        <p:sp>
          <p:nvSpPr>
            <p:cNvPr id="26" name="圆角矩形标注 25"/>
            <p:cNvSpPr/>
            <p:nvPr/>
          </p:nvSpPr>
          <p:spPr>
            <a:xfrm>
              <a:off x="6674660" y="-1814070"/>
              <a:ext cx="1766048" cy="1411393"/>
            </a:xfrm>
            <a:prstGeom prst="wedgeRoundRectCallout">
              <a:avLst>
                <a:gd name="adj1" fmla="val 58752"/>
                <a:gd name="adj2" fmla="val 36151"/>
                <a:gd name="adj3" fmla="val 16667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7" name="TextBox 14"/>
            <p:cNvSpPr txBox="1">
              <a:spLocks noChangeArrowheads="1"/>
            </p:cNvSpPr>
            <p:nvPr/>
          </p:nvSpPr>
          <p:spPr bwMode="auto">
            <a:xfrm>
              <a:off x="6631835" y="-1814070"/>
              <a:ext cx="1882457" cy="13949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已经摘了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个桃，树上还剩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7"/>
          <p:cNvGrpSpPr/>
          <p:nvPr/>
        </p:nvGrpSpPr>
        <p:grpSpPr bwMode="auto">
          <a:xfrm>
            <a:off x="5531602" y="797176"/>
            <a:ext cx="1857375" cy="830262"/>
            <a:chOff x="5916207" y="699810"/>
            <a:chExt cx="1857373" cy="1106817"/>
          </a:xfrm>
          <a:noFill/>
        </p:grpSpPr>
        <p:sp>
          <p:nvSpPr>
            <p:cNvPr id="24" name="圆角矩形标注 23"/>
            <p:cNvSpPr/>
            <p:nvPr/>
          </p:nvSpPr>
          <p:spPr>
            <a:xfrm>
              <a:off x="6008282" y="706158"/>
              <a:ext cx="1622423" cy="1085655"/>
            </a:xfrm>
            <a:prstGeom prst="wedgeRoundRectCallout">
              <a:avLst>
                <a:gd name="adj1" fmla="val -39147"/>
                <a:gd name="adj2" fmla="val 58861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8" name="TextBox 14"/>
            <p:cNvSpPr txBox="1">
              <a:spLocks noChangeArrowheads="1"/>
            </p:cNvSpPr>
            <p:nvPr/>
          </p:nvSpPr>
          <p:spPr bwMode="auto">
            <a:xfrm>
              <a:off x="5916207" y="699810"/>
              <a:ext cx="1857373" cy="1106817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树上原来有多少个桃？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46"/>
          <p:cNvGrpSpPr/>
          <p:nvPr/>
        </p:nvGrpSpPr>
        <p:grpSpPr>
          <a:xfrm>
            <a:off x="4608512" y="3003798"/>
            <a:ext cx="4283968" cy="1512168"/>
            <a:chOff x="5131867" y="2283718"/>
            <a:chExt cx="4283968" cy="1512168"/>
          </a:xfrm>
          <a:noFill/>
        </p:grpSpPr>
        <p:grpSp>
          <p:nvGrpSpPr>
            <p:cNvPr id="5" name="组合 17"/>
            <p:cNvGrpSpPr/>
            <p:nvPr/>
          </p:nvGrpSpPr>
          <p:grpSpPr bwMode="auto">
            <a:xfrm>
              <a:off x="5131867" y="2283718"/>
              <a:ext cx="2952328" cy="1485007"/>
              <a:chOff x="5917253" y="1520921"/>
              <a:chExt cx="1707668" cy="1979535"/>
            </a:xfrm>
            <a:grpFill/>
          </p:grpSpPr>
          <p:sp>
            <p:nvSpPr>
              <p:cNvPr id="33" name="云形标注 32"/>
              <p:cNvSpPr/>
              <p:nvPr/>
            </p:nvSpPr>
            <p:spPr>
              <a:xfrm>
                <a:off x="5917253" y="1520921"/>
                <a:ext cx="1659546" cy="1979535"/>
              </a:xfrm>
              <a:prstGeom prst="cloudCallout">
                <a:avLst>
                  <a:gd name="adj1" fmla="val 60252"/>
                  <a:gd name="adj2" fmla="val 15391"/>
                </a:avLst>
              </a:prstGeom>
              <a:grpFill/>
              <a:ln>
                <a:solidFill>
                  <a:srgbClr val="FF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96" name="TextBox 14"/>
              <p:cNvSpPr txBox="1">
                <a:spLocks noChangeArrowheads="1"/>
              </p:cNvSpPr>
              <p:nvPr/>
            </p:nvSpPr>
            <p:spPr bwMode="auto">
              <a:xfrm>
                <a:off x="6125505" y="1712896"/>
                <a:ext cx="1499416" cy="160005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原来有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28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个桃，摘了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23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个，还剩</a:t>
                </a:r>
                <a:endParaRPr lang="en-US" altLang="zh-CN" sz="2400" b="1" dirty="0" smtClean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  <a:p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28-23=5</a:t>
                </a:r>
                <a:r>
                  <a:rPr lang="zh-CN" altLang="en-US" sz="2400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（个）。</a:t>
                </a:r>
                <a:endParaRPr lang="zh-CN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7884368" y="2571750"/>
              <a:ext cx="1531467" cy="12241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37"/>
          <p:cNvGrpSpPr/>
          <p:nvPr/>
        </p:nvGrpSpPr>
        <p:grpSpPr bwMode="auto">
          <a:xfrm>
            <a:off x="2051720" y="2491031"/>
            <a:ext cx="4176464" cy="584775"/>
            <a:chOff x="2286000" y="3967176"/>
            <a:chExt cx="3357570" cy="584775"/>
          </a:xfrm>
        </p:grpSpPr>
        <p:sp>
          <p:nvSpPr>
            <p:cNvPr id="3093" name="TextBox 11"/>
            <p:cNvSpPr txBox="1">
              <a:spLocks noChangeArrowheads="1"/>
            </p:cNvSpPr>
            <p:nvPr/>
          </p:nvSpPr>
          <p:spPr bwMode="auto">
            <a:xfrm>
              <a:off x="2286000" y="3967176"/>
              <a:ext cx="300037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23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＋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5 =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094" name="矩形 36"/>
            <p:cNvSpPr>
              <a:spLocks noChangeArrowheads="1"/>
            </p:cNvSpPr>
            <p:nvPr/>
          </p:nvSpPr>
          <p:spPr bwMode="auto">
            <a:xfrm>
              <a:off x="4356100" y="3967176"/>
              <a:ext cx="1287470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28</a:t>
              </a:r>
              <a:r>
                <a:rPr lang="zh-CN" altLang="en-US" sz="3200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（个）</a:t>
              </a:r>
              <a:endPara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组合 44"/>
          <p:cNvGrpSpPr/>
          <p:nvPr/>
        </p:nvGrpSpPr>
        <p:grpSpPr>
          <a:xfrm>
            <a:off x="430167" y="3051999"/>
            <a:ext cx="3853801" cy="1296144"/>
            <a:chOff x="70127" y="2331919"/>
            <a:chExt cx="3853801" cy="1296144"/>
          </a:xfrm>
        </p:grpSpPr>
        <p:pic>
          <p:nvPicPr>
            <p:cNvPr id="34" name="图片 33" descr="21.jpg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127" y="2331919"/>
              <a:ext cx="1621553" cy="1296144"/>
            </a:xfrm>
            <a:prstGeom prst="rect">
              <a:avLst/>
            </a:prstGeom>
          </p:spPr>
        </p:pic>
        <p:sp>
          <p:nvSpPr>
            <p:cNvPr id="41" name="圆角矩形标注 40"/>
            <p:cNvSpPr/>
            <p:nvPr/>
          </p:nvSpPr>
          <p:spPr>
            <a:xfrm>
              <a:off x="1403648" y="2499742"/>
              <a:ext cx="2520280" cy="936104"/>
            </a:xfrm>
            <a:prstGeom prst="wedgeRoundRectCallout">
              <a:avLst>
                <a:gd name="adj1" fmla="val -57884"/>
                <a:gd name="adj2" fmla="val -3389"/>
                <a:gd name="adj3" fmla="val 16667"/>
              </a:avLst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 smtClean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检查一下，想的对吗？算的呢？</a:t>
              </a:r>
              <a:endParaRPr lang="zh-CN" altLang="en-US" sz="24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矩形 12"/>
          <p:cNvSpPr>
            <a:spLocks noChangeArrowheads="1"/>
          </p:cNvSpPr>
          <p:nvPr/>
        </p:nvSpPr>
        <p:spPr bwMode="auto">
          <a:xfrm>
            <a:off x="683568" y="915566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263900" y="3723878"/>
            <a:ext cx="2084388" cy="461962"/>
            <a:chOff x="5928507" y="3521817"/>
            <a:chExt cx="2083265" cy="461960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7"/>
              <a:ext cx="2000227" cy="461960"/>
              <a:chOff x="3143170" y="3337450"/>
              <a:chExt cx="2000264" cy="461665"/>
            </a:xfrm>
          </p:grpSpPr>
          <p:sp>
            <p:nvSpPr>
              <p:cNvPr id="4117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cs typeface="Arial" panose="020B0604020202020204" pitchFamily="34" charset="0"/>
                  </a:rPr>
                  <a:t>           </a:t>
                </a:r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/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/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82938" y="373816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21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16400" y="3742928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835525" y="373340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24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57600" y="3733403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205288" y="3800078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20" name="椭圆 19"/>
          <p:cNvSpPr/>
          <p:nvPr/>
        </p:nvSpPr>
        <p:spPr>
          <a:xfrm>
            <a:off x="3705225" y="3776265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sp>
        <p:nvSpPr>
          <p:cNvPr id="4108" name="矩形 20"/>
          <p:cNvSpPr>
            <a:spLocks noChangeArrowheads="1"/>
          </p:cNvSpPr>
          <p:nvPr/>
        </p:nvSpPr>
        <p:spPr bwMode="auto">
          <a:xfrm>
            <a:off x="5062538" y="3742928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</a:endParaRPr>
          </a:p>
        </p:txBody>
      </p:sp>
      <p:pic>
        <p:nvPicPr>
          <p:cNvPr id="4109" name="Picture 2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50306" y="411510"/>
            <a:ext cx="386715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683567" y="1347614"/>
            <a:ext cx="2331742" cy="1080120"/>
            <a:chOff x="4334245" y="-160667"/>
            <a:chExt cx="2246996" cy="1505955"/>
          </a:xfrm>
          <a:noFill/>
          <a:effectLst/>
        </p:grpSpPr>
        <p:sp>
          <p:nvSpPr>
            <p:cNvPr id="27" name="云形标注 26"/>
            <p:cNvSpPr/>
            <p:nvPr/>
          </p:nvSpPr>
          <p:spPr>
            <a:xfrm>
              <a:off x="4334245" y="-160667"/>
              <a:ext cx="2246996" cy="1505955"/>
            </a:xfrm>
            <a:prstGeom prst="cloudCallout">
              <a:avLst>
                <a:gd name="adj1" fmla="val 70565"/>
                <a:gd name="adj2" fmla="val 330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8" name="TextBox 14"/>
            <p:cNvSpPr txBox="1">
              <a:spLocks noChangeArrowheads="1"/>
            </p:cNvSpPr>
            <p:nvPr/>
          </p:nvSpPr>
          <p:spPr bwMode="auto">
            <a:xfrm>
              <a:off x="4475544" y="40127"/>
              <a:ext cx="1964398" cy="96551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已经拼好了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21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块，还有</a:t>
              </a:r>
              <a:r>
                <a:rPr lang="en-US" altLang="zh-CN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块。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364163" y="3651870"/>
            <a:ext cx="5453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块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25"/>
          <p:cNvGrpSpPr/>
          <p:nvPr/>
        </p:nvGrpSpPr>
        <p:grpSpPr bwMode="auto">
          <a:xfrm>
            <a:off x="5929313" y="642938"/>
            <a:ext cx="2000250" cy="1000125"/>
            <a:chOff x="6215074" y="500048"/>
            <a:chExt cx="2000264" cy="1000132"/>
          </a:xfrm>
          <a:noFill/>
        </p:grpSpPr>
        <p:sp>
          <p:nvSpPr>
            <p:cNvPr id="25" name="云形标注 24"/>
            <p:cNvSpPr/>
            <p:nvPr/>
          </p:nvSpPr>
          <p:spPr>
            <a:xfrm>
              <a:off x="6215074" y="500048"/>
              <a:ext cx="1857388" cy="1000132"/>
            </a:xfrm>
            <a:prstGeom prst="cloudCallout">
              <a:avLst>
                <a:gd name="adj1" fmla="val -50601"/>
                <a:gd name="adj2" fmla="val 57184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14" name="TextBox 14"/>
            <p:cNvSpPr txBox="1">
              <a:spLocks noChangeArrowheads="1"/>
            </p:cNvSpPr>
            <p:nvPr/>
          </p:nvSpPr>
          <p:spPr bwMode="auto">
            <a:xfrm>
              <a:off x="6357963" y="571486"/>
              <a:ext cx="1857375" cy="83026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一共有多少块拼板？</a:t>
              </a:r>
              <a:endParaRPr lang="zh-CN" altLang="zh-CN" sz="24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35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7" name="图片 3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8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12"/>
          <p:cNvSpPr>
            <a:spLocks noChangeArrowheads="1"/>
          </p:cNvSpPr>
          <p:nvPr/>
        </p:nvSpPr>
        <p:spPr bwMode="auto">
          <a:xfrm>
            <a:off x="616695" y="483518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2.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843809" y="4092427"/>
            <a:ext cx="2592289" cy="461665"/>
            <a:chOff x="5879102" y="3521818"/>
            <a:chExt cx="2132670" cy="46166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8"/>
              <a:ext cx="2000227" cy="461663"/>
              <a:chOff x="3143170" y="3337450"/>
              <a:chExt cx="2000264" cy="461368"/>
            </a:xfrm>
          </p:grpSpPr>
          <p:sp>
            <p:nvSpPr>
              <p:cNvPr id="5145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491772" y="3408843"/>
                <a:ext cx="319438" cy="352170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879102" y="3593256"/>
              <a:ext cx="306040" cy="35239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771800" y="4106713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34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3791525" y="4111476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621014" y="4126309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64</a:t>
            </a:r>
            <a:endParaRPr lang="zh-CN" altLang="en-US" sz="240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287787" y="4101951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3845248" y="4168626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345185" y="4144813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32" name="矩形 20"/>
          <p:cNvSpPr>
            <a:spLocks noChangeArrowheads="1"/>
          </p:cNvSpPr>
          <p:nvPr/>
        </p:nvSpPr>
        <p:spPr bwMode="auto">
          <a:xfrm>
            <a:off x="4897735" y="4111476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077797" y="4111476"/>
            <a:ext cx="64633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棵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3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5175" y="857250"/>
            <a:ext cx="5073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13"/>
          <p:cNvGrpSpPr/>
          <p:nvPr/>
        </p:nvGrpSpPr>
        <p:grpSpPr bwMode="auto">
          <a:xfrm>
            <a:off x="5802572" y="981057"/>
            <a:ext cx="2729867" cy="918232"/>
            <a:chOff x="6674658" y="-1814067"/>
            <a:chExt cx="2459076" cy="1067143"/>
          </a:xfrm>
          <a:noFill/>
          <a:effectLst/>
        </p:grpSpPr>
        <p:sp>
          <p:nvSpPr>
            <p:cNvPr id="31" name="云形标注 30"/>
            <p:cNvSpPr/>
            <p:nvPr/>
          </p:nvSpPr>
          <p:spPr>
            <a:xfrm>
              <a:off x="6674658" y="-1814067"/>
              <a:ext cx="2459076" cy="760746"/>
            </a:xfrm>
            <a:prstGeom prst="cloudCallout">
              <a:avLst>
                <a:gd name="adj1" fmla="val -47572"/>
                <a:gd name="adj2" fmla="val 84926"/>
              </a:avLst>
            </a:prstGeom>
            <a:grpFill/>
            <a:ln w="127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2" name="TextBox 14"/>
            <p:cNvSpPr txBox="1">
              <a:spLocks noChangeArrowheads="1"/>
            </p:cNvSpPr>
            <p:nvPr/>
          </p:nvSpPr>
          <p:spPr bwMode="auto">
            <a:xfrm>
              <a:off x="6832088" y="-1712684"/>
              <a:ext cx="2194613" cy="96576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还有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30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棵没有收。</a:t>
              </a:r>
              <a:endPara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7"/>
          <p:cNvGrpSpPr/>
          <p:nvPr/>
        </p:nvGrpSpPr>
        <p:grpSpPr bwMode="auto">
          <a:xfrm>
            <a:off x="3344948" y="444409"/>
            <a:ext cx="2078634" cy="1324094"/>
            <a:chOff x="6416295" y="879915"/>
            <a:chExt cx="1887266" cy="1311100"/>
          </a:xfrm>
          <a:noFill/>
        </p:grpSpPr>
        <p:sp>
          <p:nvSpPr>
            <p:cNvPr id="34" name="云形标注 33"/>
            <p:cNvSpPr/>
            <p:nvPr/>
          </p:nvSpPr>
          <p:spPr>
            <a:xfrm>
              <a:off x="6416295" y="879915"/>
              <a:ext cx="1785959" cy="1062760"/>
            </a:xfrm>
            <a:prstGeom prst="cloudCallout">
              <a:avLst>
                <a:gd name="adj1" fmla="val -61179"/>
                <a:gd name="adj2" fmla="val 13472"/>
              </a:avLst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42" name="TextBox 14"/>
            <p:cNvSpPr txBox="1">
              <a:spLocks noChangeArrowheads="1"/>
            </p:cNvSpPr>
            <p:nvPr/>
          </p:nvSpPr>
          <p:spPr bwMode="auto">
            <a:xfrm>
              <a:off x="6546204" y="918641"/>
              <a:ext cx="1757357" cy="1272374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已经收了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34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棵白菜。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13"/>
          <p:cNvGrpSpPr/>
          <p:nvPr/>
        </p:nvGrpSpPr>
        <p:grpSpPr bwMode="auto">
          <a:xfrm>
            <a:off x="2788840" y="3357563"/>
            <a:ext cx="2935288" cy="500062"/>
            <a:chOff x="832612" y="744507"/>
            <a:chExt cx="3347137" cy="666324"/>
          </a:xfrm>
        </p:grpSpPr>
        <p:sp>
          <p:nvSpPr>
            <p:cNvPr id="37" name="圆角矩形标注 36"/>
            <p:cNvSpPr/>
            <p:nvPr/>
          </p:nvSpPr>
          <p:spPr>
            <a:xfrm>
              <a:off x="910906" y="744507"/>
              <a:ext cx="3095513" cy="666324"/>
            </a:xfrm>
            <a:prstGeom prst="wedgeRoundRectCallout">
              <a:avLst>
                <a:gd name="adj1" fmla="val -58331"/>
                <a:gd name="adj2" fmla="val 39905"/>
                <a:gd name="adj3" fmla="val 16667"/>
              </a:avLst>
            </a:prstGeom>
            <a:noFill/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40" name="TextBox 37"/>
            <p:cNvSpPr txBox="1">
              <a:spLocks noChangeArrowheads="1"/>
            </p:cNvSpPr>
            <p:nvPr/>
          </p:nvSpPr>
          <p:spPr bwMode="auto">
            <a:xfrm>
              <a:off x="832612" y="744507"/>
              <a:ext cx="3347137" cy="6151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一共有多少棵白菜？</a:t>
              </a:r>
            </a:p>
          </p:txBody>
        </p:sp>
      </p:grp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233738"/>
            <a:ext cx="725488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组合 3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41" name="图片 4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4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43272"/>
            <a:ext cx="4875212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矩形 12"/>
          <p:cNvSpPr>
            <a:spLocks noChangeArrowheads="1"/>
          </p:cNvSpPr>
          <p:nvPr/>
        </p:nvSpPr>
        <p:spPr bwMode="auto">
          <a:xfrm>
            <a:off x="611560" y="555526"/>
            <a:ext cx="6429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3.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3263900" y="3651870"/>
            <a:ext cx="2084388" cy="461665"/>
            <a:chOff x="5928507" y="3521815"/>
            <a:chExt cx="2083265" cy="46166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5"/>
              <a:ext cx="2000227" cy="461663"/>
              <a:chOff x="3143170" y="3337447"/>
              <a:chExt cx="2000264" cy="461368"/>
            </a:xfrm>
          </p:grpSpPr>
          <p:sp>
            <p:nvSpPr>
              <p:cNvPr id="6166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47"/>
                <a:ext cx="2000264" cy="461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altLang="zh-CN" sz="2400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705512" y="3408841"/>
                <a:ext cx="357001" cy="356958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12" name="矩形 11"/>
            <p:cNvSpPr/>
            <p:nvPr/>
          </p:nvSpPr>
          <p:spPr bwMode="auto">
            <a:xfrm>
              <a:off x="5928507" y="3593254"/>
              <a:ext cx="356996" cy="35718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147863" y="3686052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12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195613" y="3681290"/>
            <a:ext cx="33855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789338" y="3671765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16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636813" y="3671765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19" name="矩形 18"/>
          <p:cNvSpPr/>
          <p:nvPr/>
        </p:nvSpPr>
        <p:spPr bwMode="auto">
          <a:xfrm>
            <a:off x="4205288" y="3728072"/>
            <a:ext cx="357187" cy="357187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3705225" y="3704259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157" name="矩形 20"/>
          <p:cNvSpPr>
            <a:spLocks noChangeArrowheads="1"/>
          </p:cNvSpPr>
          <p:nvPr/>
        </p:nvSpPr>
        <p:spPr bwMode="auto">
          <a:xfrm>
            <a:off x="5041751" y="3681290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3399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（  ）</a:t>
            </a:r>
            <a:endParaRPr lang="zh-CN" altLang="en-US" b="1">
              <a:solidFill>
                <a:srgbClr val="FF3399"/>
              </a:solidFill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5364163" y="3670922"/>
            <a:ext cx="49371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17"/>
          <p:cNvGrpSpPr/>
          <p:nvPr/>
        </p:nvGrpSpPr>
        <p:grpSpPr bwMode="auto">
          <a:xfrm>
            <a:off x="1763689" y="1059583"/>
            <a:ext cx="2080022" cy="1141084"/>
            <a:chOff x="5987645" y="699810"/>
            <a:chExt cx="1857373" cy="1271912"/>
          </a:xfrm>
          <a:noFill/>
        </p:grpSpPr>
        <p:sp>
          <p:nvSpPr>
            <p:cNvPr id="36" name="圆角矩形标注 35"/>
            <p:cNvSpPr/>
            <p:nvPr/>
          </p:nvSpPr>
          <p:spPr>
            <a:xfrm>
              <a:off x="6008282" y="706160"/>
              <a:ext cx="1622423" cy="1085653"/>
            </a:xfrm>
            <a:prstGeom prst="wedgeRoundRectCallout">
              <a:avLst>
                <a:gd name="adj1" fmla="val 59810"/>
                <a:gd name="adj2" fmla="val 41888"/>
                <a:gd name="adj3" fmla="val 16667"/>
              </a:avLst>
            </a:prstGeom>
            <a:grpFill/>
            <a:ln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63" name="TextBox 14"/>
            <p:cNvSpPr txBox="1">
              <a:spLocks noChangeArrowheads="1"/>
            </p:cNvSpPr>
            <p:nvPr/>
          </p:nvSpPr>
          <p:spPr bwMode="auto">
            <a:xfrm>
              <a:off x="5987645" y="699810"/>
              <a:ext cx="1857373" cy="127191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已经吃了</a:t>
              </a:r>
              <a:r>
                <a:rPr lang="en-US" altLang="zh-CN" sz="28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4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个苹果。</a:t>
              </a:r>
              <a:endParaRPr lang="zh-CN" altLang="zh-CN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13"/>
          <p:cNvGrpSpPr/>
          <p:nvPr/>
        </p:nvGrpSpPr>
        <p:grpSpPr bwMode="auto">
          <a:xfrm>
            <a:off x="5629660" y="2027686"/>
            <a:ext cx="2000262" cy="857256"/>
            <a:chOff x="6835007" y="95893"/>
            <a:chExt cx="2121860" cy="996023"/>
          </a:xfrm>
          <a:noFill/>
          <a:effectLst/>
        </p:grpSpPr>
        <p:sp>
          <p:nvSpPr>
            <p:cNvPr id="42" name="圆角矩形标注 41"/>
            <p:cNvSpPr/>
            <p:nvPr/>
          </p:nvSpPr>
          <p:spPr>
            <a:xfrm>
              <a:off x="6835013" y="95893"/>
              <a:ext cx="1818740" cy="996023"/>
            </a:xfrm>
            <a:prstGeom prst="wedgeRoundRectCallout">
              <a:avLst>
                <a:gd name="adj1" fmla="val 62379"/>
                <a:gd name="adj2" fmla="val 13035"/>
                <a:gd name="adj3" fmla="val 16667"/>
              </a:avLst>
            </a:prstGeom>
            <a:grpFill/>
            <a:ln w="12700">
              <a:solidFill>
                <a:srgbClr val="00B050"/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Box 14"/>
            <p:cNvSpPr txBox="1">
              <a:spLocks noChangeArrowheads="1"/>
            </p:cNvSpPr>
            <p:nvPr/>
          </p:nvSpPr>
          <p:spPr bwMode="auto">
            <a:xfrm>
              <a:off x="6835007" y="95893"/>
              <a:ext cx="2121860" cy="9655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妈妈买了多少个苹果？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12435" y="2099047"/>
            <a:ext cx="731837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组合 31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3" name="图片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4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1" name="矩形 42"/>
          <p:cNvSpPr>
            <a:spLocks noChangeArrowheads="1"/>
          </p:cNvSpPr>
          <p:nvPr/>
        </p:nvSpPr>
        <p:spPr bwMode="auto">
          <a:xfrm>
            <a:off x="5149850" y="2426073"/>
            <a:ext cx="493713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条</a:t>
            </a: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4611688" y="244862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8" name="矩形 37"/>
          <p:cNvSpPr>
            <a:spLocks noChangeArrowheads="1"/>
          </p:cNvSpPr>
          <p:nvPr/>
        </p:nvSpPr>
        <p:spPr bwMode="auto">
          <a:xfrm>
            <a:off x="3838575" y="2442270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0" name="矩形 39"/>
          <p:cNvSpPr>
            <a:spLocks noChangeArrowheads="1"/>
          </p:cNvSpPr>
          <p:nvPr/>
        </p:nvSpPr>
        <p:spPr bwMode="auto">
          <a:xfrm>
            <a:off x="3386138" y="2397820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＋</a:t>
            </a: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2892425" y="2437507"/>
            <a:ext cx="4924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176" name="矩形 12"/>
          <p:cNvSpPr>
            <a:spLocks noChangeArrowheads="1"/>
          </p:cNvSpPr>
          <p:nvPr/>
        </p:nvSpPr>
        <p:spPr bwMode="auto">
          <a:xfrm>
            <a:off x="500063" y="607097"/>
            <a:ext cx="8001000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）玲玲养了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30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      ，兵兵又送给她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10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条。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玲玲现在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rPr>
              <a:t>有多少条？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2955925" y="2397822"/>
            <a:ext cx="2116138" cy="473075"/>
            <a:chOff x="5896696" y="3521819"/>
            <a:chExt cx="2115077" cy="472483"/>
          </a:xfrm>
        </p:grpSpPr>
        <p:grpSp>
          <p:nvGrpSpPr>
            <p:cNvPr id="3" name="组合 17"/>
            <p:cNvGrpSpPr/>
            <p:nvPr/>
          </p:nvGrpSpPr>
          <p:grpSpPr bwMode="auto">
            <a:xfrm>
              <a:off x="6011545" y="3521819"/>
              <a:ext cx="2000228" cy="472483"/>
              <a:chOff x="3143170" y="3337450"/>
              <a:chExt cx="2000265" cy="472181"/>
            </a:xfrm>
          </p:grpSpPr>
          <p:sp>
            <p:nvSpPr>
              <p:cNvPr id="7185" name="TextBox 11"/>
              <p:cNvSpPr txBox="1">
                <a:spLocks noChangeArrowheads="1"/>
              </p:cNvSpPr>
              <p:nvPr/>
            </p:nvSpPr>
            <p:spPr bwMode="auto">
              <a:xfrm>
                <a:off x="3143170" y="3337450"/>
                <a:ext cx="2000264" cy="460793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 dirty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     </a:t>
                </a:r>
                <a:r>
                  <a:rPr lang="en-US" altLang="zh-CN" sz="2400" b="1" dirty="0" smtClean="0">
                    <a:latin typeface="楷体" panose="02010609060101010101" pitchFamily="49" charset="-122"/>
                    <a:ea typeface="楷体" panose="02010609060101010101" pitchFamily="49" charset="-122"/>
                    <a:cs typeface="Arial" panose="020B0604020202020204" pitchFamily="34" charset="0"/>
                  </a:rPr>
                  <a:t>=</a:t>
                </a:r>
                <a:endPara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745164" y="3408752"/>
                <a:ext cx="398271" cy="400879"/>
              </a:xfrm>
              <a:prstGeom prst="rect">
                <a:avLst/>
              </a:prstGeom>
              <a:noFill/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b="1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 bwMode="auto">
            <a:xfrm>
              <a:off x="5896696" y="3593167"/>
              <a:ext cx="388743" cy="390036"/>
            </a:xfrm>
            <a:prstGeom prst="rect">
              <a:avLst/>
            </a:prstGeom>
            <a:noFill/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1" name="矩形 40"/>
          <p:cNvSpPr/>
          <p:nvPr/>
        </p:nvSpPr>
        <p:spPr bwMode="auto">
          <a:xfrm>
            <a:off x="3890963" y="2483223"/>
            <a:ext cx="395287" cy="396875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/>
          </a:p>
        </p:txBody>
      </p:sp>
      <p:sp>
        <p:nvSpPr>
          <p:cNvPr id="42" name="椭圆 41"/>
          <p:cNvSpPr/>
          <p:nvPr/>
        </p:nvSpPr>
        <p:spPr>
          <a:xfrm>
            <a:off x="3429000" y="2459410"/>
            <a:ext cx="387350" cy="39846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/>
          </a:p>
        </p:txBody>
      </p:sp>
      <p:pic>
        <p:nvPicPr>
          <p:cNvPr id="7181" name="Picture 3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3827" y="841202"/>
            <a:ext cx="93821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矩形 20"/>
          <p:cNvSpPr>
            <a:spLocks noChangeArrowheads="1"/>
          </p:cNvSpPr>
          <p:nvPr/>
        </p:nvSpPr>
        <p:spPr bwMode="auto">
          <a:xfrm>
            <a:off x="4857750" y="2469828"/>
            <a:ext cx="11144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zh-CN" altLang="en-US" b="1" dirty="0">
              <a:solidFill>
                <a:srgbClr val="FF33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5" name="图片 24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6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1" grpId="0"/>
      <p:bldP spid="39" grpId="0"/>
      <p:bldP spid="38" grpId="0"/>
      <p:bldP spid="40" grpId="0"/>
      <p:bldP spid="3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全屏显示(16:9)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Calibri</vt:lpstr>
      <vt:lpstr>华文楷体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2023-01-16T17:11:37Z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D800107C77DB4866B2EFA5EEEFED7AE5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