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901" r:id="rId3"/>
    <p:sldId id="902" r:id="rId4"/>
    <p:sldId id="823" r:id="rId5"/>
    <p:sldId id="824" r:id="rId6"/>
    <p:sldId id="410" r:id="rId7"/>
    <p:sldId id="825" r:id="rId8"/>
    <p:sldId id="878" r:id="rId9"/>
    <p:sldId id="880" r:id="rId10"/>
    <p:sldId id="881" r:id="rId11"/>
    <p:sldId id="904" r:id="rId12"/>
    <p:sldId id="864" r:id="rId13"/>
    <p:sldId id="906" r:id="rId14"/>
    <p:sldId id="866" r:id="rId15"/>
    <p:sldId id="909" r:id="rId16"/>
    <p:sldId id="911" r:id="rId17"/>
    <p:sldId id="872" r:id="rId18"/>
    <p:sldId id="319" r:id="rId19"/>
    <p:sldId id="359" r:id="rId20"/>
    <p:sldId id="258" r:id="rId21"/>
  </p:sldIdLst>
  <p:sldSz cx="12192000" cy="6858000"/>
  <p:notesSz cx="6858000" cy="9144000"/>
  <p:embeddedFontLst>
    <p:embeddedFont>
      <p:font typeface="方正姚体" panose="0201060103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6.5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rot="325087">
            <a:off x="1542732" y="912495"/>
            <a:ext cx="2966085" cy="1590675"/>
            <a:chOff x="7966075" y="912495"/>
            <a:chExt cx="2966085" cy="1590675"/>
          </a:xfrm>
        </p:grpSpPr>
        <p:pic>
          <p:nvPicPr>
            <p:cNvPr id="36" name="图片 35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60000">
              <a:off x="7966075" y="912495"/>
              <a:ext cx="2966085" cy="1590675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 rot="21300000">
              <a:off x="7990453" y="1582803"/>
              <a:ext cx="2122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图书借阅公约</a:t>
              </a:r>
              <a:r>
                <a:rPr kumimoji="0" lang="en-US" sz="2400" b="0" i="0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kumimoji="0" lang="en-US" alt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593215" y="2519680"/>
            <a:ext cx="3925216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全班齐读图书借阅公约。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593215" y="3415083"/>
            <a:ext cx="5533995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对认真负责的图书管理员提出表扬。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93215" y="4310486"/>
            <a:ext cx="9126220" cy="700027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对图书借阅过程中出现的不文明现象进行反馈，提醒学生注意。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93215" y="5354955"/>
            <a:ext cx="6374000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全班再齐读图书借阅公约，加强遵守意识。</a:t>
            </a:r>
          </a:p>
        </p:txBody>
      </p:sp>
      <p:sp>
        <p:nvSpPr>
          <p:cNvPr id="4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展示台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6820" y="1635364"/>
            <a:ext cx="2114074" cy="680085"/>
          </a:xfrm>
          <a:prstGeom prst="plaque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建立图书角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26820" y="2775255"/>
            <a:ext cx="4370820" cy="735747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）向校图书馆借阅。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6820" y="3970808"/>
            <a:ext cx="2795623" cy="735747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）同学自助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6820" y="5166360"/>
            <a:ext cx="2795623" cy="735747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）班级互助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b="1679"/>
          <a:stretch>
            <a:fillRect/>
          </a:stretch>
        </p:blipFill>
        <p:spPr>
          <a:xfrm>
            <a:off x="6748145" y="1520825"/>
            <a:ext cx="3660140" cy="44983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1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展示台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000" y="1463992"/>
            <a:ext cx="5080000" cy="4569460"/>
          </a:xfrm>
          <a:prstGeom prst="rect">
            <a:avLst/>
          </a:prstGeom>
          <a:noFill/>
          <a:ln w="9525">
            <a:solidFill>
              <a:srgbClr val="2AB48A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mǐn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悯农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其一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tánɡ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shēn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李绅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春种一粒粟，秋收万颗子。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Xián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fū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yóu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四海无闲田，农夫  犹 饿死。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478271" y="2204085"/>
            <a:ext cx="4558030" cy="3275384"/>
          </a:xfrm>
          <a:prstGeom prst="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走近诗人：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李绅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(772-846)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，唐代诗人，字公垂，无锡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今属江苏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人。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岁考中进士，补国子助教，曾因触怒权贵下狱。他一生最闪光的部分在于诗歌，是在文学史上产生过巨大影响的新乐府运动的参与者。 主要作品：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悯农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等。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95547" y="1463675"/>
            <a:ext cx="4580453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悯：怜悯。这里有同情的意思。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95547" y="2262817"/>
            <a:ext cx="3040380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粟：这里泛指粮食。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95547" y="3061959"/>
            <a:ext cx="1603079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四海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95547" y="3861101"/>
            <a:ext cx="3040380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闲田：没有耕种的田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95547" y="4660243"/>
            <a:ext cx="1811148" cy="564643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农夫：农民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95547" y="5473065"/>
            <a:ext cx="1497925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犹：仍然</a:t>
            </a: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16000" y="1463992"/>
            <a:ext cx="5080000" cy="4569460"/>
          </a:xfrm>
          <a:prstGeom prst="rect">
            <a:avLst/>
          </a:prstGeom>
          <a:noFill/>
          <a:ln w="9525">
            <a:solidFill>
              <a:srgbClr val="2AB48A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mǐn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悯农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其一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tánɡ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shēn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李绅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春种一粒粟，秋收万颗子。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Xián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fū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yóu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四海无闲田，农夫  犹 饿死。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6495" y="1981200"/>
            <a:ext cx="9190355" cy="3928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陆地：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地球表面除去海洋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有时也除去江河湖泊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的部分。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足迹：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脚印。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地质：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地壳的成分及结构。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勘探：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查明矿藏分布情况，测定矿体的位置、形状、大小、成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矿规律、岩石性质、地质构造等情况。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奇怪：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感到出乎意料，难以理解。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宝藏：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储藏的珍宝或财富，多指矿产。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刨根问底：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盘问事情的根源底细。</a:t>
            </a:r>
          </a:p>
        </p:txBody>
      </p:sp>
      <p:sp>
        <p:nvSpPr>
          <p:cNvPr id="4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我爱阅读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7010" y="1430655"/>
            <a:ext cx="5080000" cy="67063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为什么把岩石称为“书”？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7010" y="2429510"/>
            <a:ext cx="9237980" cy="559160"/>
          </a:xfrm>
          <a:prstGeom prst="wedgeRoundRectCallout">
            <a:avLst>
              <a:gd name="adj1" fmla="val -11386"/>
              <a:gd name="adj2" fmla="val -112136"/>
              <a:gd name="adj3" fmla="val 16667"/>
            </a:avLst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岩石就是书啊！你看，这岩石一层层的，不就像一册厚厚的书吗？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</a:p>
        </p:txBody>
      </p:sp>
      <p:sp>
        <p:nvSpPr>
          <p:cNvPr id="4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我爱阅读</a:t>
            </a:r>
            <a:endParaRPr lang="zh-CN" altLang="en-US" dirty="0"/>
          </a:p>
        </p:txBody>
      </p:sp>
      <p:grpSp>
        <p:nvGrpSpPr>
          <p:cNvPr id="69" name="组合 68"/>
          <p:cNvGrpSpPr/>
          <p:nvPr/>
        </p:nvGrpSpPr>
        <p:grpSpPr>
          <a:xfrm>
            <a:off x="1477009" y="3130931"/>
            <a:ext cx="5298963" cy="1097561"/>
            <a:chOff x="4288" y="1332"/>
            <a:chExt cx="8811" cy="1825"/>
          </a:xfrm>
        </p:grpSpPr>
        <p:pic>
          <p:nvPicPr>
            <p:cNvPr id="70" name="图片 69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" y="1332"/>
              <a:ext cx="8781" cy="1825"/>
            </a:xfrm>
            <a:prstGeom prst="rect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>
              <a:off x="4288" y="1864"/>
              <a:ext cx="8000" cy="7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岩石上有哪些字和图画？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67155" y="4426505"/>
            <a:ext cx="2065572" cy="1244724"/>
            <a:chOff x="1316355" y="4731305"/>
            <a:chExt cx="2065572" cy="1244724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355" y="4731305"/>
              <a:ext cx="2065572" cy="1244724"/>
            </a:xfrm>
            <a:prstGeom prst="snip2Diag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1897651" y="5092167"/>
              <a:ext cx="902980" cy="523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雨痕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78014" y="4513594"/>
            <a:ext cx="1636976" cy="1070547"/>
            <a:chOff x="8864946" y="4818394"/>
            <a:chExt cx="1636976" cy="1070547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4946" y="4818394"/>
              <a:ext cx="1636976" cy="1070547"/>
            </a:xfrm>
            <a:prstGeom prst="round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9231944" y="5092167"/>
              <a:ext cx="902980" cy="523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小鱼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47992" y="4354522"/>
            <a:ext cx="1929630" cy="1388690"/>
            <a:chOff x="3012333" y="4659322"/>
            <a:chExt cx="1929630" cy="1388690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2333" y="4659322"/>
              <a:ext cx="1929630" cy="1388690"/>
            </a:xfrm>
            <a:prstGeom prst="ellipse">
              <a:avLst/>
            </a:prstGeom>
          </p:spPr>
        </p:pic>
        <p:sp>
          <p:nvSpPr>
            <p:cNvPr id="109" name="文本框 108"/>
            <p:cNvSpPr txBox="1"/>
            <p:nvPr/>
          </p:nvSpPr>
          <p:spPr>
            <a:xfrm>
              <a:off x="3467835" y="5092057"/>
              <a:ext cx="1018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矿物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2887" y="4507929"/>
            <a:ext cx="1540683" cy="1081876"/>
            <a:chOff x="4588418" y="4812729"/>
            <a:chExt cx="1540683" cy="1081876"/>
          </a:xfrm>
        </p:grpSpPr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8418" y="4812729"/>
              <a:ext cx="1540683" cy="1081876"/>
            </a:xfrm>
            <a:prstGeom prst="foldedCorner">
              <a:avLst/>
            </a:prstGeom>
          </p:spPr>
        </p:pic>
        <p:sp>
          <p:nvSpPr>
            <p:cNvPr id="112" name="文本框 111"/>
            <p:cNvSpPr txBox="1"/>
            <p:nvPr/>
          </p:nvSpPr>
          <p:spPr>
            <a:xfrm>
              <a:off x="4907269" y="5092167"/>
              <a:ext cx="902980" cy="523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树叶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48835" y="4409276"/>
            <a:ext cx="1713915" cy="1279182"/>
            <a:chOff x="6046497" y="4714076"/>
            <a:chExt cx="1713915" cy="1279182"/>
          </a:xfrm>
        </p:grpSpPr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46497" y="4714076"/>
              <a:ext cx="1713915" cy="1279182"/>
            </a:xfrm>
            <a:prstGeom prst="roundRect">
              <a:avLst/>
            </a:prstGeom>
          </p:spPr>
        </p:pic>
        <p:sp>
          <p:nvSpPr>
            <p:cNvPr id="115" name="文本框 114"/>
            <p:cNvSpPr txBox="1"/>
            <p:nvPr/>
          </p:nvSpPr>
          <p:spPr>
            <a:xfrm>
              <a:off x="6451964" y="5092167"/>
              <a:ext cx="902980" cy="523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贝壳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001" y="2406015"/>
            <a:ext cx="972820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本文讲述川川爬山时遇到一位地质勘探队员并与他对话，向我们介绍了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岩石这本有“字”有“画”的“书”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，展示了它的无穷魅力，表现了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儿童对大自然的好奇与热爱。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66850" y="1526540"/>
            <a:ext cx="3132455" cy="796469"/>
          </a:xfrm>
          <a:prstGeom prst="cloudCallout">
            <a:avLst>
              <a:gd name="adj1" fmla="val 29514"/>
              <a:gd name="adj2" fmla="val 69281"/>
            </a:avLst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主题讲解</a:t>
            </a:r>
          </a:p>
        </p:txBody>
      </p:sp>
      <p:sp>
        <p:nvSpPr>
          <p:cNvPr id="4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我爱阅读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1270001" y="4185063"/>
            <a:ext cx="972820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自然中，有很多神奇的奥秘等着我们去发掘，只要我们能像川川一样有“刨根问底”的钻研精神，时常问“为什么”，我们就能发现更多的宝藏。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885" y="1499235"/>
            <a:ext cx="7541895" cy="45486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识字:博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馆　览　育　研　究　哨　诊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笔画:含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迎　留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结构:荡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满　整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解词:喧闹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暗示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泄露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写话:奇妙的大自然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悯农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我爱阅读：最大的“书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865505" y="1657350"/>
            <a:ext cx="1087882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一、读句子，写出红色字的近义词。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（1）一向乖巧听话，最近却变得非常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顽皮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。（      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（2）奶奶自从戴上了眼镜，原来模糊的视野变得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清晰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了。（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（3）仙人掌的生命力很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顽强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，几个月不浇水，它照样长得很好。（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　　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35950" y="282956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调皮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30180" y="36569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清楚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8250" y="53771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坚强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08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603375" y="1868170"/>
            <a:ext cx="951484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二、读一读，选一选。（填序号）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①体育馆    ②哨所    ③诊所    ④博物馆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感冒发烧去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和朋友打羽毛球到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站岗放哨在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参观文物去            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353425" y="4375785"/>
            <a:ext cx="201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574915" y="5222875"/>
            <a:ext cx="2019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77615" y="393319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59520" y="390207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7615" y="470090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91500" y="470090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08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3021" y="2487295"/>
            <a:ext cx="53225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同学们，大家在假期里有没有出门旅游，有没有到过博物馆、科技馆这样的文化类场所呢？今天我们就来了解一下它们。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课文导读</a:t>
            </a:r>
          </a:p>
        </p:txBody>
      </p:sp>
      <p:pic>
        <p:nvPicPr>
          <p:cNvPr id="59" name="图片 58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95" y="1996757"/>
            <a:ext cx="2441642" cy="3657600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6.5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221740" y="1854835"/>
            <a:ext cx="58966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bó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guǎn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　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lǎn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　　　　　　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yù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博物馆　　展览馆　科技馆　体育馆　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5315585" y="3372485"/>
            <a:ext cx="6003290" cy="929640"/>
            <a:chOff x="8343" y="2315"/>
            <a:chExt cx="9454" cy="1464"/>
          </a:xfrm>
        </p:grpSpPr>
        <p:sp>
          <p:nvSpPr>
            <p:cNvPr id="71" name="文本框 70"/>
            <p:cNvSpPr txBox="1"/>
            <p:nvPr/>
          </p:nvSpPr>
          <p:spPr>
            <a:xfrm>
              <a:off x="8664" y="2957"/>
              <a:ext cx="773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研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究所　派出所　哨所　诊所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343" y="2315"/>
              <a:ext cx="94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 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yán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jiū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　　　　    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shào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　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zhěn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7967980" y="1557655"/>
            <a:ext cx="2897505" cy="1255805"/>
          </a:xfrm>
          <a:prstGeom prst="wedgeRoundRectCallout">
            <a:avLst>
              <a:gd name="adj1" fmla="val -80309"/>
              <a:gd name="adj2" fmla="val 27165"/>
              <a:gd name="adj3" fmla="val 16667"/>
            </a:avLst>
          </a:prstGeom>
          <a:noFill/>
          <a:ln w="41275">
            <a:solidFill>
              <a:srgbClr val="2AB48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是开展文化等活动的场所。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322070" y="3173095"/>
            <a:ext cx="2922905" cy="1255805"/>
          </a:xfrm>
          <a:prstGeom prst="wedgeRoundRectCallout">
            <a:avLst>
              <a:gd name="adj1" fmla="val 86606"/>
              <a:gd name="adj2" fmla="val 12569"/>
              <a:gd name="adj3" fmla="val 16667"/>
            </a:avLst>
          </a:prstGeom>
          <a:noFill/>
          <a:ln w="41275">
            <a:solidFill>
              <a:srgbClr val="2AB48A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是机关或其他办事的地方。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437890" y="5300345"/>
            <a:ext cx="8477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美术馆、图书馆、天文馆、看守所、招待所、指挥所。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221740" y="4702810"/>
            <a:ext cx="9916795" cy="1310640"/>
            <a:chOff x="1984" y="6727"/>
            <a:chExt cx="15617" cy="2064"/>
          </a:xfrm>
        </p:grpSpPr>
        <p:pic>
          <p:nvPicPr>
            <p:cNvPr id="80" name="图片 79" descr="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" y="6727"/>
              <a:ext cx="15617" cy="2064"/>
            </a:xfrm>
            <a:prstGeom prst="rect">
              <a:avLst/>
            </a:prstGeom>
          </p:spPr>
        </p:pic>
        <p:sp>
          <p:nvSpPr>
            <p:cNvPr id="81" name="文本框 80"/>
            <p:cNvSpPr txBox="1"/>
            <p:nvPr/>
          </p:nvSpPr>
          <p:spPr>
            <a:xfrm>
              <a:off x="2351" y="7721"/>
              <a:ext cx="19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我会说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7" grpId="0" bldLvl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38885" y="2151380"/>
            <a:ext cx="98926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星期天，我和妈妈出去玩，我们先来到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博物馆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，里面的藏品真多呀！我们仔细观察每一件藏品，发出连连惊叹。参观完博物馆，我们来到展览馆，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展览馆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里人山人海，大家有序参观，秩序井然。我们又来到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科技馆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，那些机器人啦、天文望远镜啦真吸引人。哎，光参观可不行，我们还得锻炼身体呢，于是，我们就来到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体育馆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去锻炼身体。下午，我们又去了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研究所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，由于吃坏了肚子，只好去诊所打了一针。</a:t>
            </a:r>
          </a:p>
        </p:txBody>
      </p:sp>
      <p:sp>
        <p:nvSpPr>
          <p:cNvPr id="5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72565" y="2431415"/>
            <a:ext cx="9538335" cy="2547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guǎn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lǎn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yù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yán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jiū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zhěn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馆       博       育       览       诊       研        究          哨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1852295" y="3171190"/>
            <a:ext cx="970915" cy="1358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1774825" y="3221355"/>
            <a:ext cx="1048385" cy="13474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900170" y="3221355"/>
            <a:ext cx="1097280" cy="13347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949065" y="3208655"/>
            <a:ext cx="1048385" cy="13474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20535" y="3208655"/>
            <a:ext cx="986155" cy="13214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969885" y="3190240"/>
            <a:ext cx="986155" cy="13214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303385" y="3190240"/>
            <a:ext cx="986155" cy="13214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823075" y="3234055"/>
            <a:ext cx="3466465" cy="13220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40" y="1738765"/>
            <a:ext cx="3677920" cy="908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740" y="3219585"/>
            <a:ext cx="3677920" cy="882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40" y="4675005"/>
            <a:ext cx="3677920" cy="971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17160" y="1877830"/>
            <a:ext cx="6266180" cy="3102339"/>
          </a:xfrm>
          <a:prstGeom prst="wedgeRoundRectCallout">
            <a:avLst>
              <a:gd name="adj1" fmla="val -54253"/>
              <a:gd name="adj2" fmla="val -20092"/>
              <a:gd name="adj3" fmla="val 16667"/>
            </a:avLst>
          </a:prstGeom>
          <a:noFill/>
          <a:ln w="349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“含”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上“今”下“口”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写的时候要注意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“留”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写的时候不能少写笔画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“迎”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写的时候要看清结构和“辶”里面的部分不要多一笔，写的时候要注意各部分的写法。 </a:t>
            </a:r>
          </a:p>
        </p:txBody>
      </p:sp>
      <p:sp>
        <p:nvSpPr>
          <p:cNvPr id="47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726565"/>
            <a:ext cx="4131945" cy="1075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3215640"/>
            <a:ext cx="4125595" cy="10864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4792345"/>
            <a:ext cx="4095115" cy="109474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40070" y="1787525"/>
            <a:ext cx="5360670" cy="4105941"/>
          </a:xfrm>
          <a:prstGeom prst="snip2DiagRect">
            <a:avLst/>
          </a:prstGeom>
          <a:noFill/>
          <a:ln w="50800">
            <a:solidFill>
              <a:srgbClr val="2AB48A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“荡”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是上下结构，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“满”“敬”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是左右结构。 我们写字的时候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首先要认真观察字的结构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看看是上下结构、左右结构还是半包围、全包围等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写的时候我们还要认真观察字的笔画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不能多写或少写笔画。</a:t>
            </a:r>
          </a:p>
        </p:txBody>
      </p:sp>
      <p:sp>
        <p:nvSpPr>
          <p:cNvPr id="47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32890" y="1765935"/>
            <a:ext cx="7333774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猜猜加点词语的意思，和同学交流理解词语的方法。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532890" y="2668270"/>
            <a:ext cx="5059680" cy="574675"/>
            <a:chOff x="2754" y="3258"/>
            <a:chExt cx="7968" cy="905"/>
          </a:xfrm>
        </p:grpSpPr>
        <p:sp>
          <p:nvSpPr>
            <p:cNvPr id="12" name="文本框 11"/>
            <p:cNvSpPr txBox="1"/>
            <p:nvPr/>
          </p:nvSpPr>
          <p:spPr>
            <a:xfrm>
              <a:off x="2754" y="3258"/>
              <a:ext cx="796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他并没有明说，只是用眼神暗示我。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885" y="3983"/>
              <a:ext cx="745" cy="180"/>
              <a:chOff x="4885" y="3965"/>
              <a:chExt cx="745" cy="18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408" y="3965"/>
                <a:ext cx="222" cy="180"/>
              </a:xfrm>
              <a:prstGeom prst="ellipse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885" y="3965"/>
                <a:ext cx="222" cy="180"/>
              </a:xfrm>
              <a:prstGeom prst="ellipse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725" y="3983"/>
              <a:ext cx="824" cy="180"/>
              <a:chOff x="8664" y="3965"/>
              <a:chExt cx="824" cy="18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664" y="3965"/>
                <a:ext cx="222" cy="1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9266" y="3965"/>
                <a:ext cx="222" cy="1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532890" y="4479290"/>
            <a:ext cx="6278880" cy="574675"/>
            <a:chOff x="2371" y="5671"/>
            <a:chExt cx="9888" cy="905"/>
          </a:xfrm>
        </p:grpSpPr>
        <p:sp>
          <p:nvSpPr>
            <p:cNvPr id="28" name="文本框 27"/>
            <p:cNvSpPr txBox="1"/>
            <p:nvPr/>
          </p:nvSpPr>
          <p:spPr>
            <a:xfrm>
              <a:off x="2371" y="5671"/>
              <a:ext cx="988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这件事情你可得保密，不能泄露半点儿消息。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49" y="6396"/>
              <a:ext cx="745" cy="180"/>
              <a:chOff x="4885" y="3965"/>
              <a:chExt cx="745" cy="18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408" y="3965"/>
                <a:ext cx="222" cy="180"/>
              </a:xfrm>
              <a:prstGeom prst="ellipse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885" y="3965"/>
                <a:ext cx="222" cy="180"/>
              </a:xfrm>
              <a:prstGeom prst="ellipse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23" y="6396"/>
              <a:ext cx="824" cy="180"/>
              <a:chOff x="8664" y="3965"/>
              <a:chExt cx="824" cy="1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8664" y="3965"/>
                <a:ext cx="222" cy="1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9266" y="3965"/>
                <a:ext cx="222" cy="18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2190909" y="3429000"/>
            <a:ext cx="6828155" cy="550962"/>
          </a:xfrm>
          <a:prstGeom prst="snip2Diag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暗示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：不明说，而用含蓄的话或动作使人领会。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90909" y="5166995"/>
            <a:ext cx="6012180" cy="550962"/>
          </a:xfrm>
          <a:prstGeom prst="snip2Diag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泄露：不保密，让人知道了不该知道的事。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175386" y="1727359"/>
            <a:ext cx="4806316" cy="3928110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为什么星星会眨眼睛？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为什么雨后天上挂着彩虹？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树叶的形状为什么是各种各样的？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花为什么是五颜六色的呢？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下雨前蜘蛛逃到哪儿去了？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是谁告诉蝉要下雨了？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石头上怎么会有贝壳呢？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…… </a:t>
            </a:r>
          </a:p>
        </p:txBody>
      </p:sp>
      <p:sp>
        <p:nvSpPr>
          <p:cNvPr id="48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字词句运用</a:t>
            </a:r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6502400" y="2414747"/>
            <a:ext cx="2777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我的“为什么”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388100" y="3187700"/>
            <a:ext cx="5486400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为什么有的书一到秋天叶子就变黄了呢？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为什么先看到闪电再听到雷声？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太空外面也和我们现在生活的地方一样吗？</a:t>
            </a: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6502400" y="2988787"/>
            <a:ext cx="2298065" cy="38100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宽屏</PresentationFormat>
  <Paragraphs>155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方正姚体</vt:lpstr>
      <vt:lpstr>思源黑体 CN Light</vt:lpstr>
      <vt:lpstr>思源黑体 CN Bold</vt:lpstr>
      <vt:lpstr>微软雅黑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2021-05-08T00:55:31Z</dcterms:created>
  <dcterms:modified xsi:type="dcterms:W3CDTF">2023-01-13T17:44:58Z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D1581E71D79C4894A198F79B5200D03E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