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8" r:id="rId2"/>
    <p:sldId id="269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9" r:id="rId11"/>
    <p:sldId id="300" r:id="rId12"/>
    <p:sldId id="271" r:id="rId13"/>
    <p:sldId id="302" r:id="rId14"/>
    <p:sldId id="277" r:id="rId15"/>
    <p:sldId id="303" r:id="rId16"/>
    <p:sldId id="304" r:id="rId17"/>
    <p:sldId id="306" r:id="rId18"/>
    <p:sldId id="329" r:id="rId19"/>
    <p:sldId id="307" r:id="rId20"/>
    <p:sldId id="309" r:id="rId21"/>
    <p:sldId id="338" r:id="rId22"/>
    <p:sldId id="310" r:id="rId23"/>
    <p:sldId id="313" r:id="rId24"/>
    <p:sldId id="330" r:id="rId25"/>
    <p:sldId id="331" r:id="rId26"/>
    <p:sldId id="332" r:id="rId27"/>
    <p:sldId id="333" r:id="rId28"/>
    <p:sldId id="334" r:id="rId29"/>
    <p:sldId id="335" r:id="rId30"/>
    <p:sldId id="336" r:id="rId31"/>
    <p:sldId id="315" r:id="rId32"/>
    <p:sldId id="316" r:id="rId33"/>
    <p:sldId id="317" r:id="rId34"/>
    <p:sldId id="337" r:id="rId35"/>
    <p:sldId id="318" r:id="rId36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589036" y="1702794"/>
            <a:ext cx="9553265" cy="2867879"/>
            <a:chOff x="3861" y="1192"/>
            <a:chExt cx="11117" cy="4172"/>
          </a:xfrm>
        </p:grpSpPr>
        <p:sp>
          <p:nvSpPr>
            <p:cNvPr id="3" name="Rectangle 5"/>
            <p:cNvSpPr/>
            <p:nvPr/>
          </p:nvSpPr>
          <p:spPr>
            <a:xfrm>
              <a:off x="3861" y="4334"/>
              <a:ext cx="11117" cy="10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Section A</a:t>
              </a:r>
              <a:endParaRPr lang="zh-CN" altLang="en-US" sz="40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877" y="1192"/>
              <a:ext cx="11101" cy="22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8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13</a:t>
              </a:r>
            </a:p>
            <a:p>
              <a:pPr algn="ctr"/>
              <a:r>
                <a:rPr lang="en-US" altLang="zh-CN" sz="48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We're trying to save the earth!</a:t>
              </a: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5389" y="1923958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5694620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CN" sz="2800" b="1" kern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616751"/>
          <a:ext cx="10508249" cy="4060709"/>
        </p:xfrm>
        <a:graphic>
          <a:graphicData uri="http://schemas.openxmlformats.org/drawingml/2006/table">
            <a:tbl>
              <a:tblPr/>
              <a:tblGrid>
                <a:gridCol w="1241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66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课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文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初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阅读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r>
                        <a:rPr kumimoji="0" lang="en-US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a，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判断句子正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en-US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T)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误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en-US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F)。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     )1.The passage is about saving the sharks.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     )2.A shark can no longer swim and slowly dies if it doesn't have a fin. </a:t>
                      </a:r>
                      <a:endParaRPr kumimoji="0" lang="en-US" altLang="en-US" sz="3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2746001" y="3127485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2721380" y="3928287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105467" y="1644047"/>
          <a:ext cx="10836323" cy="4060709"/>
        </p:xfrm>
        <a:graphic>
          <a:graphicData uri="http://schemas.openxmlformats.org/drawingml/2006/table">
            <a:tbl>
              <a:tblPr/>
              <a:tblGrid>
                <a:gridCol w="1145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90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课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文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初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    )3.Many believe that sharks can never be endangered.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    )4.WildAid and the WWF are two environmental protection groups.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    )5.There are some scientific studies that have shown that shark fins are good for health.</a:t>
                      </a:r>
                      <a:endParaRPr kumimoji="0" lang="en-US" altLang="en-US" sz="3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2466947" y="2074961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2455571" y="2848066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2515916" y="4263151"/>
            <a:ext cx="37221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901825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3075" y="20364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2616792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cut down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减少；削减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02525" y="3338650"/>
            <a:ext cx="10746793" cy="295350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Well, to cut down air pollution, we should take the bus or subway instead of driving.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哦，为了减少空气污染，我们应该乘坐公共汽车或地铁，而不是开车。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79695" y="1983970"/>
            <a:ext cx="11214337" cy="1398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cut down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意为“减少；削减”，此时通常和</a:t>
            </a: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pollution, cost, amount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等词搭配。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36560" y="3550017"/>
            <a:ext cx="11214337" cy="221599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sz="3200" dirty="0" smtClean="0"/>
              <a:t> </a:t>
            </a: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cut down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还有“砍伐；砍倒”之意，此时通常和</a:t>
            </a: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搭配。</a:t>
            </a:r>
          </a:p>
          <a:p>
            <a:pPr>
              <a:lnSpc>
                <a:spcPct val="150000"/>
              </a:lnSpc>
            </a:pP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officers have told us not to cut down the trees.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那些官员告诉我们不要砍伐这些树。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809196" y="1023284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4440" y="1157904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57399" y="1730656"/>
            <a:ext cx="10755507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1．In order to protect the environment, we shouldn't ________ any trees.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A．turn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down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B．put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down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C．cut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down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D．write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down</a:t>
            </a:r>
          </a:p>
        </p:txBody>
      </p:sp>
      <p:sp>
        <p:nvSpPr>
          <p:cNvPr id="11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9580098" y="1853778"/>
            <a:ext cx="11676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1320232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cost v.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花费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花费；价钱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02525" y="2085917"/>
            <a:ext cx="9165779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It's good for health and it doesn't cost anything!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它对健康有好处，而且不花费任何东西！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John's new bicycle cost him $160.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约翰的新自行车花了他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160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美元。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03914" y="945021"/>
            <a:ext cx="11129930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cost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作动词，意为“花费”，此时是及物动词，它的主语通常是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后可以跟双宾语， 即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，表示“花费某人多少钱”。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561514" y="1808554"/>
            <a:ext cx="12713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事或物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7666893" y="1728942"/>
            <a:ext cx="284167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sb. some money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441160" y="3103254"/>
            <a:ext cx="11293640" cy="221599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sz="3200" dirty="0" smtClean="0"/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还可以作名词，意为“花费；价钱”，通常作不可数名词。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cost of the coat was $21.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这件大衣的价钱是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美元。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919169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3075" y="105378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1063" y="1683954"/>
            <a:ext cx="11030352" cy="36933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单项选择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新疆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—Wow, your sweater is very beau­tiful! How much is it?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—Thank you. It ________ me 30 dollars.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A．spend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B．paid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C．cost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D．take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671668" y="3211330"/>
            <a:ext cx="115762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1063" y="1683954"/>
            <a:ext cx="11030352" cy="221599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根据句意及汉语提示写出所缺的单词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Jim wants to buy a new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iPhone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It will________(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花费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him more than 5，000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yuan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7146388" y="2547942"/>
            <a:ext cx="125982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1320232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harmful adj.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有害的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02525" y="2085918"/>
            <a:ext cx="11074442" cy="152349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not only cruel, but also harmful to the environment.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这不仅残忍，而且对环境有害。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679726" y="3603305"/>
            <a:ext cx="10847947" cy="70583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harmful to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意为“对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有害”。</a:t>
            </a: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634903" y="4562528"/>
            <a:ext cx="10847947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同根词：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harm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v．&amp;n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危害；损害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反义词：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harmless adj.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无害的；没有害处的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872197" y="1930655"/>
          <a:ext cx="10318968" cy="3749675"/>
        </p:xfrm>
        <a:graphic>
          <a:graphicData uri="http://schemas.openxmlformats.org/drawingml/2006/table">
            <a:tbl>
              <a:tblPr/>
              <a:tblGrid>
                <a:gridCol w="14207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98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渔民；钓鱼的人 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n. ________ 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→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复数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)________</a:t>
                      </a:r>
                      <a:endParaRPr kumimoji="0" lang="zh-CN" altLang="en-US" sz="3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丑陋的；难看的 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adj. ________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→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反义词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漂亮的；美丽的 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adj. ______________</a:t>
                      </a:r>
                      <a:endParaRPr kumimoji="0" lang="zh-CN" altLang="en-US" sz="3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优点；有利条件 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n. ________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→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反义词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缺点；不利条件 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n. _________</a:t>
                      </a:r>
                      <a:endParaRPr kumimoji="0" lang="zh-CN" altLang="en-US" sz="3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5906496" y="2148582"/>
            <a:ext cx="15183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fisherman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9006657" y="2124894"/>
            <a:ext cx="150073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fishermen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6494000" y="2918209"/>
            <a:ext cx="7489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ugly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4548364" y="3594040"/>
            <a:ext cx="22469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pretty/beautiful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9" name="矩形 28"/>
          <p:cNvSpPr>
            <a:spLocks noChangeArrowheads="1"/>
          </p:cNvSpPr>
          <p:nvPr/>
        </p:nvSpPr>
        <p:spPr bwMode="auto">
          <a:xfrm>
            <a:off x="5890578" y="4358407"/>
            <a:ext cx="15359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advantage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" name="矩形 38"/>
          <p:cNvSpPr>
            <a:spLocks noChangeArrowheads="1"/>
          </p:cNvSpPr>
          <p:nvPr/>
        </p:nvSpPr>
        <p:spPr bwMode="auto">
          <a:xfrm>
            <a:off x="3646182" y="5048006"/>
            <a:ext cx="19127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disadvantage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8" grpId="0"/>
      <p:bldP spid="19" grpId="0"/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192129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3075" y="132674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1063" y="1820434"/>
            <a:ext cx="10755507" cy="296273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3．2018·云南 Don't play games on the computer all day. It's ________ to your eyes.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A．harmful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B．useful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C．helpful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D．thankful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1050417" y="2707031"/>
            <a:ext cx="223869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797371" y="1663169"/>
            <a:ext cx="10870645" cy="239918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本题考查形容词的词义理解。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harmful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有害的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useful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有用的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helpful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有帮助的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thankful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感激的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。根据题干中的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不要整天在电脑上玩游戏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可推断，那对你的眼睛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有害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，故所缺的词是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harmful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1320232"/>
            <a:ext cx="11014918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so far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到目前为止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02525" y="2080870"/>
            <a:ext cx="6752169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haven't heard from him so far.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到目前为止，我还没有收到他的来信。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638384" y="3497169"/>
            <a:ext cx="10621287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 far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表示“到目前为止”，是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时态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的标志之一。</a:t>
            </a: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710101" y="4928755"/>
            <a:ext cx="10621287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同义短语：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 till now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到目前为止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7170499" y="3627184"/>
            <a:ext cx="223869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现在完成时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192129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3075" y="132674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1063" y="1820434"/>
            <a:ext cx="11166161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到目前为止，又有两名成员加入了这个社团。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Another two members _______ ______ the club ______ ______. </a:t>
            </a:r>
          </a:p>
        </p:txBody>
      </p:sp>
      <p:sp>
        <p:nvSpPr>
          <p:cNvPr id="11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619419" y="2669340"/>
            <a:ext cx="22386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      joined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8529962" y="2679132"/>
            <a:ext cx="22386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             far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1320232"/>
            <a:ext cx="11014918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take part in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参加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02525" y="2080870"/>
            <a:ext cx="9475351" cy="152349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teacher took part in our discussion yesterday.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昨天老师参加了我们的讨论。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566666" y="915458"/>
            <a:ext cx="10621287" cy="75200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sz="3200" dirty="0" smtClean="0"/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 part in,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join与attend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537883" y="2030505"/>
          <a:ext cx="11053483" cy="3017520"/>
        </p:xfrm>
        <a:graphic>
          <a:graphicData uri="http://schemas.openxmlformats.org/drawingml/2006/table">
            <a:tbl>
              <a:tblPr/>
              <a:tblGrid>
                <a:gridCol w="4699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4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指参加比赛、运动或某项活动，并在其中发挥重要作用。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指加入某个团体、组织或人群等。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指参加会议、上课或出席婚礼等场合。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069581" y="2542454"/>
            <a:ext cx="22386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part in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450649" y="3633665"/>
            <a:ext cx="1122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join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302389" y="4428904"/>
            <a:ext cx="11723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attend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1320232"/>
            <a:ext cx="11014918" cy="286232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is always taking an active part in outdoor activities.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他总是积极参加户外活动。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Would you like to join us?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你想加入我们吗？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didn't attend the meeting.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他没有参加会议。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192129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3075" y="132674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1063" y="1820434"/>
            <a:ext cx="11166161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5．Mike told us that he would ________ the sports meeting the next week.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join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attend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take part in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take care of</a:t>
            </a:r>
          </a:p>
        </p:txBody>
      </p:sp>
      <p:sp>
        <p:nvSpPr>
          <p:cNvPr id="11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085769" y="1986643"/>
            <a:ext cx="75430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1320232"/>
            <a:ext cx="11014918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turn off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关掉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09598" y="2152587"/>
            <a:ext cx="10901083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 save electricity by turning off the lights when you leave a room.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你可以通过离开房间时关灯的方式来节约用电。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569477" y="4339785"/>
            <a:ext cx="11039817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表示“关掉”，通常和电视、电灯等电器类词汇搭配，反义词组是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，意为“打开”。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044694" y="4484986"/>
            <a:ext cx="12287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 off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4488749" y="5194439"/>
            <a:ext cx="12287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 on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470865" y="923235"/>
            <a:ext cx="11039817" cy="70583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的常见搭配：</a:t>
            </a:r>
          </a:p>
        </p:txBody>
      </p:sp>
      <p:pic>
        <p:nvPicPr>
          <p:cNvPr id="10" name="图片 9" descr="E:\全品课件\英语RJ九下学练考课件\18RJ6.EP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077033" y="1996682"/>
            <a:ext cx="7080765" cy="3382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073661" y="1253929"/>
          <a:ext cx="9962339" cy="5074920"/>
        </p:xfrm>
        <a:graphic>
          <a:graphicData uri="http://schemas.openxmlformats.org/drawingml/2006/table">
            <a:tbl>
              <a:tblPr/>
              <a:tblGrid>
                <a:gridCol w="1371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90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7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木制的；木头的 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adj. ________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→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同根词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木头；木材 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n. ________</a:t>
                      </a:r>
                      <a:endParaRPr kumimoji="0" lang="zh-CN" altLang="en-US" sz="3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5.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有害的 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adj. ________ 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→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同根词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危害；损害 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n. 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伤害 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v. ________ 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→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反义词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无害的；没有害处的 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adj. ________</a:t>
                      </a:r>
                      <a:endParaRPr kumimoji="0" lang="zh-CN" altLang="en-US" sz="3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6.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科学上的；科学的 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adj. ________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→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同根词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科学 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n. ________</a:t>
                      </a:r>
                      <a:endParaRPr kumimoji="0" lang="zh-CN" altLang="en-US" sz="3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822571" y="2641724"/>
            <a:ext cx="158432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38"/>
          <p:cNvSpPr>
            <a:spLocks noChangeArrowheads="1"/>
          </p:cNvSpPr>
          <p:nvPr/>
        </p:nvSpPr>
        <p:spPr bwMode="auto">
          <a:xfrm>
            <a:off x="6397843" y="1462104"/>
            <a:ext cx="12028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wooden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矩形 38"/>
          <p:cNvSpPr>
            <a:spLocks noChangeArrowheads="1"/>
          </p:cNvSpPr>
          <p:nvPr/>
        </p:nvSpPr>
        <p:spPr bwMode="auto">
          <a:xfrm>
            <a:off x="3816007" y="2074380"/>
            <a:ext cx="9560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wood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38"/>
          <p:cNvSpPr>
            <a:spLocks noChangeArrowheads="1"/>
          </p:cNvSpPr>
          <p:nvPr/>
        </p:nvSpPr>
        <p:spPr bwMode="auto">
          <a:xfrm>
            <a:off x="4908899" y="2886154"/>
            <a:ext cx="12618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harmful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9" name="矩形 38"/>
          <p:cNvSpPr>
            <a:spLocks noChangeArrowheads="1"/>
          </p:cNvSpPr>
          <p:nvPr/>
        </p:nvSpPr>
        <p:spPr bwMode="auto">
          <a:xfrm>
            <a:off x="3844240" y="3583394"/>
            <a:ext cx="9028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harm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" name="矩形 38"/>
          <p:cNvSpPr>
            <a:spLocks noChangeArrowheads="1"/>
          </p:cNvSpPr>
          <p:nvPr/>
        </p:nvSpPr>
        <p:spPr bwMode="auto">
          <a:xfrm>
            <a:off x="3182591" y="4280636"/>
            <a:ext cx="14414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harmless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38"/>
          <p:cNvSpPr>
            <a:spLocks noChangeArrowheads="1"/>
          </p:cNvSpPr>
          <p:nvPr/>
        </p:nvSpPr>
        <p:spPr bwMode="auto">
          <a:xfrm>
            <a:off x="6902944" y="5069530"/>
            <a:ext cx="13452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scientific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38"/>
          <p:cNvSpPr>
            <a:spLocks noChangeArrowheads="1"/>
          </p:cNvSpPr>
          <p:nvPr/>
        </p:nvSpPr>
        <p:spPr bwMode="auto">
          <a:xfrm>
            <a:off x="3200521" y="5697059"/>
            <a:ext cx="1104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science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/>
      <p:bldP spid="19" grpId="0"/>
      <p:bldP spid="20" grpId="0"/>
      <p:bldP spid="11" grpId="0"/>
      <p:bldP spid="1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065517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3075" y="1200137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1063" y="1693822"/>
            <a:ext cx="11166161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翻译句子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我妈妈离开家的时候忘记关灯了。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单项选择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重庆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Please ________ the TV. It's time to go to bed.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A．turn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    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B．turn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off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C．put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     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D．put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off</a:t>
            </a:r>
          </a:p>
        </p:txBody>
      </p:sp>
      <p:sp>
        <p:nvSpPr>
          <p:cNvPr id="11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47114" y="3166259"/>
            <a:ext cx="898925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mother/mom forgot to turn off the lights when she left home.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105811" y="4617163"/>
            <a:ext cx="75430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186226"/>
            <a:ext cx="1422184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3075" y="128580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76497" y="1702387"/>
            <a:ext cx="10819032" cy="14773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Without a fin, a shark can no longer swim and slowly dies. 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没有了鳍，鲨鱼就不能再游泳了，然后慢慢死去。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46847" y="3128552"/>
            <a:ext cx="11367247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意为“不再”，相当于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not…________。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该句的同义表达：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Without a fin, a shark can't swim any longer and slowly dies.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如：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a thing has been used, it is no longer new.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当一件东西被用过后，就不再是新的了。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8060787" y="3279990"/>
            <a:ext cx="18569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longer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828801" y="3299411"/>
            <a:ext cx="15615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longer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656161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3075" y="1790781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1063" y="2284466"/>
            <a:ext cx="10755507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1．I will no longer believe you. 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won't believe you ________ ________.</a:t>
            </a:r>
          </a:p>
        </p:txBody>
      </p:sp>
      <p:sp>
        <p:nvSpPr>
          <p:cNvPr id="11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196265" y="3114141"/>
            <a:ext cx="275317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           longer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80962" y="1415784"/>
            <a:ext cx="11120756" cy="14773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If their numbers drop too low, it will bring danger to all ocean life.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如果它们的数量降至过低，会给所有海洋生物带来危险。 </a:t>
            </a:r>
          </a:p>
        </p:txBody>
      </p:sp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34905" y="1188920"/>
            <a:ext cx="10840388" cy="503214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本句是含有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状语从句的复合句，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主句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从句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their numbers drop too low”，________(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主句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从句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will bring danger to all ocean life”。if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是连词，意为“如果；假如”。当主句是一般将来时时，从句要用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表示将来。如：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it doesn't rain tomorrow, we will go fishing.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如果明天不下雨，我们就去钓鱼。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42435" y="1438762"/>
            <a:ext cx="12287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条件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8904848" y="1433103"/>
            <a:ext cx="10635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从句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7672116" y="2109318"/>
            <a:ext cx="10639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主句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8443352" y="3503950"/>
            <a:ext cx="18119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一般现在时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656161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3075" y="1790781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1063" y="2284466"/>
            <a:ext cx="10755507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2．2018·江西—Can stu­dents go online during lessons?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—They can ________ it is for that lesson.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A．if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B．or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C．so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D．but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006328" y="3120485"/>
            <a:ext cx="6282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28559" y="4645520"/>
            <a:ext cx="10870645" cy="119885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本题考查连词的词义理解。根据本题语境可知，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如果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是为了上课的话，学生们是可以上网的，故所缺的词是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if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562159"/>
          <a:ext cx="9962339" cy="3886200"/>
        </p:xfrm>
        <a:graphic>
          <a:graphicData uri="http://schemas.openxmlformats.org/drawingml/2006/table">
            <a:tbl>
              <a:tblPr/>
              <a:tblGrid>
                <a:gridCol w="1371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90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起作用；有影响  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</a:t>
                      </a:r>
                      <a:endParaRPr kumimoji="0" lang="zh-CN" altLang="en-US" sz="3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参加  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  <a:endParaRPr kumimoji="0" lang="zh-CN" altLang="en-US" sz="3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关掉  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  <a:endParaRPr kumimoji="0" lang="zh-CN" altLang="en-US" sz="3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付费；付出代价  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</a:t>
                      </a:r>
                      <a:endParaRPr kumimoji="0" lang="zh-CN" altLang="en-US" sz="3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5.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充满  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 </a:t>
                      </a:r>
                      <a:endParaRPr kumimoji="0" lang="zh-CN" altLang="en-US" sz="3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6038636" y="1679386"/>
            <a:ext cx="25194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make a difference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3954685" y="2500581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take part in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3962473" y="3254059"/>
            <a:ext cx="15103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turn off</a:t>
            </a:r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5951537" y="4009595"/>
            <a:ext cx="1133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pay for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4024126" y="4807454"/>
            <a:ext cx="13468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 full of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4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589455"/>
          <a:ext cx="9962339" cy="3886200"/>
        </p:xfrm>
        <a:graphic>
          <a:graphicData uri="http://schemas.openxmlformats.org/drawingml/2006/table">
            <a:tbl>
              <a:tblPr/>
              <a:tblGrid>
                <a:gridCol w="1371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90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6.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打扫，清理  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 </a:t>
                      </a:r>
                      <a:endParaRPr kumimoji="0" lang="zh-CN" altLang="en-US" sz="3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7.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在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……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中起作用  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 </a:t>
                      </a:r>
                      <a:endParaRPr kumimoji="0" lang="zh-CN" altLang="en-US" sz="3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8.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减少；砍伐  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 </a:t>
                      </a:r>
                      <a:endParaRPr kumimoji="0" lang="zh-CN" altLang="en-US" sz="3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9.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代替；而不是  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  <a:endParaRPr kumimoji="0" lang="zh-CN" altLang="en-US" sz="3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10.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到目前为止 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  <a:endParaRPr kumimoji="0" lang="zh-CN" altLang="en-US" sz="3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5770375" y="1706682"/>
            <a:ext cx="12875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clean up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5828308" y="2500983"/>
            <a:ext cx="2262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play a part in…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5333005" y="3331397"/>
            <a:ext cx="1391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cut down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5587999" y="4018961"/>
            <a:ext cx="17668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instead of</a:t>
            </a:r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5336987" y="4843714"/>
            <a:ext cx="9284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so far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4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684991"/>
          <a:ext cx="9962339" cy="4663440"/>
        </p:xfrm>
        <a:graphic>
          <a:graphicData uri="http://schemas.openxmlformats.org/drawingml/2006/table">
            <a:tbl>
              <a:tblPr/>
              <a:tblGrid>
                <a:gridCol w="1371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90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11.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引导；导致 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  <a:endParaRPr kumimoji="0" lang="zh-CN" altLang="en-US" sz="3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12.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采取行动 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  <a:endParaRPr kumimoji="0" lang="zh-CN" altLang="en-US" sz="3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13.</a:t>
                      </a:r>
                      <a:r>
                        <a:rPr kumimoji="0" lang="en-US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at the top of… 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14.cut off  __________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15.be harmful to… 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16.in danger ____________</a:t>
                      </a:r>
                      <a:endParaRPr kumimoji="0" lang="en-US" altLang="en-US" sz="3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5554681" y="1878619"/>
            <a:ext cx="1064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lead to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822790" y="2578590"/>
            <a:ext cx="16289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take action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5621309" y="3402922"/>
            <a:ext cx="26484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……</a:t>
            </a:r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顶部或顶端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4644170" y="4186214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切除</a:t>
            </a:r>
          </a:p>
        </p:txBody>
      </p:sp>
      <p:sp>
        <p:nvSpPr>
          <p:cNvPr id="16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6239888" y="4921320"/>
            <a:ext cx="17251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对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……</a:t>
            </a:r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有害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5011723" y="5710214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处于危险中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4" grpId="0"/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630399"/>
          <a:ext cx="10508249" cy="4060709"/>
        </p:xfrm>
        <a:graphic>
          <a:graphicData uri="http://schemas.openxmlformats.org/drawingml/2006/table">
            <a:tbl>
              <a:tblPr/>
              <a:tblGrid>
                <a:gridCol w="1241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66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我们正在尽力拯救地球！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 ________ </a:t>
                      </a:r>
                      <a:r>
                        <a:rPr kumimoji="0" lang="en-US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to save the earth！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但是它以前很干净！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But it ________ ________ ________ so clean！</a:t>
                      </a:r>
                      <a:endParaRPr kumimoji="0" lang="en-US" altLang="en-US" sz="3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2848383" y="3049637"/>
            <a:ext cx="26130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We're           trying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矩形 28"/>
          <p:cNvSpPr>
            <a:spLocks noChangeArrowheads="1"/>
          </p:cNvSpPr>
          <p:nvPr/>
        </p:nvSpPr>
        <p:spPr bwMode="auto">
          <a:xfrm>
            <a:off x="4133217" y="4614782"/>
            <a:ext cx="39769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used             to                  be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449700" y="1131564"/>
          <a:ext cx="11294065" cy="5166360"/>
        </p:xfrm>
        <a:graphic>
          <a:graphicData uri="http://schemas.openxmlformats.org/drawingml/2006/table">
            <a:tbl>
              <a:tblPr/>
              <a:tblGrid>
                <a:gridCol w="1334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59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还要记得把垃圾扔进垃圾桶，保持公共场所的整洁和美丽，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这是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为了每个人。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And remember ________ ________ rubbish in the bins and keep public places clean and beautiful for everyone.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没有了鳍，鲨鱼就不能再游泳了，然后慢慢死去。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Without a fin, a shark can ________ ________ swim and slowly dies. </a:t>
                      </a:r>
                      <a:endParaRPr kumimoji="0" lang="en-US" altLang="en-US" sz="3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3091894"/>
            <a:ext cx="158432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835447" y="2755985"/>
            <a:ext cx="25306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                throw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6720932" y="4994541"/>
            <a:ext cx="25723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no               longer 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333162" y="1193761"/>
          <a:ext cx="11563410" cy="5166360"/>
        </p:xfrm>
        <a:graphic>
          <a:graphicData uri="http://schemas.openxmlformats.org/drawingml/2006/table">
            <a:tbl>
              <a:tblPr/>
              <a:tblGrid>
                <a:gridCol w="1177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86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5.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如果它们的数量降至过低，会给所有海洋生物带来危险。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If their numbers  ________ too low, it  ________ ________ danger to all ocean life.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6.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到目前为止，没有科学研究表明鱼翅对健康有好处，所以为什么吃它们呢？</a:t>
                      </a:r>
                      <a:endParaRPr kumimoji="0" lang="en-US" altLang="zh-CN" sz="3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So far, no scientific studies ________ ________ that shark fins are good for health, so why eat them？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597479" y="2529174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594666" y="2150586"/>
            <a:ext cx="8122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drop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8131586" y="2104521"/>
            <a:ext cx="29720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will                bring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6273409" y="5028394"/>
            <a:ext cx="29720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have             shown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  <p:bldP spid="9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1882</Words>
  <Application>Microsoft Office PowerPoint</Application>
  <PresentationFormat>宽屏</PresentationFormat>
  <Paragraphs>294</Paragraphs>
  <Slides>35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35</vt:i4>
      </vt:variant>
    </vt:vector>
  </HeadingPairs>
  <TitlesOfParts>
    <vt:vector size="45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2023-01-16T17:12:03Z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ED298BA0541E4B8F8EAADB431EB82ED8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