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9" r:id="rId3"/>
    <p:sldId id="260" r:id="rId4"/>
    <p:sldId id="261" r:id="rId5"/>
    <p:sldId id="263" r:id="rId6"/>
    <p:sldId id="264" r:id="rId7"/>
    <p:sldId id="267" r:id="rId8"/>
    <p:sldId id="268" r:id="rId9"/>
    <p:sldId id="265" r:id="rId10"/>
    <p:sldId id="266" r:id="rId11"/>
    <p:sldId id="274" r:id="rId12"/>
    <p:sldId id="269" r:id="rId13"/>
    <p:sldId id="270" r:id="rId14"/>
    <p:sldId id="275" r:id="rId15"/>
    <p:sldId id="272" r:id="rId16"/>
    <p:sldId id="273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9900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581BBC1-C674-449C-86FB-87499D107CC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B4B7799-4A73-4E09-8C68-225AF5A9E552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1BBC1-C674-449C-86FB-87499D107CC7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7D2F762-EAB6-4E5D-A8A0-0DEB577ECADD}" type="slidenum">
              <a:rPr lang="en-US" altLang="zh-CN"/>
              <a:t>15</a:t>
            </a:fld>
            <a:endParaRPr lang="en-US" altLang="zh-CN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EB4619-AA7F-4BF4-9149-6C9C97CA82D8}" type="slidenum">
              <a:rPr lang="en-US" altLang="zh-CN"/>
              <a:t>16</a:t>
            </a:fld>
            <a:endParaRPr lang="en-US" altLang="zh-CN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BB657-5311-4839-BF6A-8CA275CC5DB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03EA7-E45D-457C-AE87-989CF446BEB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7143BD6-E9E5-46C4-9CA5-EEDC8DF244A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F2E3E-546E-40E5-AFF7-4A332CA7413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86ED6-E983-4154-BBCB-795FC6F8336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F1CF2-561D-4CA6-8DDA-B1D89C74920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05ABC-BDCA-49FF-8EBF-2278F371BA9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CADB-0375-43B7-9391-A169FADC609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9730A-01F9-42BA-8204-4D004E448C8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B8034-4BB3-48BC-A55B-5F292BA9658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1C138-81B6-40A7-93EA-BFE90262A1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804A21A-4629-4D79-83D5-F9DACB92EAD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29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45.png"/><Relationship Id="rId5" Type="http://schemas.openxmlformats.org/officeDocument/2006/relationships/image" Target="../media/image31.png"/><Relationship Id="rId15" Type="http://schemas.openxmlformats.org/officeDocument/2006/relationships/image" Target="../media/image49.png"/><Relationship Id="rId10" Type="http://schemas.openxmlformats.org/officeDocument/2006/relationships/image" Target="../media/image44.png"/><Relationship Id="rId4" Type="http://schemas.openxmlformats.org/officeDocument/2006/relationships/image" Target="../media/image30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5.png"/><Relationship Id="rId4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4971684f17e7ccd7d0c86af6"/>
          <p:cNvPicPr>
            <a:picLocks noChangeAspect="1" noChangeArrowheads="1"/>
          </p:cNvPicPr>
          <p:nvPr/>
        </p:nvPicPr>
        <p:blipFill>
          <a:blip r:embed="rId3">
            <a:lum bright="-12000"/>
          </a:blip>
          <a:srcRect/>
          <a:stretch>
            <a:fillRect/>
          </a:stretch>
        </p:blipFill>
        <p:spPr bwMode="auto">
          <a:xfrm>
            <a:off x="0" y="-2730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email">
            <a:lum bright="-12000" contrast="6000"/>
          </a:blip>
          <a:srcRect/>
          <a:stretch>
            <a:fillRect/>
          </a:stretch>
        </p:blipFill>
        <p:spPr bwMode="auto">
          <a:xfrm>
            <a:off x="4610050" y="3919736"/>
            <a:ext cx="50958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email">
            <a:lum bright="-12000" contrast="6000"/>
          </a:blip>
          <a:srcRect/>
          <a:stretch>
            <a:fillRect/>
          </a:stretch>
        </p:blipFill>
        <p:spPr bwMode="auto">
          <a:xfrm>
            <a:off x="904825" y="3310136"/>
            <a:ext cx="1273175" cy="214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email">
            <a:lum bright="-12000" contrast="6000"/>
          </a:blip>
          <a:srcRect/>
          <a:stretch>
            <a:fillRect/>
          </a:stretch>
        </p:blipFill>
        <p:spPr bwMode="auto">
          <a:xfrm>
            <a:off x="2605038" y="3614936"/>
            <a:ext cx="862012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email">
            <a:lum bright="-12000" contrast="6000"/>
          </a:blip>
          <a:srcRect/>
          <a:stretch>
            <a:fillRect/>
          </a:stretch>
        </p:blipFill>
        <p:spPr bwMode="auto">
          <a:xfrm>
            <a:off x="3771850" y="3767336"/>
            <a:ext cx="6159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80" name="Group 8"/>
          <p:cNvGrpSpPr/>
          <p:nvPr/>
        </p:nvGrpSpPr>
        <p:grpSpPr bwMode="auto">
          <a:xfrm>
            <a:off x="7380238" y="4141986"/>
            <a:ext cx="792162" cy="576263"/>
            <a:chOff x="4785" y="1797"/>
            <a:chExt cx="499" cy="363"/>
          </a:xfrm>
        </p:grpSpPr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4785" y="1979"/>
              <a:ext cx="499" cy="18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4785" y="1797"/>
              <a:ext cx="182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5057" y="1797"/>
              <a:ext cx="182" cy="18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hlink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723850" y="3068960"/>
            <a:ext cx="6727825" cy="138417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V="1">
            <a:off x="723850" y="4448374"/>
            <a:ext cx="6692900" cy="12239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8" cstate="email">
            <a:lum bright="-18000" contrast="6000"/>
          </a:blip>
          <a:srcRect/>
          <a:stretch>
            <a:fillRect/>
          </a:stretch>
        </p:blipFill>
        <p:spPr bwMode="auto">
          <a:xfrm>
            <a:off x="5235525" y="4072136"/>
            <a:ext cx="3651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9" cstate="email">
            <a:lum bright="-12000" contrast="12000"/>
          </a:blip>
          <a:srcRect/>
          <a:stretch>
            <a:fillRect/>
          </a:stretch>
        </p:blipFill>
        <p:spPr bwMode="auto">
          <a:xfrm>
            <a:off x="5865763" y="4148336"/>
            <a:ext cx="25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8" name="Line 16"/>
          <p:cNvSpPr>
            <a:spLocks noChangeShapeType="1"/>
          </p:cNvSpPr>
          <p:nvPr/>
        </p:nvSpPr>
        <p:spPr bwMode="auto">
          <a:xfrm flipH="1">
            <a:off x="7429450" y="4718249"/>
            <a:ext cx="215900" cy="6492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7932688" y="4718249"/>
            <a:ext cx="144462" cy="6492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3090" name="Picture 18" descr="70d70497f4b9f887d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924800" y="381000"/>
            <a:ext cx="10477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1" name="WordArt 19"/>
          <p:cNvSpPr>
            <a:spLocks noChangeArrowheads="1" noChangeShapeType="1" noTextEdit="1"/>
          </p:cNvSpPr>
          <p:nvPr/>
        </p:nvSpPr>
        <p:spPr bwMode="auto">
          <a:xfrm>
            <a:off x="467058" y="1190625"/>
            <a:ext cx="5224130" cy="10886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5400" b="1" kern="10" dirty="0" smtClean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图</a:t>
            </a:r>
            <a:r>
              <a:rPr lang="zh-CN" altLang="en-US" sz="54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形的位似</a:t>
            </a:r>
          </a:p>
        </p:txBody>
      </p:sp>
      <p:sp>
        <p:nvSpPr>
          <p:cNvPr id="22" name="矩形 21"/>
          <p:cNvSpPr/>
          <p:nvPr/>
        </p:nvSpPr>
        <p:spPr>
          <a:xfrm>
            <a:off x="3329394" y="568534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r>
              <a:rPr lang="zh-CN" altLang="en-US" b="1"/>
              <a:t>若</a:t>
            </a:r>
            <a:r>
              <a:rPr lang="zh-CN" altLang="en-US" b="1">
                <a:latin typeface="宋体" panose="02010600030101010101" pitchFamily="2" charset="-122"/>
              </a:rPr>
              <a:t>△</a:t>
            </a:r>
            <a:r>
              <a:rPr lang="en-US" altLang="zh-CN" b="1">
                <a:latin typeface="宋体" panose="02010600030101010101" pitchFamily="2" charset="-122"/>
              </a:rPr>
              <a:t>ABC</a:t>
            </a:r>
            <a:r>
              <a:rPr lang="zh-CN" altLang="en-US" b="1">
                <a:latin typeface="宋体" panose="02010600030101010101" pitchFamily="2" charset="-122"/>
              </a:rPr>
              <a:t>与△</a:t>
            </a:r>
            <a:r>
              <a:rPr lang="en-US" altLang="zh-CN" b="1">
                <a:latin typeface="宋体" panose="02010600030101010101" pitchFamily="2" charset="-122"/>
              </a:rPr>
              <a:t>A’B’C’</a:t>
            </a:r>
            <a:r>
              <a:rPr lang="zh-CN" altLang="en-US" b="1">
                <a:latin typeface="宋体" panose="02010600030101010101" pitchFamily="2" charset="-122"/>
              </a:rPr>
              <a:t>的相似比为</a:t>
            </a:r>
            <a:r>
              <a:rPr lang="zh-CN" altLang="en-US" b="1"/>
              <a:t>：</a:t>
            </a:r>
            <a:r>
              <a:rPr lang="en-US" altLang="zh-CN" b="1"/>
              <a:t>1:2</a:t>
            </a:r>
            <a:r>
              <a:rPr lang="zh-CN" altLang="en-US" b="1"/>
              <a:t>，则</a:t>
            </a:r>
            <a:r>
              <a:rPr lang="en-US" altLang="zh-CN" b="1"/>
              <a:t>OA</a:t>
            </a:r>
            <a:r>
              <a:rPr lang="zh-CN" altLang="en-US" b="1"/>
              <a:t>：</a:t>
            </a:r>
            <a:r>
              <a:rPr lang="en-US" altLang="zh-CN" b="1"/>
              <a:t>O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en-US" altLang="zh-CN" b="1">
                <a:latin typeface="宋体" panose="02010600030101010101" pitchFamily="2" charset="-122"/>
              </a:rPr>
              <a:t>’</a:t>
            </a:r>
            <a:r>
              <a:rPr lang="en-US" altLang="zh-CN" b="1"/>
              <a:t>=</a:t>
            </a:r>
            <a:r>
              <a:rPr lang="zh-CN" altLang="en-US" b="1">
                <a:latin typeface="宋体" panose="02010600030101010101" pitchFamily="2" charset="-122"/>
              </a:rPr>
              <a:t>（     ）。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 flipV="1">
            <a:off x="1547813" y="2349500"/>
            <a:ext cx="2952750" cy="19431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547813" y="4292600"/>
            <a:ext cx="3671887" cy="165735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1547813" y="4076700"/>
            <a:ext cx="3744912" cy="2159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2" name="Freeform 6"/>
          <p:cNvSpPr/>
          <p:nvPr/>
        </p:nvSpPr>
        <p:spPr bwMode="auto">
          <a:xfrm>
            <a:off x="4059238" y="2657475"/>
            <a:ext cx="936625" cy="2808288"/>
          </a:xfrm>
          <a:custGeom>
            <a:avLst/>
            <a:gdLst>
              <a:gd name="T0" fmla="*/ 0 w 590"/>
              <a:gd name="T1" fmla="*/ 0 h 1769"/>
              <a:gd name="T2" fmla="*/ 590 w 590"/>
              <a:gd name="T3" fmla="*/ 907 h 1769"/>
              <a:gd name="T4" fmla="*/ 45 w 590"/>
              <a:gd name="T5" fmla="*/ 1769 h 1769"/>
              <a:gd name="T6" fmla="*/ 0 w 590"/>
              <a:gd name="T7" fmla="*/ 0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0" h="1769">
                <a:moveTo>
                  <a:pt x="0" y="0"/>
                </a:moveTo>
                <a:lnTo>
                  <a:pt x="590" y="907"/>
                </a:lnTo>
                <a:lnTo>
                  <a:pt x="45" y="17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3" name="Freeform 7"/>
          <p:cNvSpPr/>
          <p:nvPr/>
        </p:nvSpPr>
        <p:spPr bwMode="auto">
          <a:xfrm>
            <a:off x="2868613" y="3416300"/>
            <a:ext cx="504825" cy="1512888"/>
          </a:xfrm>
          <a:custGeom>
            <a:avLst/>
            <a:gdLst>
              <a:gd name="T0" fmla="*/ 0 w 590"/>
              <a:gd name="T1" fmla="*/ 0 h 1769"/>
              <a:gd name="T2" fmla="*/ 590 w 590"/>
              <a:gd name="T3" fmla="*/ 907 h 1769"/>
              <a:gd name="T4" fmla="*/ 45 w 590"/>
              <a:gd name="T5" fmla="*/ 1769 h 1769"/>
              <a:gd name="T6" fmla="*/ 0 w 590"/>
              <a:gd name="T7" fmla="*/ 0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90" h="1769">
                <a:moveTo>
                  <a:pt x="0" y="0"/>
                </a:moveTo>
                <a:lnTo>
                  <a:pt x="590" y="907"/>
                </a:lnTo>
                <a:lnTo>
                  <a:pt x="45" y="17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116013" y="43656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 Black" panose="020B0A04020102020204" pitchFamily="34" charset="0"/>
                <a:ea typeface="楷体_GB2312" pitchFamily="49" charset="-122"/>
              </a:rPr>
              <a:t>O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608263" y="3240088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Arial Black" panose="020B0A04020102020204" pitchFamily="34" charset="0"/>
                <a:ea typeface="楷体_GB2312" pitchFamily="49" charset="-122"/>
              </a:rPr>
              <a:t>A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759200" y="2376488"/>
            <a:ext cx="425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Arial Black" panose="020B0A04020102020204" pitchFamily="34" charset="0"/>
                <a:ea typeface="楷体_GB2312" pitchFamily="49" charset="-122"/>
              </a:rPr>
              <a:t>A’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327400" y="396081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Arial Black" panose="020B0A04020102020204" pitchFamily="34" charset="0"/>
                <a:ea typeface="楷体_GB2312" pitchFamily="49" charset="-122"/>
              </a:rPr>
              <a:t>B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2679700" y="482441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Arial Black" panose="020B0A04020102020204" pitchFamily="34" charset="0"/>
                <a:ea typeface="楷体_GB2312" pitchFamily="49" charset="-122"/>
              </a:rPr>
              <a:t>C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911725" y="3816350"/>
            <a:ext cx="42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Arial Black" panose="020B0A04020102020204" pitchFamily="34" charset="0"/>
                <a:ea typeface="楷体_GB2312" pitchFamily="49" charset="-122"/>
              </a:rPr>
              <a:t>B’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119563" y="5329238"/>
            <a:ext cx="425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Arial Black" panose="020B0A04020102020204" pitchFamily="34" charset="0"/>
                <a:ea typeface="楷体_GB2312" pitchFamily="49" charset="-122"/>
              </a:rPr>
              <a:t>C</a:t>
            </a:r>
            <a:r>
              <a:rPr lang="en-US" altLang="zh-CN" u="sng">
                <a:latin typeface="Arial Black" panose="020B0A04020102020204" pitchFamily="34" charset="0"/>
                <a:ea typeface="楷体_GB2312" pitchFamily="49" charset="-122"/>
              </a:rPr>
              <a:t>’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016375" y="1785938"/>
            <a:ext cx="700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1:2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1" grpId="0" animBg="1"/>
      <p:bldP spid="143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07950" y="1661552"/>
            <a:ext cx="87137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分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别在线段</a:t>
            </a:r>
            <a:r>
              <a:rPr lang="en-US" altLang="zh-CN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OA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OB</a:t>
            </a:r>
            <a:r>
              <a:rPr lang="zh-CN" altLang="en-US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OC</a:t>
            </a:r>
            <a:r>
              <a:rPr lang="zh-CN" altLang="en-US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OD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上取点</a:t>
            </a:r>
            <a:r>
              <a:rPr lang="en-US" altLang="zh-CN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A'</a:t>
            </a:r>
            <a:r>
              <a:rPr lang="zh-CN" altLang="en-US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B'</a:t>
            </a:r>
            <a:r>
              <a:rPr lang="zh-CN" altLang="en-US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C'</a:t>
            </a:r>
            <a:r>
              <a:rPr lang="zh-CN" altLang="en-US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D'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，使得 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07950" y="3041736"/>
            <a:ext cx="864076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顺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次连接点</a:t>
            </a:r>
            <a:r>
              <a:rPr lang="en-US" altLang="zh-CN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A'</a:t>
            </a:r>
            <a:r>
              <a:rPr lang="zh-CN" altLang="en-US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B'</a:t>
            </a:r>
            <a:r>
              <a:rPr lang="zh-CN" altLang="en-US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C'</a:t>
            </a:r>
            <a:r>
              <a:rPr lang="zh-CN" altLang="en-US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D'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，所得四边形</a:t>
            </a:r>
            <a:r>
              <a:rPr lang="en-US" altLang="zh-CN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A'B'C'D'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就是所要求的图形．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018689" y="2138605"/>
          <a:ext cx="4249737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9" name="公式" r:id="rId3" imgW="1790700" imgH="393700" progId="Equation.3">
                  <p:embed/>
                </p:oleObj>
              </mc:Choice>
              <mc:Fallback>
                <p:oleObj name="公式" r:id="rId3" imgW="17907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8689" y="2138605"/>
                        <a:ext cx="4249737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Freeform 5"/>
          <p:cNvSpPr/>
          <p:nvPr/>
        </p:nvSpPr>
        <p:spPr bwMode="auto">
          <a:xfrm>
            <a:off x="3203575" y="4447055"/>
            <a:ext cx="1366838" cy="1249363"/>
          </a:xfrm>
          <a:custGeom>
            <a:avLst/>
            <a:gdLst>
              <a:gd name="T0" fmla="*/ 46 w 545"/>
              <a:gd name="T1" fmla="*/ 0 h 498"/>
              <a:gd name="T2" fmla="*/ 545 w 545"/>
              <a:gd name="T3" fmla="*/ 136 h 498"/>
              <a:gd name="T4" fmla="*/ 227 w 545"/>
              <a:gd name="T5" fmla="*/ 498 h 498"/>
              <a:gd name="T6" fmla="*/ 0 w 545"/>
              <a:gd name="T7" fmla="*/ 272 h 498"/>
              <a:gd name="T8" fmla="*/ 46 w 545"/>
              <a:gd name="T9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5" h="498">
                <a:moveTo>
                  <a:pt x="46" y="0"/>
                </a:moveTo>
                <a:lnTo>
                  <a:pt x="545" y="136"/>
                </a:lnTo>
                <a:lnTo>
                  <a:pt x="227" y="498"/>
                </a:lnTo>
                <a:lnTo>
                  <a:pt x="0" y="272"/>
                </a:lnTo>
                <a:lnTo>
                  <a:pt x="46" y="0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260475" y="6463180"/>
            <a:ext cx="574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V="1">
            <a:off x="1403350" y="3942230"/>
            <a:ext cx="2376488" cy="25209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1403350" y="5310655"/>
            <a:ext cx="3455988" cy="11525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5" name="Freeform 9"/>
          <p:cNvSpPr/>
          <p:nvPr/>
        </p:nvSpPr>
        <p:spPr bwMode="auto">
          <a:xfrm>
            <a:off x="1403350" y="4850280"/>
            <a:ext cx="2165350" cy="1612900"/>
          </a:xfrm>
          <a:custGeom>
            <a:avLst/>
            <a:gdLst>
              <a:gd name="T0" fmla="*/ 0 w 1364"/>
              <a:gd name="T1" fmla="*/ 1016 h 1016"/>
              <a:gd name="T2" fmla="*/ 1364 w 1364"/>
              <a:gd name="T3" fmla="*/ 0 h 10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64" h="1016">
                <a:moveTo>
                  <a:pt x="0" y="1016"/>
                </a:moveTo>
                <a:lnTo>
                  <a:pt x="1364" y="0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V="1">
            <a:off x="1403350" y="4589930"/>
            <a:ext cx="3529013" cy="18732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7" name="Freeform 11"/>
          <p:cNvSpPr/>
          <p:nvPr/>
        </p:nvSpPr>
        <p:spPr bwMode="auto">
          <a:xfrm>
            <a:off x="2297113" y="5455118"/>
            <a:ext cx="684212" cy="622300"/>
          </a:xfrm>
          <a:custGeom>
            <a:avLst/>
            <a:gdLst>
              <a:gd name="T0" fmla="*/ 46 w 545"/>
              <a:gd name="T1" fmla="*/ 0 h 498"/>
              <a:gd name="T2" fmla="*/ 545 w 545"/>
              <a:gd name="T3" fmla="*/ 136 h 498"/>
              <a:gd name="T4" fmla="*/ 227 w 545"/>
              <a:gd name="T5" fmla="*/ 498 h 498"/>
              <a:gd name="T6" fmla="*/ 0 w 545"/>
              <a:gd name="T7" fmla="*/ 272 h 498"/>
              <a:gd name="T8" fmla="*/ 46 w 545"/>
              <a:gd name="T9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5" h="498">
                <a:moveTo>
                  <a:pt x="46" y="0"/>
                </a:moveTo>
                <a:lnTo>
                  <a:pt x="545" y="136"/>
                </a:lnTo>
                <a:lnTo>
                  <a:pt x="227" y="498"/>
                </a:lnTo>
                <a:lnTo>
                  <a:pt x="0" y="272"/>
                </a:lnTo>
                <a:lnTo>
                  <a:pt x="46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4588" name="Group 12"/>
          <p:cNvGrpSpPr/>
          <p:nvPr/>
        </p:nvGrpSpPr>
        <p:grpSpPr bwMode="auto">
          <a:xfrm>
            <a:off x="1417638" y="4418480"/>
            <a:ext cx="1887537" cy="2030413"/>
            <a:chOff x="1429" y="2242"/>
            <a:chExt cx="1189" cy="1279"/>
          </a:xfrm>
        </p:grpSpPr>
        <p:sp>
          <p:nvSpPr>
            <p:cNvPr id="24589" name="Line 13"/>
            <p:cNvSpPr>
              <a:spLocks noChangeShapeType="1"/>
            </p:cNvSpPr>
            <p:nvPr/>
          </p:nvSpPr>
          <p:spPr bwMode="auto">
            <a:xfrm flipV="1">
              <a:off x="1429" y="2886"/>
              <a:ext cx="590" cy="63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0" name="Line 14"/>
            <p:cNvSpPr>
              <a:spLocks noChangeShapeType="1"/>
            </p:cNvSpPr>
            <p:nvPr/>
          </p:nvSpPr>
          <p:spPr bwMode="auto">
            <a:xfrm flipV="1">
              <a:off x="2028" y="2242"/>
              <a:ext cx="590" cy="635"/>
            </a:xfrm>
            <a:prstGeom prst="line">
              <a:avLst/>
            </a:prstGeom>
            <a:noFill/>
            <a:ln w="38100">
              <a:solidFill>
                <a:srgbClr val="FFFFFF">
                  <a:alpha val="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4591" name="Group 15"/>
          <p:cNvGrpSpPr/>
          <p:nvPr/>
        </p:nvGrpSpPr>
        <p:grpSpPr bwMode="auto">
          <a:xfrm rot="629645">
            <a:off x="1525588" y="4959818"/>
            <a:ext cx="1546225" cy="1663700"/>
            <a:chOff x="1429" y="2242"/>
            <a:chExt cx="1189" cy="1279"/>
          </a:xfrm>
        </p:grpSpPr>
        <p:sp>
          <p:nvSpPr>
            <p:cNvPr id="24592" name="Line 16"/>
            <p:cNvSpPr>
              <a:spLocks noChangeShapeType="1"/>
            </p:cNvSpPr>
            <p:nvPr/>
          </p:nvSpPr>
          <p:spPr bwMode="auto">
            <a:xfrm flipV="1">
              <a:off x="1429" y="2886"/>
              <a:ext cx="590" cy="63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 flipV="1">
              <a:off x="2028" y="2242"/>
              <a:ext cx="590" cy="635"/>
            </a:xfrm>
            <a:prstGeom prst="line">
              <a:avLst/>
            </a:prstGeom>
            <a:noFill/>
            <a:ln w="38100">
              <a:solidFill>
                <a:srgbClr val="FFFFFF">
                  <a:alpha val="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4594" name="Group 18"/>
          <p:cNvGrpSpPr/>
          <p:nvPr/>
        </p:nvGrpSpPr>
        <p:grpSpPr bwMode="auto">
          <a:xfrm rot="1129917">
            <a:off x="1778000" y="4321643"/>
            <a:ext cx="2413000" cy="2595562"/>
            <a:chOff x="1429" y="2242"/>
            <a:chExt cx="1189" cy="1279"/>
          </a:xfrm>
        </p:grpSpPr>
        <p:sp>
          <p:nvSpPr>
            <p:cNvPr id="24595" name="Line 19"/>
            <p:cNvSpPr>
              <a:spLocks noChangeShapeType="1"/>
            </p:cNvSpPr>
            <p:nvPr/>
          </p:nvSpPr>
          <p:spPr bwMode="auto">
            <a:xfrm flipV="1">
              <a:off x="1429" y="2886"/>
              <a:ext cx="590" cy="63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6" name="Line 20"/>
            <p:cNvSpPr>
              <a:spLocks noChangeShapeType="1"/>
            </p:cNvSpPr>
            <p:nvPr/>
          </p:nvSpPr>
          <p:spPr bwMode="auto">
            <a:xfrm flipV="1">
              <a:off x="2028" y="2242"/>
              <a:ext cx="590" cy="635"/>
            </a:xfrm>
            <a:prstGeom prst="line">
              <a:avLst/>
            </a:prstGeom>
            <a:noFill/>
            <a:ln w="38100">
              <a:solidFill>
                <a:srgbClr val="FFFFFF">
                  <a:alpha val="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4597" name="Group 21"/>
          <p:cNvGrpSpPr/>
          <p:nvPr/>
        </p:nvGrpSpPr>
        <p:grpSpPr bwMode="auto">
          <a:xfrm rot="1722427">
            <a:off x="1747838" y="5194768"/>
            <a:ext cx="1639887" cy="1765300"/>
            <a:chOff x="1429" y="2242"/>
            <a:chExt cx="1189" cy="1279"/>
          </a:xfrm>
        </p:grpSpPr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 flipV="1">
              <a:off x="1429" y="2886"/>
              <a:ext cx="590" cy="63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9" name="Line 23"/>
            <p:cNvSpPr>
              <a:spLocks noChangeShapeType="1"/>
            </p:cNvSpPr>
            <p:nvPr/>
          </p:nvSpPr>
          <p:spPr bwMode="auto">
            <a:xfrm flipV="1">
              <a:off x="2028" y="2242"/>
              <a:ext cx="590" cy="635"/>
            </a:xfrm>
            <a:prstGeom prst="line">
              <a:avLst/>
            </a:prstGeom>
            <a:noFill/>
            <a:ln w="38100">
              <a:solidFill>
                <a:srgbClr val="FFFFFF">
                  <a:alpha val="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600" name="Oval 24"/>
          <p:cNvSpPr>
            <a:spLocks noChangeArrowheads="1"/>
          </p:cNvSpPr>
          <p:nvPr/>
        </p:nvSpPr>
        <p:spPr bwMode="auto">
          <a:xfrm>
            <a:off x="1376363" y="6428255"/>
            <a:ext cx="73025" cy="73025"/>
          </a:xfrm>
          <a:prstGeom prst="ellipse">
            <a:avLst/>
          </a:prstGeom>
          <a:solidFill>
            <a:srgbClr val="FF00FF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4500563" y="473439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2987675" y="4121618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2916238" y="4807418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3563938" y="559799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2051050" y="5094755"/>
            <a:ext cx="42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A'</a:t>
            </a:r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1908175" y="5597993"/>
            <a:ext cx="42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B'</a:t>
            </a: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2411413" y="6064718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C'</a:t>
            </a:r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2916238" y="545511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D'</a:t>
            </a:r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179512" y="116632"/>
            <a:ext cx="6613525" cy="5191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利用位似，可以将一个图形放大或缩小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107950" y="620713"/>
            <a:ext cx="68627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例如，要把四边形</a:t>
            </a:r>
            <a:r>
              <a:rPr lang="en-US" altLang="zh-CN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ABCD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缩小到原来的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1/2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107950" y="1125538"/>
            <a:ext cx="105108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四边形外任选一点</a:t>
            </a:r>
            <a:r>
              <a:rPr lang="en-US" altLang="zh-CN" sz="28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（如图），</a:t>
            </a: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3635375" y="6237288"/>
            <a:ext cx="5184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i="1">
                <a:solidFill>
                  <a:srgbClr val="FF0000"/>
                </a:solidFill>
              </a:rPr>
              <a:t>A’B’C’D’</a:t>
            </a:r>
            <a:r>
              <a:rPr lang="zh-CN" altLang="en-US" sz="2800" b="1">
                <a:solidFill>
                  <a:srgbClr val="FF0000"/>
                </a:solidFill>
              </a:rPr>
              <a:t>即为所求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0" dur="2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3" dur="2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6" dur="2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9" dur="20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  <p:bldP spid="24582" grpId="0"/>
      <p:bldP spid="24583" grpId="0" animBg="1"/>
      <p:bldP spid="24584" grpId="0" animBg="1"/>
      <p:bldP spid="24585" grpId="0" animBg="1"/>
      <p:bldP spid="24586" grpId="0" animBg="1"/>
      <p:bldP spid="24587" grpId="0" animBg="1"/>
      <p:bldP spid="24600" grpId="0" animBg="1"/>
      <p:bldP spid="24605" grpId="0"/>
      <p:bldP spid="24606" grpId="0"/>
      <p:bldP spid="24607" grpId="0"/>
      <p:bldP spid="24608" grpId="0"/>
      <p:bldP spid="24610" grpId="0"/>
      <p:bldP spid="24611" grpId="0"/>
      <p:bldP spid="246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/>
          <p:nvPr/>
        </p:nvGrpSpPr>
        <p:grpSpPr bwMode="auto">
          <a:xfrm>
            <a:off x="127000" y="3919538"/>
            <a:ext cx="4679950" cy="2924175"/>
            <a:chOff x="68" y="2478"/>
            <a:chExt cx="2948" cy="1842"/>
          </a:xfrm>
        </p:grpSpPr>
        <p:sp>
          <p:nvSpPr>
            <p:cNvPr id="17411" name="Freeform 3"/>
            <p:cNvSpPr/>
            <p:nvPr/>
          </p:nvSpPr>
          <p:spPr bwMode="auto">
            <a:xfrm>
              <a:off x="249" y="2897"/>
              <a:ext cx="1889" cy="1423"/>
            </a:xfrm>
            <a:custGeom>
              <a:avLst/>
              <a:gdLst>
                <a:gd name="T0" fmla="*/ 0 w 1364"/>
                <a:gd name="T1" fmla="*/ 1016 h 1016"/>
                <a:gd name="T2" fmla="*/ 1364 w 1364"/>
                <a:gd name="T3" fmla="*/ 0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364" h="1016">
                  <a:moveTo>
                    <a:pt x="0" y="1016"/>
                  </a:moveTo>
                  <a:lnTo>
                    <a:pt x="1364" y="0"/>
                  </a:lnTo>
                </a:path>
              </a:pathLst>
            </a:custGeom>
            <a:noFill/>
            <a:ln w="38100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2" name="Line 4"/>
            <p:cNvSpPr>
              <a:spLocks noChangeShapeType="1"/>
            </p:cNvSpPr>
            <p:nvPr/>
          </p:nvSpPr>
          <p:spPr bwMode="auto">
            <a:xfrm flipV="1">
              <a:off x="567" y="2478"/>
              <a:ext cx="1633" cy="18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 flipV="1">
              <a:off x="68" y="2677"/>
              <a:ext cx="2948" cy="14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 flipV="1">
              <a:off x="68" y="3237"/>
              <a:ext cx="2449" cy="6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15" name="Group 7"/>
          <p:cNvGrpSpPr/>
          <p:nvPr/>
        </p:nvGrpSpPr>
        <p:grpSpPr bwMode="auto">
          <a:xfrm>
            <a:off x="1989138" y="3933825"/>
            <a:ext cx="1503362" cy="1709738"/>
            <a:chOff x="1429" y="2242"/>
            <a:chExt cx="1189" cy="1279"/>
          </a:xfrm>
        </p:grpSpPr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V="1">
              <a:off x="1429" y="2886"/>
              <a:ext cx="590" cy="63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 flipV="1">
              <a:off x="2028" y="2242"/>
              <a:ext cx="590" cy="635"/>
            </a:xfrm>
            <a:prstGeom prst="line">
              <a:avLst/>
            </a:prstGeom>
            <a:noFill/>
            <a:ln w="38100">
              <a:solidFill>
                <a:srgbClr val="FFFFFF">
                  <a:alpha val="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18" name="Group 10"/>
          <p:cNvGrpSpPr/>
          <p:nvPr/>
        </p:nvGrpSpPr>
        <p:grpSpPr bwMode="auto">
          <a:xfrm rot="629645">
            <a:off x="2078038" y="4457700"/>
            <a:ext cx="1217612" cy="1319213"/>
            <a:chOff x="1429" y="2242"/>
            <a:chExt cx="1189" cy="1279"/>
          </a:xfrm>
        </p:grpSpPr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 flipV="1">
              <a:off x="1429" y="2886"/>
              <a:ext cx="590" cy="63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 flipV="1">
              <a:off x="2028" y="2242"/>
              <a:ext cx="590" cy="635"/>
            </a:xfrm>
            <a:prstGeom prst="line">
              <a:avLst/>
            </a:prstGeom>
            <a:noFill/>
            <a:ln w="38100">
              <a:solidFill>
                <a:srgbClr val="FFFFFF">
                  <a:alpha val="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21" name="Group 13"/>
          <p:cNvGrpSpPr/>
          <p:nvPr/>
        </p:nvGrpSpPr>
        <p:grpSpPr bwMode="auto">
          <a:xfrm rot="1536717">
            <a:off x="2211388" y="4738688"/>
            <a:ext cx="1574800" cy="1323975"/>
            <a:chOff x="1429" y="2242"/>
            <a:chExt cx="1189" cy="1279"/>
          </a:xfrm>
        </p:grpSpPr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 flipV="1">
              <a:off x="1429" y="2886"/>
              <a:ext cx="590" cy="63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 flipV="1">
              <a:off x="2028" y="2242"/>
              <a:ext cx="590" cy="635"/>
            </a:xfrm>
            <a:prstGeom prst="line">
              <a:avLst/>
            </a:prstGeom>
            <a:noFill/>
            <a:ln w="38100">
              <a:solidFill>
                <a:srgbClr val="FFFFFF">
                  <a:alpha val="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24" name="Group 16"/>
          <p:cNvGrpSpPr/>
          <p:nvPr/>
        </p:nvGrpSpPr>
        <p:grpSpPr bwMode="auto">
          <a:xfrm>
            <a:off x="2124075" y="4057650"/>
            <a:ext cx="2447925" cy="1800225"/>
            <a:chOff x="1327" y="2774"/>
            <a:chExt cx="1140" cy="877"/>
          </a:xfrm>
        </p:grpSpPr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 rot="1129917" flipV="1">
              <a:off x="1327" y="3121"/>
              <a:ext cx="493" cy="53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6" name="Line 18"/>
            <p:cNvSpPr>
              <a:spLocks noChangeShapeType="1"/>
            </p:cNvSpPr>
            <p:nvPr/>
          </p:nvSpPr>
          <p:spPr bwMode="auto">
            <a:xfrm rot="1129917" flipV="1">
              <a:off x="1974" y="2774"/>
              <a:ext cx="493" cy="530"/>
            </a:xfrm>
            <a:prstGeom prst="line">
              <a:avLst/>
            </a:prstGeom>
            <a:noFill/>
            <a:ln w="38100">
              <a:solidFill>
                <a:srgbClr val="FFFFFF">
                  <a:alpha val="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179388" y="600075"/>
            <a:ext cx="864235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对于上面的问题，还有其他方法吗？如果在四边形外任选一个点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，分别在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OA</a:t>
            </a:r>
            <a:r>
              <a:rPr lang="zh-CN" altLang="en-US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OB</a:t>
            </a:r>
            <a:r>
              <a:rPr lang="zh-CN" altLang="en-US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OC</a:t>
            </a:r>
            <a:r>
              <a:rPr lang="zh-CN" altLang="en-US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OD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的反向延长线上取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en-US" altLang="zh-CN" sz="3200" b="1" i="1" dirty="0">
                <a:latin typeface="Times New Roman" panose="02020603050405020304"/>
                <a:ea typeface="黑体" panose="02010609060101010101" pitchFamily="49" charset="-122"/>
              </a:rPr>
              <a:t>‘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en-US" altLang="zh-CN" sz="3200" b="1" i="1" dirty="0">
                <a:latin typeface="Times New Roman" panose="02020603050405020304"/>
                <a:ea typeface="黑体" panose="02010609060101010101" pitchFamily="49" charset="-122"/>
              </a:rPr>
              <a:t>’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en-US" altLang="zh-CN" sz="3200" b="1" i="1" dirty="0">
                <a:latin typeface="Times New Roman" panose="02020603050405020304"/>
                <a:ea typeface="黑体" panose="02010609060101010101" pitchFamily="49" charset="-122"/>
              </a:rPr>
              <a:t>‘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en-US" altLang="zh-CN" sz="3200" b="1" i="1" dirty="0">
                <a:latin typeface="Times New Roman" panose="02020603050405020304"/>
                <a:ea typeface="黑体" panose="02010609060101010101" pitchFamily="49" charset="-122"/>
              </a:rPr>
              <a:t>’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使得                        呢？如果点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取在四边形</a:t>
            </a:r>
            <a:r>
              <a:rPr lang="en-US" altLang="zh-CN" sz="3200" b="1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ABCD 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内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部呢？分别画出这时得到的图形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． 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7428" name="Object 20"/>
          <p:cNvGraphicFramePr>
            <a:graphicFrameLocks noChangeAspect="1"/>
          </p:cNvGraphicFramePr>
          <p:nvPr/>
        </p:nvGraphicFramePr>
        <p:xfrm>
          <a:off x="1403350" y="2079625"/>
          <a:ext cx="44640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4" name="公式" r:id="rId3" imgW="1790700" imgH="393700" progId="Equation.3">
                  <p:embed/>
                </p:oleObj>
              </mc:Choice>
              <mc:Fallback>
                <p:oleObj name="公式" r:id="rId3" imgW="1790700" imgH="3937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079625"/>
                        <a:ext cx="446405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9" name="Freeform 21"/>
          <p:cNvSpPr/>
          <p:nvPr/>
        </p:nvSpPr>
        <p:spPr bwMode="auto">
          <a:xfrm>
            <a:off x="3419475" y="3933825"/>
            <a:ext cx="1366838" cy="1249363"/>
          </a:xfrm>
          <a:custGeom>
            <a:avLst/>
            <a:gdLst>
              <a:gd name="T0" fmla="*/ 46 w 545"/>
              <a:gd name="T1" fmla="*/ 0 h 498"/>
              <a:gd name="T2" fmla="*/ 545 w 545"/>
              <a:gd name="T3" fmla="*/ 136 h 498"/>
              <a:gd name="T4" fmla="*/ 227 w 545"/>
              <a:gd name="T5" fmla="*/ 498 h 498"/>
              <a:gd name="T6" fmla="*/ 0 w 545"/>
              <a:gd name="T7" fmla="*/ 272 h 498"/>
              <a:gd name="T8" fmla="*/ 46 w 545"/>
              <a:gd name="T9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5" h="498">
                <a:moveTo>
                  <a:pt x="46" y="0"/>
                </a:moveTo>
                <a:lnTo>
                  <a:pt x="545" y="136"/>
                </a:lnTo>
                <a:lnTo>
                  <a:pt x="227" y="498"/>
                </a:lnTo>
                <a:lnTo>
                  <a:pt x="0" y="272"/>
                </a:lnTo>
                <a:lnTo>
                  <a:pt x="46" y="0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951038" y="5734050"/>
            <a:ext cx="574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7431" name="Freeform 23"/>
          <p:cNvSpPr/>
          <p:nvPr/>
        </p:nvSpPr>
        <p:spPr bwMode="auto">
          <a:xfrm rot="10800000">
            <a:off x="554038" y="5935663"/>
            <a:ext cx="684212" cy="622300"/>
          </a:xfrm>
          <a:custGeom>
            <a:avLst/>
            <a:gdLst>
              <a:gd name="T0" fmla="*/ 46 w 545"/>
              <a:gd name="T1" fmla="*/ 0 h 498"/>
              <a:gd name="T2" fmla="*/ 545 w 545"/>
              <a:gd name="T3" fmla="*/ 136 h 498"/>
              <a:gd name="T4" fmla="*/ 227 w 545"/>
              <a:gd name="T5" fmla="*/ 498 h 498"/>
              <a:gd name="T6" fmla="*/ 0 w 545"/>
              <a:gd name="T7" fmla="*/ 272 h 498"/>
              <a:gd name="T8" fmla="*/ 46 w 545"/>
              <a:gd name="T9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5" h="498">
                <a:moveTo>
                  <a:pt x="46" y="0"/>
                </a:moveTo>
                <a:lnTo>
                  <a:pt x="545" y="136"/>
                </a:lnTo>
                <a:lnTo>
                  <a:pt x="227" y="498"/>
                </a:lnTo>
                <a:lnTo>
                  <a:pt x="0" y="272"/>
                </a:lnTo>
                <a:lnTo>
                  <a:pt x="46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32" name="Oval 24"/>
          <p:cNvSpPr>
            <a:spLocks noChangeArrowheads="1"/>
          </p:cNvSpPr>
          <p:nvPr/>
        </p:nvSpPr>
        <p:spPr bwMode="auto">
          <a:xfrm>
            <a:off x="1939925" y="5638800"/>
            <a:ext cx="73025" cy="73025"/>
          </a:xfrm>
          <a:prstGeom prst="ellipse">
            <a:avLst/>
          </a:prstGeom>
          <a:solidFill>
            <a:srgbClr val="FF00FF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4787900" y="40767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2994025" y="359092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3089275" y="433546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3419475" y="508476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1087438" y="6461125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A'</a:t>
            </a:r>
          </a:p>
        </p:txBody>
      </p: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1303338" y="6078538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B'</a:t>
            </a: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755650" y="5588000"/>
            <a:ext cx="42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C'</a:t>
            </a: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236538" y="6080125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D'</a:t>
            </a:r>
          </a:p>
        </p:txBody>
      </p:sp>
      <p:grpSp>
        <p:nvGrpSpPr>
          <p:cNvPr id="17441" name="Group 33"/>
          <p:cNvGrpSpPr/>
          <p:nvPr/>
        </p:nvGrpSpPr>
        <p:grpSpPr bwMode="auto">
          <a:xfrm>
            <a:off x="1181100" y="4843463"/>
            <a:ext cx="1503363" cy="1709737"/>
            <a:chOff x="1429" y="2242"/>
            <a:chExt cx="1189" cy="1279"/>
          </a:xfrm>
        </p:grpSpPr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 flipV="1">
              <a:off x="1429" y="2886"/>
              <a:ext cx="590" cy="63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 flipV="1">
              <a:off x="2028" y="2242"/>
              <a:ext cx="590" cy="635"/>
            </a:xfrm>
            <a:prstGeom prst="line">
              <a:avLst/>
            </a:prstGeom>
            <a:noFill/>
            <a:ln w="38100">
              <a:solidFill>
                <a:srgbClr val="FFFFFF">
                  <a:alpha val="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44" name="Group 36"/>
          <p:cNvGrpSpPr/>
          <p:nvPr/>
        </p:nvGrpSpPr>
        <p:grpSpPr bwMode="auto">
          <a:xfrm rot="629645">
            <a:off x="1325563" y="5043488"/>
            <a:ext cx="1217612" cy="1319212"/>
            <a:chOff x="1429" y="2242"/>
            <a:chExt cx="1189" cy="1279"/>
          </a:xfrm>
        </p:grpSpPr>
        <p:sp>
          <p:nvSpPr>
            <p:cNvPr id="17445" name="Line 37"/>
            <p:cNvSpPr>
              <a:spLocks noChangeShapeType="1"/>
            </p:cNvSpPr>
            <p:nvPr/>
          </p:nvSpPr>
          <p:spPr bwMode="auto">
            <a:xfrm flipV="1">
              <a:off x="1429" y="2886"/>
              <a:ext cx="590" cy="63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 flipV="1">
              <a:off x="2028" y="2242"/>
              <a:ext cx="590" cy="635"/>
            </a:xfrm>
            <a:prstGeom prst="line">
              <a:avLst/>
            </a:prstGeom>
            <a:noFill/>
            <a:ln w="38100">
              <a:solidFill>
                <a:srgbClr val="FFFFFF">
                  <a:alpha val="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47" name="Group 39"/>
          <p:cNvGrpSpPr/>
          <p:nvPr/>
        </p:nvGrpSpPr>
        <p:grpSpPr bwMode="auto">
          <a:xfrm rot="1536717">
            <a:off x="1173163" y="5010150"/>
            <a:ext cx="1574800" cy="1323975"/>
            <a:chOff x="1429" y="2242"/>
            <a:chExt cx="1189" cy="1279"/>
          </a:xfrm>
        </p:grpSpPr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 flipV="1">
              <a:off x="1429" y="2886"/>
              <a:ext cx="590" cy="63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 flipV="1">
              <a:off x="2028" y="2242"/>
              <a:ext cx="590" cy="635"/>
            </a:xfrm>
            <a:prstGeom prst="line">
              <a:avLst/>
            </a:prstGeom>
            <a:noFill/>
            <a:ln w="38100">
              <a:solidFill>
                <a:srgbClr val="FFFFFF">
                  <a:alpha val="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50" name="Group 42"/>
          <p:cNvGrpSpPr/>
          <p:nvPr/>
        </p:nvGrpSpPr>
        <p:grpSpPr bwMode="auto">
          <a:xfrm>
            <a:off x="742950" y="4756150"/>
            <a:ext cx="2447925" cy="1800225"/>
            <a:chOff x="1327" y="2774"/>
            <a:chExt cx="1140" cy="877"/>
          </a:xfrm>
        </p:grpSpPr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 rot="1129917" flipV="1">
              <a:off x="1327" y="3121"/>
              <a:ext cx="493" cy="53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 rot="1129917" flipV="1">
              <a:off x="1974" y="2774"/>
              <a:ext cx="493" cy="530"/>
            </a:xfrm>
            <a:prstGeom prst="line">
              <a:avLst/>
            </a:prstGeom>
            <a:noFill/>
            <a:ln w="38100">
              <a:solidFill>
                <a:srgbClr val="FFFFFF">
                  <a:alpha val="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53" name="Freeform 45"/>
          <p:cNvSpPr/>
          <p:nvPr/>
        </p:nvSpPr>
        <p:spPr bwMode="auto">
          <a:xfrm>
            <a:off x="5953125" y="4786313"/>
            <a:ext cx="1914525" cy="466725"/>
          </a:xfrm>
          <a:custGeom>
            <a:avLst/>
            <a:gdLst>
              <a:gd name="T0" fmla="*/ 0 w 1206"/>
              <a:gd name="T1" fmla="*/ 294 h 294"/>
              <a:gd name="T2" fmla="*/ 1206 w 1206"/>
              <a:gd name="T3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06" h="294">
                <a:moveTo>
                  <a:pt x="0" y="294"/>
                </a:moveTo>
                <a:lnTo>
                  <a:pt x="1206" y="0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54" name="Freeform 46"/>
          <p:cNvSpPr/>
          <p:nvPr/>
        </p:nvSpPr>
        <p:spPr bwMode="auto">
          <a:xfrm>
            <a:off x="6124575" y="4310063"/>
            <a:ext cx="639763" cy="1698625"/>
          </a:xfrm>
          <a:custGeom>
            <a:avLst/>
            <a:gdLst>
              <a:gd name="T0" fmla="*/ 0 w 403"/>
              <a:gd name="T1" fmla="*/ 0 h 1070"/>
              <a:gd name="T2" fmla="*/ 403 w 403"/>
              <a:gd name="T3" fmla="*/ 1070 h 107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03" h="1070">
                <a:moveTo>
                  <a:pt x="0" y="0"/>
                </a:moveTo>
                <a:lnTo>
                  <a:pt x="403" y="1070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55" name="Oval 47"/>
          <p:cNvSpPr>
            <a:spLocks noChangeArrowheads="1"/>
          </p:cNvSpPr>
          <p:nvPr/>
        </p:nvSpPr>
        <p:spPr bwMode="auto">
          <a:xfrm>
            <a:off x="6400800" y="5099050"/>
            <a:ext cx="73025" cy="73025"/>
          </a:xfrm>
          <a:prstGeom prst="ellipse">
            <a:avLst/>
          </a:prstGeom>
          <a:solidFill>
            <a:srgbClr val="FF00FF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6457950" y="5041900"/>
            <a:ext cx="574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7457" name="Freeform 49"/>
          <p:cNvSpPr/>
          <p:nvPr/>
        </p:nvSpPr>
        <p:spPr bwMode="auto">
          <a:xfrm>
            <a:off x="5940425" y="4292600"/>
            <a:ext cx="1944688" cy="1778000"/>
          </a:xfrm>
          <a:custGeom>
            <a:avLst/>
            <a:gdLst>
              <a:gd name="T0" fmla="*/ 46 w 545"/>
              <a:gd name="T1" fmla="*/ 0 h 498"/>
              <a:gd name="T2" fmla="*/ 545 w 545"/>
              <a:gd name="T3" fmla="*/ 136 h 498"/>
              <a:gd name="T4" fmla="*/ 227 w 545"/>
              <a:gd name="T5" fmla="*/ 498 h 498"/>
              <a:gd name="T6" fmla="*/ 0 w 545"/>
              <a:gd name="T7" fmla="*/ 272 h 498"/>
              <a:gd name="T8" fmla="*/ 46 w 545"/>
              <a:gd name="T9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5" h="498">
                <a:moveTo>
                  <a:pt x="46" y="0"/>
                </a:moveTo>
                <a:lnTo>
                  <a:pt x="545" y="136"/>
                </a:lnTo>
                <a:lnTo>
                  <a:pt x="227" y="498"/>
                </a:lnTo>
                <a:lnTo>
                  <a:pt x="0" y="272"/>
                </a:lnTo>
                <a:lnTo>
                  <a:pt x="46" y="0"/>
                </a:lnTo>
                <a:close/>
              </a:path>
            </a:pathLst>
          </a:cu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58" name="Freeform 50"/>
          <p:cNvSpPr>
            <a:spLocks noChangeAspect="1"/>
          </p:cNvSpPr>
          <p:nvPr/>
        </p:nvSpPr>
        <p:spPr bwMode="auto">
          <a:xfrm>
            <a:off x="6199188" y="4711700"/>
            <a:ext cx="971550" cy="887413"/>
          </a:xfrm>
          <a:custGeom>
            <a:avLst/>
            <a:gdLst>
              <a:gd name="T0" fmla="*/ 46 w 545"/>
              <a:gd name="T1" fmla="*/ 0 h 498"/>
              <a:gd name="T2" fmla="*/ 545 w 545"/>
              <a:gd name="T3" fmla="*/ 136 h 498"/>
              <a:gd name="T4" fmla="*/ 227 w 545"/>
              <a:gd name="T5" fmla="*/ 498 h 498"/>
              <a:gd name="T6" fmla="*/ 0 w 545"/>
              <a:gd name="T7" fmla="*/ 272 h 498"/>
              <a:gd name="T8" fmla="*/ 46 w 545"/>
              <a:gd name="T9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5" h="498">
                <a:moveTo>
                  <a:pt x="46" y="0"/>
                </a:moveTo>
                <a:lnTo>
                  <a:pt x="545" y="136"/>
                </a:lnTo>
                <a:lnTo>
                  <a:pt x="227" y="498"/>
                </a:lnTo>
                <a:lnTo>
                  <a:pt x="0" y="272"/>
                </a:lnTo>
                <a:lnTo>
                  <a:pt x="46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7459" name="Group 51"/>
          <p:cNvGrpSpPr/>
          <p:nvPr/>
        </p:nvGrpSpPr>
        <p:grpSpPr bwMode="auto">
          <a:xfrm rot="779654">
            <a:off x="6596063" y="4548188"/>
            <a:ext cx="1123950" cy="825500"/>
            <a:chOff x="1327" y="2774"/>
            <a:chExt cx="1140" cy="877"/>
          </a:xfrm>
        </p:grpSpPr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 rot="1129917" flipV="1">
              <a:off x="1327" y="3121"/>
              <a:ext cx="493" cy="53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61" name="Line 53"/>
            <p:cNvSpPr>
              <a:spLocks noChangeShapeType="1"/>
            </p:cNvSpPr>
            <p:nvPr/>
          </p:nvSpPr>
          <p:spPr bwMode="auto">
            <a:xfrm rot="1129917" flipV="1">
              <a:off x="1974" y="2774"/>
              <a:ext cx="493" cy="530"/>
            </a:xfrm>
            <a:prstGeom prst="line">
              <a:avLst/>
            </a:prstGeom>
            <a:noFill/>
            <a:ln w="38100">
              <a:solidFill>
                <a:srgbClr val="FFFFFF">
                  <a:alpha val="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62" name="Rectangle 54"/>
          <p:cNvSpPr>
            <a:spLocks noChangeArrowheads="1"/>
          </p:cNvSpPr>
          <p:nvPr/>
        </p:nvSpPr>
        <p:spPr bwMode="auto">
          <a:xfrm>
            <a:off x="7812088" y="45815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7463" name="Rectangle 55"/>
          <p:cNvSpPr>
            <a:spLocks noChangeArrowheads="1"/>
          </p:cNvSpPr>
          <p:nvPr/>
        </p:nvSpPr>
        <p:spPr bwMode="auto">
          <a:xfrm>
            <a:off x="5867400" y="393382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7464" name="Rectangle 56"/>
          <p:cNvSpPr>
            <a:spLocks noChangeArrowheads="1"/>
          </p:cNvSpPr>
          <p:nvPr/>
        </p:nvSpPr>
        <p:spPr bwMode="auto">
          <a:xfrm>
            <a:off x="5580063" y="508476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7465" name="Rectangle 57"/>
          <p:cNvSpPr>
            <a:spLocks noChangeArrowheads="1"/>
          </p:cNvSpPr>
          <p:nvPr/>
        </p:nvSpPr>
        <p:spPr bwMode="auto">
          <a:xfrm>
            <a:off x="6516688" y="605631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7466" name="Rectangle 58"/>
          <p:cNvSpPr>
            <a:spLocks noChangeArrowheads="1"/>
          </p:cNvSpPr>
          <p:nvPr/>
        </p:nvSpPr>
        <p:spPr bwMode="auto">
          <a:xfrm>
            <a:off x="341313" y="58738"/>
            <a:ext cx="898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FF3300"/>
                </a:solidFill>
              </a:rPr>
              <a:t>探究</a:t>
            </a:r>
          </a:p>
        </p:txBody>
      </p:sp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3635375" y="6237288"/>
            <a:ext cx="5184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i="1">
                <a:solidFill>
                  <a:srgbClr val="FF0000"/>
                </a:solidFill>
              </a:rPr>
              <a:t>A’B’C’D’</a:t>
            </a:r>
            <a:r>
              <a:rPr lang="zh-CN" altLang="en-US" sz="2800" b="1">
                <a:solidFill>
                  <a:srgbClr val="FF0000"/>
                </a:solidFill>
              </a:rPr>
              <a:t>即为所求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9" dur="20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3" dur="20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7" dur="20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1" dur="20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5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9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3" dur="2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7" dur="2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9" dur="2000" fill="hold"/>
                                        <p:tgtEl>
                                          <p:spTgt spid="174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0" grpId="0"/>
      <p:bldP spid="17431" grpId="0" animBg="1"/>
      <p:bldP spid="17432" grpId="0" animBg="1"/>
      <p:bldP spid="17437" grpId="0"/>
      <p:bldP spid="17438" grpId="0"/>
      <p:bldP spid="17439" grpId="0"/>
      <p:bldP spid="17440" grpId="0"/>
      <p:bldP spid="17455" grpId="0" animBg="1"/>
      <p:bldP spid="17456" grpId="0"/>
      <p:bldP spid="17458" grpId="0" animBg="1"/>
      <p:bldP spid="174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4248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2. 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如图，以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为位似中心，将△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ABC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放大为原来的两倍．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 rot="13445654" flipV="1">
            <a:off x="5184775" y="4552950"/>
            <a:ext cx="1338263" cy="527050"/>
          </a:xfrm>
          <a:prstGeom prst="triangle">
            <a:avLst>
              <a:gd name="adj" fmla="val 18926"/>
            </a:avLst>
          </a:prstGeom>
          <a:noFill/>
          <a:ln w="38100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2000" b="1">
              <a:latin typeface="Times New Roman" panose="02020603050405020304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176713" y="5943600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335713" y="475456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822825" y="421481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905500" y="5473700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83410" y="1557337"/>
            <a:ext cx="6408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作射线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OA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OB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、 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OC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684213" y="2060575"/>
            <a:ext cx="51117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分别在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OA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OB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OC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上取点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A'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B'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C'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使得</a:t>
            </a:r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827088" y="3132138"/>
          <a:ext cx="3673475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Equation" r:id="rId3" imgW="1879600" imgH="520700" progId="Equation.DSMT4">
                  <p:embed/>
                </p:oleObj>
              </mc:Choice>
              <mc:Fallback>
                <p:oleObj name="Equation" r:id="rId3" imgW="1879600" imgH="5207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132138"/>
                        <a:ext cx="3673475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95288" y="4221163"/>
            <a:ext cx="42275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③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顺次连结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en-US" altLang="zh-CN" sz="3200" b="1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'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en-US" altLang="zh-CN" sz="3200" b="1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'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en-US" altLang="zh-CN" sz="3200" b="1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'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就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是所要求图形</a:t>
            </a:r>
          </a:p>
        </p:txBody>
      </p:sp>
      <p:sp>
        <p:nvSpPr>
          <p:cNvPr id="18444" name="Freeform 12"/>
          <p:cNvSpPr/>
          <p:nvPr/>
        </p:nvSpPr>
        <p:spPr bwMode="auto">
          <a:xfrm>
            <a:off x="4584700" y="2559050"/>
            <a:ext cx="1463675" cy="3357563"/>
          </a:xfrm>
          <a:custGeom>
            <a:avLst/>
            <a:gdLst>
              <a:gd name="T0" fmla="*/ 0 w 922"/>
              <a:gd name="T1" fmla="*/ 2115 h 2115"/>
              <a:gd name="T2" fmla="*/ 922 w 922"/>
              <a:gd name="T3" fmla="*/ 0 h 211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22" h="2115">
                <a:moveTo>
                  <a:pt x="0" y="2115"/>
                </a:moveTo>
                <a:lnTo>
                  <a:pt x="922" y="0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5" name="Freeform 13"/>
          <p:cNvSpPr/>
          <p:nvPr/>
        </p:nvSpPr>
        <p:spPr bwMode="auto">
          <a:xfrm>
            <a:off x="4589463" y="3721100"/>
            <a:ext cx="3835400" cy="2195513"/>
          </a:xfrm>
          <a:custGeom>
            <a:avLst/>
            <a:gdLst>
              <a:gd name="T0" fmla="*/ 0 w 2189"/>
              <a:gd name="T1" fmla="*/ 1253 h 1253"/>
              <a:gd name="T2" fmla="*/ 2189 w 2189"/>
              <a:gd name="T3" fmla="*/ 0 h 125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89" h="1253">
                <a:moveTo>
                  <a:pt x="0" y="1253"/>
                </a:moveTo>
                <a:lnTo>
                  <a:pt x="2189" y="0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6" name="Freeform 14"/>
          <p:cNvSpPr/>
          <p:nvPr/>
        </p:nvSpPr>
        <p:spPr bwMode="auto">
          <a:xfrm>
            <a:off x="4594225" y="4792663"/>
            <a:ext cx="3938588" cy="1119187"/>
          </a:xfrm>
          <a:custGeom>
            <a:avLst/>
            <a:gdLst>
              <a:gd name="T0" fmla="*/ 0 w 2323"/>
              <a:gd name="T1" fmla="*/ 660 h 660"/>
              <a:gd name="T2" fmla="*/ 2323 w 2323"/>
              <a:gd name="T3" fmla="*/ 0 h 6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323" h="660">
                <a:moveTo>
                  <a:pt x="0" y="660"/>
                </a:moveTo>
                <a:lnTo>
                  <a:pt x="2323" y="0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8447" name="Group 15"/>
          <p:cNvGrpSpPr/>
          <p:nvPr/>
        </p:nvGrpSpPr>
        <p:grpSpPr bwMode="auto">
          <a:xfrm rot="1871331">
            <a:off x="5041900" y="4246563"/>
            <a:ext cx="2254250" cy="2422525"/>
            <a:chOff x="1429" y="2242"/>
            <a:chExt cx="1189" cy="1279"/>
          </a:xfrm>
        </p:grpSpPr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 flipV="1">
              <a:off x="1429" y="2886"/>
              <a:ext cx="590" cy="63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 flipV="1">
              <a:off x="2028" y="2242"/>
              <a:ext cx="590" cy="635"/>
            </a:xfrm>
            <a:prstGeom prst="line">
              <a:avLst/>
            </a:prstGeom>
            <a:noFill/>
            <a:ln w="38100">
              <a:solidFill>
                <a:srgbClr val="FFFFFF">
                  <a:alpha val="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450" name="Group 18"/>
          <p:cNvGrpSpPr/>
          <p:nvPr/>
        </p:nvGrpSpPr>
        <p:grpSpPr bwMode="auto">
          <a:xfrm rot="-1165356">
            <a:off x="4159250" y="3429000"/>
            <a:ext cx="2049463" cy="2205038"/>
            <a:chOff x="1429" y="2242"/>
            <a:chExt cx="1189" cy="1279"/>
          </a:xfrm>
        </p:grpSpPr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 flipV="1">
              <a:off x="1429" y="2886"/>
              <a:ext cx="590" cy="63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2" name="Line 20"/>
            <p:cNvSpPr>
              <a:spLocks noChangeShapeType="1"/>
            </p:cNvSpPr>
            <p:nvPr/>
          </p:nvSpPr>
          <p:spPr bwMode="auto">
            <a:xfrm flipV="1">
              <a:off x="2028" y="2242"/>
              <a:ext cx="590" cy="635"/>
            </a:xfrm>
            <a:prstGeom prst="line">
              <a:avLst/>
            </a:prstGeom>
            <a:noFill/>
            <a:ln w="38100">
              <a:solidFill>
                <a:srgbClr val="FFFFFF">
                  <a:alpha val="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453" name="Group 21"/>
          <p:cNvGrpSpPr/>
          <p:nvPr/>
        </p:nvGrpSpPr>
        <p:grpSpPr bwMode="auto">
          <a:xfrm rot="1053853">
            <a:off x="4962525" y="3427413"/>
            <a:ext cx="2767013" cy="2974975"/>
            <a:chOff x="1429" y="2242"/>
            <a:chExt cx="1189" cy="1279"/>
          </a:xfrm>
        </p:grpSpPr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 flipV="1">
              <a:off x="1429" y="2886"/>
              <a:ext cx="590" cy="63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5" name="Line 23"/>
            <p:cNvSpPr>
              <a:spLocks noChangeShapeType="1"/>
            </p:cNvSpPr>
            <p:nvPr/>
          </p:nvSpPr>
          <p:spPr bwMode="auto">
            <a:xfrm flipV="1">
              <a:off x="2028" y="2242"/>
              <a:ext cx="590" cy="635"/>
            </a:xfrm>
            <a:prstGeom prst="line">
              <a:avLst/>
            </a:prstGeom>
            <a:noFill/>
            <a:ln w="38100">
              <a:solidFill>
                <a:srgbClr val="FFFFFF">
                  <a:alpha val="999"/>
                </a:srgbClr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456" name="AutoShape 24"/>
          <p:cNvSpPr>
            <a:spLocks noChangeArrowheads="1"/>
          </p:cNvSpPr>
          <p:nvPr/>
        </p:nvSpPr>
        <p:spPr bwMode="auto">
          <a:xfrm rot="13445654" flipV="1">
            <a:off x="5773738" y="3167063"/>
            <a:ext cx="2713037" cy="1065212"/>
          </a:xfrm>
          <a:prstGeom prst="triangle">
            <a:avLst>
              <a:gd name="adj" fmla="val 18926"/>
            </a:avLst>
          </a:prstGeom>
          <a:noFill/>
          <a:ln w="3810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2000" b="1">
              <a:latin typeface="Times New Roman" panose="02020603050405020304" pitchFamily="18" charset="0"/>
            </a:endParaRPr>
          </a:p>
        </p:txBody>
      </p:sp>
      <p:sp>
        <p:nvSpPr>
          <p:cNvPr id="18457" name="Oval 25"/>
          <p:cNvSpPr>
            <a:spLocks noChangeArrowheads="1"/>
          </p:cNvSpPr>
          <p:nvPr/>
        </p:nvSpPr>
        <p:spPr bwMode="auto">
          <a:xfrm>
            <a:off x="4551363" y="5872163"/>
            <a:ext cx="71437" cy="71437"/>
          </a:xfrm>
          <a:prstGeom prst="ellipse">
            <a:avLst/>
          </a:prstGeom>
          <a:solidFill>
            <a:srgbClr val="FF00FF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8101013" y="3789363"/>
            <a:ext cx="574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A'</a:t>
            </a:r>
            <a:r>
              <a:rPr lang="en-US" altLang="zh-CN" sz="20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5435600" y="2852738"/>
            <a:ext cx="576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B'</a:t>
            </a:r>
            <a:r>
              <a:rPr lang="en-US" altLang="zh-CN" sz="20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7539038" y="4976813"/>
            <a:ext cx="633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C'</a:t>
            </a:r>
            <a:r>
              <a:rPr lang="en-US" altLang="zh-CN" sz="20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1" y="5876925"/>
            <a:ext cx="4220146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</a:rPr>
              <a:t>△ A’B’C’</a:t>
            </a:r>
            <a:r>
              <a:rPr lang="zh-CN" altLang="en-US" sz="3600" b="1" dirty="0">
                <a:solidFill>
                  <a:srgbClr val="FF0000"/>
                </a:solidFill>
              </a:rPr>
              <a:t>即为所求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6" dur="2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9" dur="2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2" dur="2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40" grpId="0"/>
      <p:bldP spid="18441" grpId="0"/>
      <p:bldP spid="18443" grpId="0"/>
      <p:bldP spid="18444" grpId="0" animBg="1"/>
      <p:bldP spid="18445" grpId="0" animBg="1"/>
      <p:bldP spid="18446" grpId="0" animBg="1"/>
      <p:bldP spid="18456" grpId="0" animBg="1"/>
      <p:bldP spid="18458" grpId="0"/>
      <p:bldP spid="18459" grpId="0"/>
      <p:bldP spid="18460" grpId="0"/>
      <p:bldP spid="184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21副本"/>
          <p:cNvPicPr>
            <a:picLocks noChangeAspect="1" noChangeArrowheads="1"/>
          </p:cNvPicPr>
          <p:nvPr/>
        </p:nvPicPr>
        <p:blipFill>
          <a:blip r:embed="rId2" cstate="email">
            <a:lum bright="-6000" contrast="12000"/>
          </a:blip>
          <a:srcRect/>
          <a:stretch>
            <a:fillRect/>
          </a:stretch>
        </p:blipFill>
        <p:spPr bwMode="auto">
          <a:xfrm>
            <a:off x="468313" y="1412875"/>
            <a:ext cx="3382962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 descr="23"/>
          <p:cNvPicPr>
            <a:picLocks noChangeAspect="1" noChangeArrowheads="1"/>
          </p:cNvPicPr>
          <p:nvPr/>
        </p:nvPicPr>
        <p:blipFill>
          <a:blip r:embed="rId3" cstate="email">
            <a:lum bright="-6000" contrast="24000"/>
          </a:blip>
          <a:srcRect/>
          <a:stretch>
            <a:fillRect/>
          </a:stretch>
        </p:blipFill>
        <p:spPr bwMode="auto">
          <a:xfrm>
            <a:off x="468313" y="4076700"/>
            <a:ext cx="2119312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 descr="24"/>
          <p:cNvPicPr>
            <a:picLocks noChangeAspect="1" noChangeArrowheads="1"/>
          </p:cNvPicPr>
          <p:nvPr/>
        </p:nvPicPr>
        <p:blipFill>
          <a:blip r:embed="rId4" cstate="email">
            <a:lum bright="-6000" contrast="24000"/>
          </a:blip>
          <a:srcRect/>
          <a:stretch>
            <a:fillRect/>
          </a:stretch>
        </p:blipFill>
        <p:spPr bwMode="auto">
          <a:xfrm>
            <a:off x="3059113" y="4052888"/>
            <a:ext cx="2490787" cy="276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 descr="hao  (5)"/>
          <p:cNvPicPr>
            <a:picLocks noChangeAspect="1" noChangeArrowheads="1"/>
          </p:cNvPicPr>
          <p:nvPr/>
        </p:nvPicPr>
        <p:blipFill>
          <a:blip r:embed="rId5" cstate="email">
            <a:lum bright="-6000" contrast="30000"/>
          </a:blip>
          <a:srcRect/>
          <a:stretch>
            <a:fillRect/>
          </a:stretch>
        </p:blipFill>
        <p:spPr bwMode="auto">
          <a:xfrm>
            <a:off x="6073775" y="4005263"/>
            <a:ext cx="25304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 descr="hao (2)tu"/>
          <p:cNvPicPr>
            <a:picLocks noChangeAspect="1" noChangeArrowheads="1"/>
          </p:cNvPicPr>
          <p:nvPr/>
        </p:nvPicPr>
        <p:blipFill>
          <a:blip r:embed="rId6" cstate="email">
            <a:lum bright="-6000" contrast="12000"/>
          </a:blip>
          <a:srcRect/>
          <a:stretch>
            <a:fillRect/>
          </a:stretch>
        </p:blipFill>
        <p:spPr bwMode="auto">
          <a:xfrm>
            <a:off x="3995738" y="1341438"/>
            <a:ext cx="4229100" cy="269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50825" y="456166"/>
            <a:ext cx="8231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观察：位似中心</a:t>
            </a:r>
            <a:r>
              <a:rPr kumimoji="1" lang="en-US" altLang="zh-CN" sz="36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O</a:t>
            </a:r>
            <a:r>
              <a:rPr kumimoji="1" lang="zh-CN" altLang="en-US" sz="36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所在的位置？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0688"/>
            <a:ext cx="647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539750" y="644500"/>
            <a:ext cx="8532813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0" y="1125513"/>
            <a:ext cx="8316913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5364163" y="1700213"/>
            <a:ext cx="3671887" cy="196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141663"/>
            <a:ext cx="31686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6513" y="3716338"/>
            <a:ext cx="6877051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4221163"/>
            <a:ext cx="52562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95288" y="4868863"/>
            <a:ext cx="7191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913" y="4797425"/>
            <a:ext cx="3313112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39750" y="5734050"/>
            <a:ext cx="33115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11638" y="5734050"/>
            <a:ext cx="4679950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93" name="Line 13"/>
          <p:cNvSpPr>
            <a:spLocks noChangeShapeType="1"/>
          </p:cNvSpPr>
          <p:nvPr/>
        </p:nvSpPr>
        <p:spPr bwMode="auto">
          <a:xfrm flipH="1" flipV="1">
            <a:off x="6408738" y="2090738"/>
            <a:ext cx="2466975" cy="639762"/>
          </a:xfrm>
          <a:prstGeom prst="line">
            <a:avLst/>
          </a:prstGeom>
          <a:noFill/>
          <a:ln w="1270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5624513" y="2728913"/>
            <a:ext cx="3257550" cy="639762"/>
          </a:xfrm>
          <a:prstGeom prst="line">
            <a:avLst/>
          </a:prstGeom>
          <a:noFill/>
          <a:ln w="1270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240713" y="2747963"/>
            <a:ext cx="620712" cy="627062"/>
          </a:xfrm>
          <a:prstGeom prst="line">
            <a:avLst/>
          </a:prstGeom>
          <a:noFill/>
          <a:ln w="1270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6" name="Freeform 16"/>
          <p:cNvSpPr/>
          <p:nvPr/>
        </p:nvSpPr>
        <p:spPr bwMode="auto">
          <a:xfrm>
            <a:off x="6819900" y="2319338"/>
            <a:ext cx="1657350" cy="809625"/>
          </a:xfrm>
          <a:custGeom>
            <a:avLst/>
            <a:gdLst>
              <a:gd name="T0" fmla="*/ 471 w 1633"/>
              <a:gd name="T1" fmla="*/ 0 h 799"/>
              <a:gd name="T2" fmla="*/ 1633 w 1633"/>
              <a:gd name="T3" fmla="*/ 799 h 799"/>
              <a:gd name="T4" fmla="*/ 0 w 1633"/>
              <a:gd name="T5" fmla="*/ 799 h 799"/>
              <a:gd name="T6" fmla="*/ 471 w 1633"/>
              <a:gd name="T7" fmla="*/ 0 h 799"/>
              <a:gd name="T8" fmla="*/ 471 w 1633"/>
              <a:gd name="T9" fmla="*/ 0 h 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3" h="799">
                <a:moveTo>
                  <a:pt x="471" y="0"/>
                </a:moveTo>
                <a:lnTo>
                  <a:pt x="1633" y="799"/>
                </a:lnTo>
                <a:lnTo>
                  <a:pt x="0" y="799"/>
                </a:lnTo>
                <a:lnTo>
                  <a:pt x="471" y="0"/>
                </a:lnTo>
                <a:lnTo>
                  <a:pt x="471" y="0"/>
                </a:lnTo>
                <a:close/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0497" name="Picture 1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2492375"/>
            <a:ext cx="10795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7164388" y="1844675"/>
            <a:ext cx="7985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rPr>
              <a:t>A′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6372225" y="2708275"/>
            <a:ext cx="77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rPr>
              <a:t>B′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8404225" y="2992438"/>
            <a:ext cx="798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rPr>
              <a:t>C′</a:t>
            </a:r>
          </a:p>
        </p:txBody>
      </p:sp>
      <p:sp>
        <p:nvSpPr>
          <p:cNvPr id="20501" name="Oval 21"/>
          <p:cNvSpPr>
            <a:spLocks noChangeArrowheads="1"/>
          </p:cNvSpPr>
          <p:nvPr/>
        </p:nvSpPr>
        <p:spPr bwMode="auto">
          <a:xfrm>
            <a:off x="7277100" y="2276475"/>
            <a:ext cx="71438" cy="71438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02" name="Oval 22"/>
          <p:cNvSpPr>
            <a:spLocks noChangeArrowheads="1"/>
          </p:cNvSpPr>
          <p:nvPr/>
        </p:nvSpPr>
        <p:spPr bwMode="auto">
          <a:xfrm>
            <a:off x="6796088" y="3086100"/>
            <a:ext cx="71437" cy="71438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03" name="Oval 23"/>
          <p:cNvSpPr>
            <a:spLocks noChangeArrowheads="1"/>
          </p:cNvSpPr>
          <p:nvPr/>
        </p:nvSpPr>
        <p:spPr bwMode="auto">
          <a:xfrm>
            <a:off x="8461375" y="3094038"/>
            <a:ext cx="71438" cy="71437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3" grpId="0" animBg="1"/>
      <p:bldP spid="20494" grpId="0" animBg="1"/>
      <p:bldP spid="20495" grpId="0" animBg="1"/>
      <p:bldP spid="20496" grpId="0" animBg="1"/>
      <p:bldP spid="20498" grpId="0"/>
      <p:bldP spid="20499" grpId="0"/>
      <p:bldP spid="20500" grpId="0"/>
      <p:bldP spid="20501" grpId="0" animBg="1"/>
      <p:bldP spid="20502" grpId="0" animBg="1"/>
      <p:bldP spid="2050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0688"/>
            <a:ext cx="647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611188" y="620688"/>
            <a:ext cx="8532812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0" y="1196752"/>
            <a:ext cx="8316913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872413" y="3078163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>
                <a:latin typeface="Times New Roman" panose="02020603050405020304" pitchFamily="18" charset="0"/>
                <a:sym typeface="Wingdings" panose="05000000000000000000" pitchFamily="2" charset="2"/>
              </a:rPr>
              <a:t>A′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8459788" y="1687513"/>
            <a:ext cx="608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>
                <a:latin typeface="Times New Roman" panose="02020603050405020304" pitchFamily="18" charset="0"/>
                <a:sym typeface="Wingdings" panose="05000000000000000000" pitchFamily="2" charset="2"/>
              </a:rPr>
              <a:t>B′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724525" y="1758950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>
                <a:latin typeface="Times New Roman" panose="02020603050405020304" pitchFamily="18" charset="0"/>
                <a:sym typeface="Wingdings" panose="05000000000000000000" pitchFamily="2" charset="2"/>
              </a:rPr>
              <a:t>C′</a:t>
            </a: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6062663" y="2025650"/>
            <a:ext cx="71437" cy="71438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8475663" y="2020888"/>
            <a:ext cx="71437" cy="71437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7791450" y="3160713"/>
            <a:ext cx="71438" cy="71437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72000"/>
          </a:blip>
          <a:srcRect/>
          <a:stretch>
            <a:fillRect/>
          </a:stretch>
        </p:blipFill>
        <p:spPr bwMode="auto">
          <a:xfrm>
            <a:off x="3419475" y="1989138"/>
            <a:ext cx="2251075" cy="120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40" name="Line 12"/>
          <p:cNvSpPr>
            <a:spLocks noChangeShapeType="1"/>
          </p:cNvSpPr>
          <p:nvPr/>
        </p:nvSpPr>
        <p:spPr bwMode="auto">
          <a:xfrm flipH="1">
            <a:off x="3586163" y="2052638"/>
            <a:ext cx="4927600" cy="946150"/>
          </a:xfrm>
          <a:prstGeom prst="line">
            <a:avLst/>
          </a:prstGeom>
          <a:noFill/>
          <a:ln w="1270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 flipV="1">
            <a:off x="4073525" y="2238375"/>
            <a:ext cx="3738563" cy="974725"/>
          </a:xfrm>
          <a:prstGeom prst="line">
            <a:avLst/>
          </a:prstGeom>
          <a:noFill/>
          <a:ln w="1270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5205413" y="2041525"/>
            <a:ext cx="906462" cy="966788"/>
          </a:xfrm>
          <a:prstGeom prst="line">
            <a:avLst/>
          </a:prstGeom>
          <a:noFill/>
          <a:ln w="1270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3" name="Freeform 15"/>
          <p:cNvSpPr/>
          <p:nvPr/>
        </p:nvSpPr>
        <p:spPr bwMode="auto">
          <a:xfrm>
            <a:off x="6084888" y="2060575"/>
            <a:ext cx="2409825" cy="1143000"/>
          </a:xfrm>
          <a:custGeom>
            <a:avLst/>
            <a:gdLst>
              <a:gd name="T0" fmla="*/ 0 w 1518"/>
              <a:gd name="T1" fmla="*/ 0 h 720"/>
              <a:gd name="T2" fmla="*/ 1518 w 1518"/>
              <a:gd name="T3" fmla="*/ 0 h 720"/>
              <a:gd name="T4" fmla="*/ 1089 w 1518"/>
              <a:gd name="T5" fmla="*/ 720 h 720"/>
              <a:gd name="T6" fmla="*/ 3 w 1518"/>
              <a:gd name="T7" fmla="*/ 6 h 720"/>
              <a:gd name="T8" fmla="*/ 0 w 1518"/>
              <a:gd name="T9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8" h="720">
                <a:moveTo>
                  <a:pt x="0" y="0"/>
                </a:moveTo>
                <a:lnTo>
                  <a:pt x="1518" y="0"/>
                </a:lnTo>
                <a:lnTo>
                  <a:pt x="1089" y="720"/>
                </a:lnTo>
                <a:lnTo>
                  <a:pt x="3" y="6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2544" name="Picture 1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1890713"/>
            <a:ext cx="93662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45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2000" contrast="-36000"/>
          </a:blip>
          <a:srcRect/>
          <a:stretch>
            <a:fillRect/>
          </a:stretch>
        </p:blipFill>
        <p:spPr bwMode="auto">
          <a:xfrm>
            <a:off x="971550" y="1989138"/>
            <a:ext cx="2879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46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 contrast="-36000"/>
          </a:blip>
          <a:srcRect/>
          <a:stretch>
            <a:fillRect/>
          </a:stretch>
        </p:blipFill>
        <p:spPr bwMode="auto">
          <a:xfrm>
            <a:off x="61913" y="2584450"/>
            <a:ext cx="31686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47" name="Picture 1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2000" contrast="-36000"/>
          </a:blip>
          <a:srcRect/>
          <a:stretch>
            <a:fillRect/>
          </a:stretch>
        </p:blipFill>
        <p:spPr bwMode="auto">
          <a:xfrm>
            <a:off x="107950" y="3213100"/>
            <a:ext cx="316865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48" name="Picture 2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2124075" y="3638550"/>
            <a:ext cx="5256213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49" name="Picture 2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1403350" y="4518025"/>
            <a:ext cx="6492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50" name="Picture 22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2192338" y="4365625"/>
            <a:ext cx="2808287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51" name="Picture 2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2000"/>
          </a:blip>
          <a:srcRect/>
          <a:stretch>
            <a:fillRect/>
          </a:stretch>
        </p:blipFill>
        <p:spPr bwMode="auto">
          <a:xfrm>
            <a:off x="2051050" y="5145088"/>
            <a:ext cx="30972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52" name="Picture 2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1711325" y="5627688"/>
            <a:ext cx="417512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2916238" y="3141663"/>
            <a:ext cx="431800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  <p:bldP spid="22535" grpId="0"/>
      <p:bldP spid="22536" grpId="0" animBg="1"/>
      <p:bldP spid="22537" grpId="0" animBg="1"/>
      <p:bldP spid="22538" grpId="0" animBg="1"/>
      <p:bldP spid="22540" grpId="0" animBg="1"/>
      <p:bldP spid="22541" grpId="0" animBg="1"/>
      <p:bldP spid="22542" grpId="0" animBg="1"/>
      <p:bldP spid="22543" grpId="0" animBg="1"/>
      <p:bldP spid="225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/>
        </p:nvSpPr>
        <p:spPr bwMode="auto">
          <a:xfrm>
            <a:off x="611188" y="980728"/>
            <a:ext cx="762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1" lang="en-US" altLang="zh-CN" sz="2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en-US" altLang="zh-CN" sz="2800" b="1" dirty="0" smtClean="0">
                <a:latin typeface="楷体_GB2312" pitchFamily="49" charset="-122"/>
                <a:ea typeface="楷体_GB2312" pitchFamily="49" charset="-122"/>
              </a:rPr>
              <a:t>.</a:t>
            </a:r>
            <a:r>
              <a:rPr kumimoji="1" lang="zh-CN" altLang="en-US" sz="2800" b="1" dirty="0" smtClean="0">
                <a:latin typeface="楷体_GB2312" pitchFamily="49" charset="-122"/>
                <a:ea typeface="楷体_GB2312" pitchFamily="49" charset="-122"/>
              </a:rPr>
              <a:t>前</a:t>
            </a:r>
            <a:r>
              <a:rPr kumimoji="1" lang="zh-CN" altLang="en-US" sz="2800" b="1" dirty="0">
                <a:latin typeface="楷体_GB2312" pitchFamily="49" charset="-122"/>
                <a:ea typeface="楷体_GB2312" pitchFamily="49" charset="-122"/>
              </a:rPr>
              <a:t>面我们已经学习了图形的哪些变换？</a:t>
            </a:r>
          </a:p>
        </p:txBody>
      </p:sp>
      <p:sp>
        <p:nvSpPr>
          <p:cNvPr id="7171" name="Rectangle 3"/>
          <p:cNvSpPr>
            <a:spLocks noGrp="1" noChangeArrowheads="1"/>
          </p:cNvSpPr>
          <p:nvPr/>
        </p:nvSpPr>
        <p:spPr bwMode="auto">
          <a:xfrm>
            <a:off x="636984" y="2611512"/>
            <a:ext cx="6248400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平移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：平移的方向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平移的距离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旋转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：旋转中心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旋转方向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旋转角度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endParaRPr kumimoji="1" lang="en-US" altLang="zh-CN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800" b="1" dirty="0">
                <a:latin typeface="楷体_GB2312" pitchFamily="49" charset="-122"/>
                <a:ea typeface="楷体_GB2312" pitchFamily="49" charset="-122"/>
              </a:rPr>
              <a:t>相似</a:t>
            </a:r>
            <a:r>
              <a:rPr kumimoji="1"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：相似比</a:t>
            </a:r>
            <a:r>
              <a:rPr kumimoji="1"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7172" name="Rectangle 4"/>
          <p:cNvSpPr>
            <a:spLocks noGrp="1" noChangeArrowheads="1"/>
          </p:cNvSpPr>
          <p:nvPr/>
        </p:nvSpPr>
        <p:spPr bwMode="auto">
          <a:xfrm>
            <a:off x="636984" y="1700808"/>
            <a:ext cx="7391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对称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轴对称与轴对称图形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中心对称与中心对称图形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对称轴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对称中心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7173" name="Rectangle 5"/>
          <p:cNvSpPr>
            <a:spLocks noGrp="1" noChangeArrowheads="1"/>
          </p:cNvSpPr>
          <p:nvPr/>
        </p:nvSpPr>
        <p:spPr bwMode="auto">
          <a:xfrm>
            <a:off x="611188" y="4505325"/>
            <a:ext cx="8064500" cy="101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1" lang="zh-CN" altLang="en-US" sz="2400" b="1" dirty="0">
                <a:latin typeface="楷体_GB2312" pitchFamily="49" charset="-122"/>
                <a:ea typeface="楷体_GB2312" pitchFamily="49" charset="-122"/>
              </a:rPr>
              <a:t>注：图形这些不同的变换是我们学习几何必不可少的重要工具</a:t>
            </a:r>
            <a:r>
              <a:rPr kumimoji="1" lang="en-US" altLang="zh-CN" sz="24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zh-CN" altLang="en-US" sz="2400" b="1" dirty="0">
                <a:latin typeface="楷体_GB2312" pitchFamily="49" charset="-122"/>
                <a:ea typeface="楷体_GB2312" pitchFamily="49" charset="-122"/>
              </a:rPr>
              <a:t>它不但装点了我们的生活</a:t>
            </a:r>
            <a:r>
              <a:rPr kumimoji="1" lang="en-US" altLang="zh-CN" sz="24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zh-CN" altLang="en-US" sz="2400" b="1" dirty="0">
                <a:latin typeface="楷体_GB2312" pitchFamily="49" charset="-122"/>
                <a:ea typeface="楷体_GB2312" pitchFamily="49" charset="-122"/>
              </a:rPr>
              <a:t>而且是学习后续知识的基础</a:t>
            </a:r>
            <a:r>
              <a:rPr kumimoji="1" lang="en-US" altLang="zh-CN" sz="2400" b="1" dirty="0"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7174" name="Rectangle 6"/>
          <p:cNvSpPr>
            <a:spLocks noGrp="1" noChangeArrowheads="1"/>
          </p:cNvSpPr>
          <p:nvPr/>
        </p:nvSpPr>
        <p:spPr bwMode="auto">
          <a:xfrm>
            <a:off x="1042988" y="5734050"/>
            <a:ext cx="7543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endParaRPr kumimoji="1" lang="zh-CN" altLang="zh-CN" sz="2800" b="1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2" grpId="0" autoUpdateAnimBg="0"/>
      <p:bldP spid="7173" grpId="0" autoUpdateAnimBg="0"/>
      <p:bldP spid="71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2413" y="764704"/>
            <a:ext cx="8712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图中有多边形相似吗？如果有，那么这种相似有什么特征？</a:t>
            </a:r>
          </a:p>
        </p:txBody>
      </p:sp>
      <p:grpSp>
        <p:nvGrpSpPr>
          <p:cNvPr id="8195" name="Group 3"/>
          <p:cNvGrpSpPr/>
          <p:nvPr/>
        </p:nvGrpSpPr>
        <p:grpSpPr bwMode="auto">
          <a:xfrm>
            <a:off x="117475" y="-26988"/>
            <a:ext cx="2293938" cy="773113"/>
            <a:chOff x="2835" y="3046"/>
            <a:chExt cx="1445" cy="487"/>
          </a:xfrm>
        </p:grpSpPr>
        <p:grpSp>
          <p:nvGrpSpPr>
            <p:cNvPr id="8196" name="Group 4"/>
            <p:cNvGrpSpPr/>
            <p:nvPr/>
          </p:nvGrpSpPr>
          <p:grpSpPr bwMode="auto">
            <a:xfrm>
              <a:off x="2835" y="3046"/>
              <a:ext cx="635" cy="487"/>
              <a:chOff x="939" y="147"/>
              <a:chExt cx="635" cy="487"/>
            </a:xfrm>
          </p:grpSpPr>
          <p:sp>
            <p:nvSpPr>
              <p:cNvPr id="8197" name="Freeform 5"/>
              <p:cNvSpPr/>
              <p:nvPr/>
            </p:nvSpPr>
            <p:spPr bwMode="auto">
              <a:xfrm>
                <a:off x="939" y="279"/>
                <a:ext cx="635" cy="227"/>
              </a:xfrm>
              <a:custGeom>
                <a:avLst/>
                <a:gdLst>
                  <a:gd name="T0" fmla="*/ 127 w 942"/>
                  <a:gd name="T1" fmla="*/ 277 h 393"/>
                  <a:gd name="T2" fmla="*/ 46 w 942"/>
                  <a:gd name="T3" fmla="*/ 280 h 393"/>
                  <a:gd name="T4" fmla="*/ 22 w 942"/>
                  <a:gd name="T5" fmla="*/ 281 h 393"/>
                  <a:gd name="T6" fmla="*/ 11 w 942"/>
                  <a:gd name="T7" fmla="*/ 283 h 393"/>
                  <a:gd name="T8" fmla="*/ 2 w 942"/>
                  <a:gd name="T9" fmla="*/ 284 h 393"/>
                  <a:gd name="T10" fmla="*/ 61 w 942"/>
                  <a:gd name="T11" fmla="*/ 263 h 393"/>
                  <a:gd name="T12" fmla="*/ 105 w 942"/>
                  <a:gd name="T13" fmla="*/ 255 h 393"/>
                  <a:gd name="T14" fmla="*/ 115 w 942"/>
                  <a:gd name="T15" fmla="*/ 249 h 393"/>
                  <a:gd name="T16" fmla="*/ 108 w 942"/>
                  <a:gd name="T17" fmla="*/ 248 h 393"/>
                  <a:gd name="T18" fmla="*/ 102 w 942"/>
                  <a:gd name="T19" fmla="*/ 244 h 393"/>
                  <a:gd name="T20" fmla="*/ 48 w 942"/>
                  <a:gd name="T21" fmla="*/ 238 h 393"/>
                  <a:gd name="T22" fmla="*/ 28 w 942"/>
                  <a:gd name="T23" fmla="*/ 237 h 393"/>
                  <a:gd name="T24" fmla="*/ 15 w 942"/>
                  <a:gd name="T25" fmla="*/ 236 h 393"/>
                  <a:gd name="T26" fmla="*/ 31 w 942"/>
                  <a:gd name="T27" fmla="*/ 234 h 393"/>
                  <a:gd name="T28" fmla="*/ 94 w 942"/>
                  <a:gd name="T29" fmla="*/ 228 h 393"/>
                  <a:gd name="T30" fmla="*/ 113 w 942"/>
                  <a:gd name="T31" fmla="*/ 226 h 393"/>
                  <a:gd name="T32" fmla="*/ 125 w 942"/>
                  <a:gd name="T33" fmla="*/ 226 h 393"/>
                  <a:gd name="T34" fmla="*/ 107 w 942"/>
                  <a:gd name="T35" fmla="*/ 218 h 393"/>
                  <a:gd name="T36" fmla="*/ 73 w 942"/>
                  <a:gd name="T37" fmla="*/ 210 h 393"/>
                  <a:gd name="T38" fmla="*/ 45 w 942"/>
                  <a:gd name="T39" fmla="*/ 204 h 393"/>
                  <a:gd name="T40" fmla="*/ 59 w 942"/>
                  <a:gd name="T41" fmla="*/ 201 h 393"/>
                  <a:gd name="T42" fmla="*/ 82 w 942"/>
                  <a:gd name="T43" fmla="*/ 198 h 393"/>
                  <a:gd name="T44" fmla="*/ 161 w 942"/>
                  <a:gd name="T45" fmla="*/ 187 h 393"/>
                  <a:gd name="T46" fmla="*/ 153 w 942"/>
                  <a:gd name="T47" fmla="*/ 177 h 393"/>
                  <a:gd name="T48" fmla="*/ 135 w 942"/>
                  <a:gd name="T49" fmla="*/ 170 h 393"/>
                  <a:gd name="T50" fmla="*/ 114 w 942"/>
                  <a:gd name="T51" fmla="*/ 155 h 393"/>
                  <a:gd name="T52" fmla="*/ 150 w 942"/>
                  <a:gd name="T53" fmla="*/ 138 h 393"/>
                  <a:gd name="T54" fmla="*/ 180 w 942"/>
                  <a:gd name="T55" fmla="*/ 119 h 393"/>
                  <a:gd name="T56" fmla="*/ 212 w 942"/>
                  <a:gd name="T57" fmla="*/ 95 h 393"/>
                  <a:gd name="T58" fmla="*/ 293 w 942"/>
                  <a:gd name="T59" fmla="*/ 48 h 393"/>
                  <a:gd name="T60" fmla="*/ 380 w 942"/>
                  <a:gd name="T61" fmla="*/ 18 h 393"/>
                  <a:gd name="T62" fmla="*/ 503 w 942"/>
                  <a:gd name="T63" fmla="*/ 4 h 393"/>
                  <a:gd name="T64" fmla="*/ 564 w 942"/>
                  <a:gd name="T65" fmla="*/ 3 h 393"/>
                  <a:gd name="T66" fmla="*/ 590 w 942"/>
                  <a:gd name="T67" fmla="*/ 4 h 393"/>
                  <a:gd name="T68" fmla="*/ 620 w 942"/>
                  <a:gd name="T69" fmla="*/ 13 h 393"/>
                  <a:gd name="T70" fmla="*/ 659 w 942"/>
                  <a:gd name="T71" fmla="*/ 25 h 393"/>
                  <a:gd name="T72" fmla="*/ 680 w 942"/>
                  <a:gd name="T73" fmla="*/ 37 h 393"/>
                  <a:gd name="T74" fmla="*/ 701 w 942"/>
                  <a:gd name="T75" fmla="*/ 46 h 393"/>
                  <a:gd name="T76" fmla="*/ 740 w 942"/>
                  <a:gd name="T77" fmla="*/ 69 h 393"/>
                  <a:gd name="T78" fmla="*/ 818 w 942"/>
                  <a:gd name="T79" fmla="*/ 109 h 393"/>
                  <a:gd name="T80" fmla="*/ 903 w 942"/>
                  <a:gd name="T81" fmla="*/ 167 h 393"/>
                  <a:gd name="T82" fmla="*/ 938 w 942"/>
                  <a:gd name="T83" fmla="*/ 204 h 393"/>
                  <a:gd name="T84" fmla="*/ 941 w 942"/>
                  <a:gd name="T85" fmla="*/ 213 h 393"/>
                  <a:gd name="T86" fmla="*/ 936 w 942"/>
                  <a:gd name="T87" fmla="*/ 228 h 393"/>
                  <a:gd name="T88" fmla="*/ 919 w 942"/>
                  <a:gd name="T89" fmla="*/ 238 h 393"/>
                  <a:gd name="T90" fmla="*/ 905 w 942"/>
                  <a:gd name="T91" fmla="*/ 250 h 393"/>
                  <a:gd name="T92" fmla="*/ 851 w 942"/>
                  <a:gd name="T93" fmla="*/ 246 h 393"/>
                  <a:gd name="T94" fmla="*/ 810 w 942"/>
                  <a:gd name="T95" fmla="*/ 246 h 393"/>
                  <a:gd name="T96" fmla="*/ 701 w 942"/>
                  <a:gd name="T97" fmla="*/ 304 h 393"/>
                  <a:gd name="T98" fmla="*/ 605 w 942"/>
                  <a:gd name="T99" fmla="*/ 354 h 393"/>
                  <a:gd name="T100" fmla="*/ 529 w 942"/>
                  <a:gd name="T101" fmla="*/ 377 h 393"/>
                  <a:gd name="T102" fmla="*/ 475 w 942"/>
                  <a:gd name="T103" fmla="*/ 386 h 393"/>
                  <a:gd name="T104" fmla="*/ 415 w 942"/>
                  <a:gd name="T105" fmla="*/ 389 h 393"/>
                  <a:gd name="T106" fmla="*/ 295 w 942"/>
                  <a:gd name="T107" fmla="*/ 372 h 393"/>
                  <a:gd name="T108" fmla="*/ 273 w 942"/>
                  <a:gd name="T109" fmla="*/ 366 h 393"/>
                  <a:gd name="T110" fmla="*/ 259 w 942"/>
                  <a:gd name="T111" fmla="*/ 363 h 393"/>
                  <a:gd name="T112" fmla="*/ 215 w 942"/>
                  <a:gd name="T113" fmla="*/ 340 h 393"/>
                  <a:gd name="T114" fmla="*/ 148 w 942"/>
                  <a:gd name="T115" fmla="*/ 296 h 393"/>
                  <a:gd name="T116" fmla="*/ 127 w 942"/>
                  <a:gd name="T117" fmla="*/ 277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942" h="393">
                    <a:moveTo>
                      <a:pt x="127" y="277"/>
                    </a:moveTo>
                    <a:cubicBezTo>
                      <a:pt x="100" y="272"/>
                      <a:pt x="73" y="280"/>
                      <a:pt x="46" y="280"/>
                    </a:cubicBezTo>
                    <a:cubicBezTo>
                      <a:pt x="38" y="279"/>
                      <a:pt x="31" y="279"/>
                      <a:pt x="22" y="281"/>
                    </a:cubicBezTo>
                    <a:cubicBezTo>
                      <a:pt x="18" y="281"/>
                      <a:pt x="15" y="283"/>
                      <a:pt x="11" y="283"/>
                    </a:cubicBezTo>
                    <a:cubicBezTo>
                      <a:pt x="7" y="283"/>
                      <a:pt x="0" y="286"/>
                      <a:pt x="2" y="284"/>
                    </a:cubicBezTo>
                    <a:cubicBezTo>
                      <a:pt x="22" y="276"/>
                      <a:pt x="41" y="270"/>
                      <a:pt x="61" y="263"/>
                    </a:cubicBezTo>
                    <a:cubicBezTo>
                      <a:pt x="76" y="261"/>
                      <a:pt x="90" y="258"/>
                      <a:pt x="105" y="255"/>
                    </a:cubicBezTo>
                    <a:cubicBezTo>
                      <a:pt x="108" y="253"/>
                      <a:pt x="114" y="253"/>
                      <a:pt x="115" y="249"/>
                    </a:cubicBezTo>
                    <a:cubicBezTo>
                      <a:pt x="116" y="246"/>
                      <a:pt x="111" y="249"/>
                      <a:pt x="108" y="248"/>
                    </a:cubicBezTo>
                    <a:cubicBezTo>
                      <a:pt x="106" y="246"/>
                      <a:pt x="105" y="245"/>
                      <a:pt x="102" y="244"/>
                    </a:cubicBezTo>
                    <a:cubicBezTo>
                      <a:pt x="86" y="237"/>
                      <a:pt x="65" y="236"/>
                      <a:pt x="48" y="238"/>
                    </a:cubicBezTo>
                    <a:cubicBezTo>
                      <a:pt x="41" y="238"/>
                      <a:pt x="35" y="238"/>
                      <a:pt x="28" y="237"/>
                    </a:cubicBezTo>
                    <a:cubicBezTo>
                      <a:pt x="24" y="237"/>
                      <a:pt x="12" y="239"/>
                      <a:pt x="15" y="236"/>
                    </a:cubicBezTo>
                    <a:cubicBezTo>
                      <a:pt x="16" y="234"/>
                      <a:pt x="28" y="234"/>
                      <a:pt x="31" y="234"/>
                    </a:cubicBezTo>
                    <a:cubicBezTo>
                      <a:pt x="52" y="232"/>
                      <a:pt x="73" y="226"/>
                      <a:pt x="94" y="228"/>
                    </a:cubicBezTo>
                    <a:cubicBezTo>
                      <a:pt x="94" y="228"/>
                      <a:pt x="109" y="227"/>
                      <a:pt x="113" y="226"/>
                    </a:cubicBezTo>
                    <a:cubicBezTo>
                      <a:pt x="117" y="226"/>
                      <a:pt x="125" y="226"/>
                      <a:pt x="125" y="226"/>
                    </a:cubicBezTo>
                    <a:cubicBezTo>
                      <a:pt x="119" y="219"/>
                      <a:pt x="116" y="218"/>
                      <a:pt x="107" y="218"/>
                    </a:cubicBezTo>
                    <a:cubicBezTo>
                      <a:pt x="100" y="213"/>
                      <a:pt x="83" y="209"/>
                      <a:pt x="73" y="210"/>
                    </a:cubicBezTo>
                    <a:cubicBezTo>
                      <a:pt x="54" y="202"/>
                      <a:pt x="63" y="203"/>
                      <a:pt x="45" y="204"/>
                    </a:cubicBezTo>
                    <a:cubicBezTo>
                      <a:pt x="41" y="205"/>
                      <a:pt x="54" y="202"/>
                      <a:pt x="59" y="201"/>
                    </a:cubicBezTo>
                    <a:cubicBezTo>
                      <a:pt x="66" y="199"/>
                      <a:pt x="75" y="200"/>
                      <a:pt x="82" y="198"/>
                    </a:cubicBezTo>
                    <a:cubicBezTo>
                      <a:pt x="109" y="192"/>
                      <a:pt x="134" y="191"/>
                      <a:pt x="161" y="187"/>
                    </a:cubicBezTo>
                    <a:cubicBezTo>
                      <a:pt x="170" y="179"/>
                      <a:pt x="160" y="179"/>
                      <a:pt x="153" y="177"/>
                    </a:cubicBezTo>
                    <a:cubicBezTo>
                      <a:pt x="149" y="173"/>
                      <a:pt x="135" y="170"/>
                      <a:pt x="135" y="170"/>
                    </a:cubicBezTo>
                    <a:cubicBezTo>
                      <a:pt x="129" y="163"/>
                      <a:pt x="121" y="159"/>
                      <a:pt x="114" y="155"/>
                    </a:cubicBezTo>
                    <a:cubicBezTo>
                      <a:pt x="126" y="148"/>
                      <a:pt x="138" y="145"/>
                      <a:pt x="150" y="138"/>
                    </a:cubicBezTo>
                    <a:cubicBezTo>
                      <a:pt x="160" y="134"/>
                      <a:pt x="170" y="123"/>
                      <a:pt x="180" y="119"/>
                    </a:cubicBezTo>
                    <a:cubicBezTo>
                      <a:pt x="188" y="116"/>
                      <a:pt x="204" y="101"/>
                      <a:pt x="212" y="95"/>
                    </a:cubicBezTo>
                    <a:cubicBezTo>
                      <a:pt x="234" y="76"/>
                      <a:pt x="269" y="64"/>
                      <a:pt x="293" y="48"/>
                    </a:cubicBezTo>
                    <a:cubicBezTo>
                      <a:pt x="325" y="39"/>
                      <a:pt x="348" y="24"/>
                      <a:pt x="380" y="18"/>
                    </a:cubicBezTo>
                    <a:cubicBezTo>
                      <a:pt x="420" y="9"/>
                      <a:pt x="464" y="9"/>
                      <a:pt x="503" y="4"/>
                    </a:cubicBezTo>
                    <a:cubicBezTo>
                      <a:pt x="530" y="0"/>
                      <a:pt x="537" y="5"/>
                      <a:pt x="564" y="3"/>
                    </a:cubicBezTo>
                    <a:cubicBezTo>
                      <a:pt x="570" y="2"/>
                      <a:pt x="584" y="4"/>
                      <a:pt x="590" y="4"/>
                    </a:cubicBezTo>
                    <a:cubicBezTo>
                      <a:pt x="595" y="5"/>
                      <a:pt x="620" y="13"/>
                      <a:pt x="620" y="13"/>
                    </a:cubicBezTo>
                    <a:cubicBezTo>
                      <a:pt x="635" y="21"/>
                      <a:pt x="646" y="23"/>
                      <a:pt x="659" y="25"/>
                    </a:cubicBezTo>
                    <a:cubicBezTo>
                      <a:pt x="666" y="27"/>
                      <a:pt x="680" y="37"/>
                      <a:pt x="680" y="37"/>
                    </a:cubicBezTo>
                    <a:cubicBezTo>
                      <a:pt x="683" y="39"/>
                      <a:pt x="691" y="41"/>
                      <a:pt x="701" y="46"/>
                    </a:cubicBezTo>
                    <a:cubicBezTo>
                      <a:pt x="711" y="51"/>
                      <a:pt x="721" y="59"/>
                      <a:pt x="740" y="69"/>
                    </a:cubicBezTo>
                    <a:cubicBezTo>
                      <a:pt x="741" y="90"/>
                      <a:pt x="807" y="99"/>
                      <a:pt x="818" y="109"/>
                    </a:cubicBezTo>
                    <a:cubicBezTo>
                      <a:pt x="855" y="141"/>
                      <a:pt x="870" y="129"/>
                      <a:pt x="903" y="167"/>
                    </a:cubicBezTo>
                    <a:cubicBezTo>
                      <a:pt x="914" y="180"/>
                      <a:pt x="927" y="192"/>
                      <a:pt x="938" y="204"/>
                    </a:cubicBezTo>
                    <a:cubicBezTo>
                      <a:pt x="940" y="208"/>
                      <a:pt x="942" y="209"/>
                      <a:pt x="941" y="213"/>
                    </a:cubicBezTo>
                    <a:cubicBezTo>
                      <a:pt x="941" y="215"/>
                      <a:pt x="939" y="228"/>
                      <a:pt x="936" y="228"/>
                    </a:cubicBezTo>
                    <a:cubicBezTo>
                      <a:pt x="925" y="235"/>
                      <a:pt x="927" y="229"/>
                      <a:pt x="919" y="238"/>
                    </a:cubicBezTo>
                    <a:cubicBezTo>
                      <a:pt x="915" y="243"/>
                      <a:pt x="905" y="250"/>
                      <a:pt x="905" y="250"/>
                    </a:cubicBezTo>
                    <a:cubicBezTo>
                      <a:pt x="887" y="255"/>
                      <a:pt x="869" y="254"/>
                      <a:pt x="851" y="246"/>
                    </a:cubicBezTo>
                    <a:cubicBezTo>
                      <a:pt x="843" y="243"/>
                      <a:pt x="819" y="248"/>
                      <a:pt x="810" y="246"/>
                    </a:cubicBezTo>
                    <a:cubicBezTo>
                      <a:pt x="778" y="273"/>
                      <a:pt x="742" y="285"/>
                      <a:pt x="701" y="304"/>
                    </a:cubicBezTo>
                    <a:cubicBezTo>
                      <a:pt x="667" y="318"/>
                      <a:pt x="657" y="342"/>
                      <a:pt x="605" y="354"/>
                    </a:cubicBezTo>
                    <a:cubicBezTo>
                      <a:pt x="576" y="366"/>
                      <a:pt x="551" y="372"/>
                      <a:pt x="529" y="377"/>
                    </a:cubicBezTo>
                    <a:cubicBezTo>
                      <a:pt x="507" y="382"/>
                      <a:pt x="494" y="384"/>
                      <a:pt x="475" y="386"/>
                    </a:cubicBezTo>
                    <a:cubicBezTo>
                      <a:pt x="456" y="388"/>
                      <a:pt x="445" y="391"/>
                      <a:pt x="415" y="389"/>
                    </a:cubicBezTo>
                    <a:cubicBezTo>
                      <a:pt x="392" y="393"/>
                      <a:pt x="316" y="381"/>
                      <a:pt x="295" y="372"/>
                    </a:cubicBezTo>
                    <a:cubicBezTo>
                      <a:pt x="284" y="367"/>
                      <a:pt x="290" y="370"/>
                      <a:pt x="273" y="366"/>
                    </a:cubicBezTo>
                    <a:cubicBezTo>
                      <a:pt x="269" y="365"/>
                      <a:pt x="259" y="363"/>
                      <a:pt x="259" y="363"/>
                    </a:cubicBezTo>
                    <a:cubicBezTo>
                      <a:pt x="249" y="356"/>
                      <a:pt x="227" y="343"/>
                      <a:pt x="215" y="340"/>
                    </a:cubicBezTo>
                    <a:cubicBezTo>
                      <a:pt x="198" y="320"/>
                      <a:pt x="167" y="313"/>
                      <a:pt x="148" y="296"/>
                    </a:cubicBezTo>
                    <a:cubicBezTo>
                      <a:pt x="141" y="290"/>
                      <a:pt x="135" y="280"/>
                      <a:pt x="127" y="277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 cmpd="sng">
                <a:solidFill>
                  <a:srgbClr val="3333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98" name="Oval 6" descr="u=2172131558,120469478&amp;gp=3"/>
              <p:cNvSpPr>
                <a:spLocks noChangeArrowheads="1"/>
              </p:cNvSpPr>
              <p:nvPr/>
            </p:nvSpPr>
            <p:spPr bwMode="auto">
              <a:xfrm>
                <a:off x="1123" y="279"/>
                <a:ext cx="272" cy="226"/>
              </a:xfrm>
              <a:prstGeom prst="ellipse">
                <a:avLst/>
              </a:prstGeom>
              <a:blipFill dpi="0" rotWithShape="1">
                <a:blip r:embed="rId2"/>
                <a:srcRect/>
                <a:stretch>
                  <a:fillRect/>
                </a:stretch>
              </a:blipFill>
              <a:ln w="28575">
                <a:solidFill>
                  <a:srgbClr val="3333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199" name="Oval 7"/>
              <p:cNvSpPr>
                <a:spLocks noChangeArrowheads="1"/>
              </p:cNvSpPr>
              <p:nvPr/>
            </p:nvSpPr>
            <p:spPr bwMode="auto">
              <a:xfrm>
                <a:off x="1238" y="366"/>
                <a:ext cx="46" cy="46"/>
              </a:xfrm>
              <a:prstGeom prst="ellipse">
                <a:avLst/>
              </a:prstGeom>
              <a:solidFill>
                <a:srgbClr val="333300"/>
              </a:solidFill>
              <a:ln w="9525">
                <a:solidFill>
                  <a:srgbClr val="3333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8200" name="Group 8"/>
              <p:cNvGrpSpPr/>
              <p:nvPr/>
            </p:nvGrpSpPr>
            <p:grpSpPr bwMode="auto">
              <a:xfrm>
                <a:off x="1059" y="147"/>
                <a:ext cx="415" cy="127"/>
                <a:chOff x="1104" y="119"/>
                <a:chExt cx="506" cy="155"/>
              </a:xfrm>
            </p:grpSpPr>
            <p:sp>
              <p:nvSpPr>
                <p:cNvPr id="8201" name="AutoShape 9"/>
                <p:cNvSpPr>
                  <a:spLocks noChangeArrowheads="1"/>
                </p:cNvSpPr>
                <p:nvPr/>
              </p:nvSpPr>
              <p:spPr bwMode="auto">
                <a:xfrm>
                  <a:off x="1337" y="119"/>
                  <a:ext cx="46" cy="91"/>
                </a:xfrm>
                <a:prstGeom prst="flowChartMerg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8202" name="AutoShape 10"/>
                <p:cNvSpPr>
                  <a:spLocks noChangeArrowheads="1"/>
                </p:cNvSpPr>
                <p:nvPr/>
              </p:nvSpPr>
              <p:spPr bwMode="auto">
                <a:xfrm rot="900000">
                  <a:off x="1450" y="131"/>
                  <a:ext cx="46" cy="91"/>
                </a:xfrm>
                <a:prstGeom prst="flowChartMerg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8203" name="AutoShape 11"/>
                <p:cNvSpPr>
                  <a:spLocks noChangeArrowheads="1"/>
                </p:cNvSpPr>
                <p:nvPr/>
              </p:nvSpPr>
              <p:spPr bwMode="auto">
                <a:xfrm rot="1200000">
                  <a:off x="1562" y="164"/>
                  <a:ext cx="48" cy="91"/>
                </a:xfrm>
                <a:prstGeom prst="flowChartMerg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8204" name="AutoShape 12"/>
                <p:cNvSpPr>
                  <a:spLocks noChangeArrowheads="1"/>
                </p:cNvSpPr>
                <p:nvPr/>
              </p:nvSpPr>
              <p:spPr bwMode="auto">
                <a:xfrm rot="20700000">
                  <a:off x="1214" y="140"/>
                  <a:ext cx="46" cy="91"/>
                </a:xfrm>
                <a:prstGeom prst="flowChartMerg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8205" name="AutoShape 13"/>
                <p:cNvSpPr>
                  <a:spLocks noChangeArrowheads="1"/>
                </p:cNvSpPr>
                <p:nvPr/>
              </p:nvSpPr>
              <p:spPr bwMode="auto">
                <a:xfrm rot="19800000">
                  <a:off x="1104" y="183"/>
                  <a:ext cx="46" cy="91"/>
                </a:xfrm>
                <a:prstGeom prst="flowChartMerg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206" name="Group 14"/>
              <p:cNvGrpSpPr/>
              <p:nvPr/>
            </p:nvGrpSpPr>
            <p:grpSpPr bwMode="auto">
              <a:xfrm rot="10800000">
                <a:off x="1063" y="508"/>
                <a:ext cx="411" cy="126"/>
                <a:chOff x="1104" y="119"/>
                <a:chExt cx="506" cy="155"/>
              </a:xfrm>
            </p:grpSpPr>
            <p:sp>
              <p:nvSpPr>
                <p:cNvPr id="8207" name="AutoShape 15"/>
                <p:cNvSpPr>
                  <a:spLocks noChangeArrowheads="1"/>
                </p:cNvSpPr>
                <p:nvPr/>
              </p:nvSpPr>
              <p:spPr bwMode="auto">
                <a:xfrm>
                  <a:off x="1337" y="119"/>
                  <a:ext cx="46" cy="91"/>
                </a:xfrm>
                <a:prstGeom prst="flowChartMerg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8208" name="AutoShape 16"/>
                <p:cNvSpPr>
                  <a:spLocks noChangeArrowheads="1"/>
                </p:cNvSpPr>
                <p:nvPr/>
              </p:nvSpPr>
              <p:spPr bwMode="auto">
                <a:xfrm rot="900000">
                  <a:off x="1450" y="131"/>
                  <a:ext cx="46" cy="91"/>
                </a:xfrm>
                <a:prstGeom prst="flowChartMerg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8209" name="AutoShape 17"/>
                <p:cNvSpPr>
                  <a:spLocks noChangeArrowheads="1"/>
                </p:cNvSpPr>
                <p:nvPr/>
              </p:nvSpPr>
              <p:spPr bwMode="auto">
                <a:xfrm rot="1200000">
                  <a:off x="1562" y="164"/>
                  <a:ext cx="48" cy="91"/>
                </a:xfrm>
                <a:prstGeom prst="flowChartMerg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8210" name="AutoShape 18"/>
                <p:cNvSpPr>
                  <a:spLocks noChangeArrowheads="1"/>
                </p:cNvSpPr>
                <p:nvPr/>
              </p:nvSpPr>
              <p:spPr bwMode="auto">
                <a:xfrm rot="20700000">
                  <a:off x="1214" y="140"/>
                  <a:ext cx="46" cy="91"/>
                </a:xfrm>
                <a:prstGeom prst="flowChartMerg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8211" name="AutoShape 19"/>
                <p:cNvSpPr>
                  <a:spLocks noChangeArrowheads="1"/>
                </p:cNvSpPr>
                <p:nvPr/>
              </p:nvSpPr>
              <p:spPr bwMode="auto">
                <a:xfrm rot="19800000">
                  <a:off x="1104" y="183"/>
                  <a:ext cx="46" cy="91"/>
                </a:xfrm>
                <a:prstGeom prst="flowChartMerg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8212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3560" y="3158"/>
              <a:ext cx="720" cy="28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kern="10" dirty="0">
                  <a:ln w="9525">
                    <a:solidFill>
                      <a:srgbClr val="FF3300"/>
                    </a:solidFill>
                    <a:round/>
                  </a:ln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观 察</a:t>
              </a:r>
            </a:p>
          </p:txBody>
        </p:sp>
      </p:grpSp>
      <p:sp>
        <p:nvSpPr>
          <p:cNvPr id="8213" name="AutoShape 21"/>
          <p:cNvSpPr>
            <a:spLocks noChangeArrowheads="1"/>
          </p:cNvSpPr>
          <p:nvPr/>
        </p:nvSpPr>
        <p:spPr bwMode="auto">
          <a:xfrm rot="5400000">
            <a:off x="688182" y="2240756"/>
            <a:ext cx="1439862" cy="720725"/>
          </a:xfrm>
          <a:prstGeom prst="triangle">
            <a:avLst>
              <a:gd name="adj" fmla="val 67144"/>
            </a:avLst>
          </a:prstGeom>
          <a:noFill/>
          <a:ln w="38100">
            <a:solidFill>
              <a:srgbClr val="FF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4" name="Freeform 22"/>
          <p:cNvSpPr/>
          <p:nvPr/>
        </p:nvSpPr>
        <p:spPr bwMode="auto">
          <a:xfrm>
            <a:off x="1047750" y="2771775"/>
            <a:ext cx="2859088" cy="550863"/>
          </a:xfrm>
          <a:custGeom>
            <a:avLst/>
            <a:gdLst>
              <a:gd name="T0" fmla="*/ 0 w 1801"/>
              <a:gd name="T1" fmla="*/ 347 h 347"/>
              <a:gd name="T2" fmla="*/ 1801 w 1801"/>
              <a:gd name="T3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01" h="347">
                <a:moveTo>
                  <a:pt x="0" y="347"/>
                </a:moveTo>
                <a:lnTo>
                  <a:pt x="1801" y="0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5" name="Freeform 23"/>
          <p:cNvSpPr/>
          <p:nvPr/>
        </p:nvSpPr>
        <p:spPr bwMode="auto">
          <a:xfrm>
            <a:off x="1763713" y="2762250"/>
            <a:ext cx="2152650" cy="90488"/>
          </a:xfrm>
          <a:custGeom>
            <a:avLst/>
            <a:gdLst>
              <a:gd name="T0" fmla="*/ 0 w 1356"/>
              <a:gd name="T1" fmla="*/ 57 h 57"/>
              <a:gd name="T2" fmla="*/ 1356 w 1356"/>
              <a:gd name="T3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56" h="57">
                <a:moveTo>
                  <a:pt x="0" y="57"/>
                </a:moveTo>
                <a:lnTo>
                  <a:pt x="1356" y="0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6" name="Freeform 24"/>
          <p:cNvSpPr/>
          <p:nvPr/>
        </p:nvSpPr>
        <p:spPr bwMode="auto">
          <a:xfrm>
            <a:off x="1042988" y="1881188"/>
            <a:ext cx="2857500" cy="885825"/>
          </a:xfrm>
          <a:custGeom>
            <a:avLst/>
            <a:gdLst>
              <a:gd name="T0" fmla="*/ 0 w 1800"/>
              <a:gd name="T1" fmla="*/ 0 h 558"/>
              <a:gd name="T2" fmla="*/ 1800 w 1800"/>
              <a:gd name="T3" fmla="*/ 558 h 5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00" h="558">
                <a:moveTo>
                  <a:pt x="0" y="0"/>
                </a:moveTo>
                <a:lnTo>
                  <a:pt x="1800" y="558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7" name="AutoShape 25"/>
          <p:cNvSpPr>
            <a:spLocks noChangeArrowheads="1"/>
          </p:cNvSpPr>
          <p:nvPr/>
        </p:nvSpPr>
        <p:spPr bwMode="auto">
          <a:xfrm rot="5400000">
            <a:off x="2307431" y="2507457"/>
            <a:ext cx="720725" cy="360362"/>
          </a:xfrm>
          <a:prstGeom prst="triangle">
            <a:avLst>
              <a:gd name="adj" fmla="val 67144"/>
            </a:avLst>
          </a:prstGeom>
          <a:noFill/>
          <a:ln w="38100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18" name="Freeform 26"/>
          <p:cNvSpPr/>
          <p:nvPr/>
        </p:nvSpPr>
        <p:spPr bwMode="auto">
          <a:xfrm>
            <a:off x="6161088" y="2051050"/>
            <a:ext cx="2051050" cy="1944688"/>
          </a:xfrm>
          <a:custGeom>
            <a:avLst/>
            <a:gdLst>
              <a:gd name="T0" fmla="*/ 0 w 1292"/>
              <a:gd name="T1" fmla="*/ 632 h 1225"/>
              <a:gd name="T2" fmla="*/ 838 w 1292"/>
              <a:gd name="T3" fmla="*/ 0 h 1225"/>
              <a:gd name="T4" fmla="*/ 1292 w 1292"/>
              <a:gd name="T5" fmla="*/ 817 h 1225"/>
              <a:gd name="T6" fmla="*/ 566 w 1292"/>
              <a:gd name="T7" fmla="*/ 1225 h 1225"/>
              <a:gd name="T8" fmla="*/ 9 w 1292"/>
              <a:gd name="T9" fmla="*/ 632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92" h="1225">
                <a:moveTo>
                  <a:pt x="0" y="632"/>
                </a:moveTo>
                <a:lnTo>
                  <a:pt x="838" y="0"/>
                </a:lnTo>
                <a:lnTo>
                  <a:pt x="1292" y="817"/>
                </a:lnTo>
                <a:lnTo>
                  <a:pt x="566" y="1225"/>
                </a:lnTo>
                <a:lnTo>
                  <a:pt x="9" y="632"/>
                </a:lnTo>
              </a:path>
            </a:pathLst>
          </a:cu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9" name="Freeform 27"/>
          <p:cNvSpPr/>
          <p:nvPr/>
        </p:nvSpPr>
        <p:spPr bwMode="auto">
          <a:xfrm>
            <a:off x="6780213" y="2725738"/>
            <a:ext cx="863600" cy="819150"/>
          </a:xfrm>
          <a:custGeom>
            <a:avLst/>
            <a:gdLst>
              <a:gd name="T0" fmla="*/ 0 w 1292"/>
              <a:gd name="T1" fmla="*/ 632 h 1225"/>
              <a:gd name="T2" fmla="*/ 838 w 1292"/>
              <a:gd name="T3" fmla="*/ 0 h 1225"/>
              <a:gd name="T4" fmla="*/ 1292 w 1292"/>
              <a:gd name="T5" fmla="*/ 817 h 1225"/>
              <a:gd name="T6" fmla="*/ 566 w 1292"/>
              <a:gd name="T7" fmla="*/ 1225 h 1225"/>
              <a:gd name="T8" fmla="*/ 9 w 1292"/>
              <a:gd name="T9" fmla="*/ 632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92" h="1225">
                <a:moveTo>
                  <a:pt x="0" y="632"/>
                </a:moveTo>
                <a:lnTo>
                  <a:pt x="838" y="0"/>
                </a:lnTo>
                <a:lnTo>
                  <a:pt x="1292" y="817"/>
                </a:lnTo>
                <a:lnTo>
                  <a:pt x="566" y="1225"/>
                </a:lnTo>
                <a:lnTo>
                  <a:pt x="9" y="632"/>
                </a:lnTo>
              </a:path>
            </a:pathLst>
          </a:cu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20" name="Freeform 28"/>
          <p:cNvSpPr/>
          <p:nvPr/>
        </p:nvSpPr>
        <p:spPr bwMode="auto">
          <a:xfrm>
            <a:off x="6156325" y="3051175"/>
            <a:ext cx="2052638" cy="295275"/>
          </a:xfrm>
          <a:custGeom>
            <a:avLst/>
            <a:gdLst>
              <a:gd name="T0" fmla="*/ 0 w 1293"/>
              <a:gd name="T1" fmla="*/ 0 h 186"/>
              <a:gd name="T2" fmla="*/ 1293 w 1293"/>
              <a:gd name="T3" fmla="*/ 186 h 18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93" h="186">
                <a:moveTo>
                  <a:pt x="0" y="0"/>
                </a:moveTo>
                <a:lnTo>
                  <a:pt x="1293" y="186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21" name="Freeform 29"/>
          <p:cNvSpPr/>
          <p:nvPr/>
        </p:nvSpPr>
        <p:spPr bwMode="auto">
          <a:xfrm>
            <a:off x="7065963" y="2060575"/>
            <a:ext cx="419100" cy="1933575"/>
          </a:xfrm>
          <a:custGeom>
            <a:avLst/>
            <a:gdLst>
              <a:gd name="T0" fmla="*/ 264 w 264"/>
              <a:gd name="T1" fmla="*/ 0 h 1218"/>
              <a:gd name="T2" fmla="*/ 0 w 264"/>
              <a:gd name="T3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4" h="1218">
                <a:moveTo>
                  <a:pt x="264" y="0"/>
                </a:moveTo>
                <a:lnTo>
                  <a:pt x="0" y="1218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22" name="Freeform 30"/>
          <p:cNvSpPr/>
          <p:nvPr/>
        </p:nvSpPr>
        <p:spPr bwMode="auto">
          <a:xfrm>
            <a:off x="3995738" y="2619375"/>
            <a:ext cx="1874837" cy="1655763"/>
          </a:xfrm>
          <a:custGeom>
            <a:avLst/>
            <a:gdLst>
              <a:gd name="T0" fmla="*/ 1 w 1181"/>
              <a:gd name="T1" fmla="*/ 363 h 1043"/>
              <a:gd name="T2" fmla="*/ 591 w 1181"/>
              <a:gd name="T3" fmla="*/ 0 h 1043"/>
              <a:gd name="T4" fmla="*/ 1181 w 1181"/>
              <a:gd name="T5" fmla="*/ 363 h 1043"/>
              <a:gd name="T6" fmla="*/ 908 w 1181"/>
              <a:gd name="T7" fmla="*/ 1043 h 1043"/>
              <a:gd name="T8" fmla="*/ 364 w 1181"/>
              <a:gd name="T9" fmla="*/ 1043 h 1043"/>
              <a:gd name="T10" fmla="*/ 0 w 1181"/>
              <a:gd name="T11" fmla="*/ 364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81" h="1043">
                <a:moveTo>
                  <a:pt x="1" y="363"/>
                </a:moveTo>
                <a:lnTo>
                  <a:pt x="591" y="0"/>
                </a:lnTo>
                <a:lnTo>
                  <a:pt x="1181" y="363"/>
                </a:lnTo>
                <a:lnTo>
                  <a:pt x="908" y="1043"/>
                </a:lnTo>
                <a:lnTo>
                  <a:pt x="364" y="1043"/>
                </a:lnTo>
                <a:lnTo>
                  <a:pt x="0" y="364"/>
                </a:lnTo>
              </a:path>
            </a:pathLst>
          </a:cu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23" name="Freeform 31"/>
          <p:cNvSpPr/>
          <p:nvPr/>
        </p:nvSpPr>
        <p:spPr bwMode="auto">
          <a:xfrm rot="10800000">
            <a:off x="1835150" y="3698875"/>
            <a:ext cx="1081088" cy="954088"/>
          </a:xfrm>
          <a:custGeom>
            <a:avLst/>
            <a:gdLst>
              <a:gd name="T0" fmla="*/ 1 w 1181"/>
              <a:gd name="T1" fmla="*/ 363 h 1043"/>
              <a:gd name="T2" fmla="*/ 591 w 1181"/>
              <a:gd name="T3" fmla="*/ 0 h 1043"/>
              <a:gd name="T4" fmla="*/ 1181 w 1181"/>
              <a:gd name="T5" fmla="*/ 363 h 1043"/>
              <a:gd name="T6" fmla="*/ 908 w 1181"/>
              <a:gd name="T7" fmla="*/ 1043 h 1043"/>
              <a:gd name="T8" fmla="*/ 364 w 1181"/>
              <a:gd name="T9" fmla="*/ 1043 h 1043"/>
              <a:gd name="T10" fmla="*/ 0 w 1181"/>
              <a:gd name="T11" fmla="*/ 364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81" h="1043">
                <a:moveTo>
                  <a:pt x="1" y="363"/>
                </a:moveTo>
                <a:lnTo>
                  <a:pt x="591" y="0"/>
                </a:lnTo>
                <a:lnTo>
                  <a:pt x="1181" y="363"/>
                </a:lnTo>
                <a:lnTo>
                  <a:pt x="908" y="1043"/>
                </a:lnTo>
                <a:lnTo>
                  <a:pt x="364" y="1043"/>
                </a:lnTo>
                <a:lnTo>
                  <a:pt x="0" y="364"/>
                </a:lnTo>
              </a:path>
            </a:pathLst>
          </a:cu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24" name="Freeform 32"/>
          <p:cNvSpPr/>
          <p:nvPr/>
        </p:nvSpPr>
        <p:spPr bwMode="auto">
          <a:xfrm>
            <a:off x="2095500" y="3708400"/>
            <a:ext cx="3340100" cy="566738"/>
          </a:xfrm>
          <a:custGeom>
            <a:avLst/>
            <a:gdLst>
              <a:gd name="T0" fmla="*/ 0 w 2104"/>
              <a:gd name="T1" fmla="*/ 0 h 357"/>
              <a:gd name="T2" fmla="*/ 2104 w 2104"/>
              <a:gd name="T3" fmla="*/ 357 h 35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04" h="357">
                <a:moveTo>
                  <a:pt x="0" y="0"/>
                </a:moveTo>
                <a:lnTo>
                  <a:pt x="2104" y="357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25" name="Freeform 33"/>
          <p:cNvSpPr/>
          <p:nvPr/>
        </p:nvSpPr>
        <p:spPr bwMode="auto">
          <a:xfrm>
            <a:off x="1841500" y="3194050"/>
            <a:ext cx="4025900" cy="1123950"/>
          </a:xfrm>
          <a:custGeom>
            <a:avLst/>
            <a:gdLst>
              <a:gd name="T0" fmla="*/ 0 w 2536"/>
              <a:gd name="T1" fmla="*/ 708 h 708"/>
              <a:gd name="T2" fmla="*/ 2536 w 2536"/>
              <a:gd name="T3" fmla="*/ 0 h 7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36" h="708">
                <a:moveTo>
                  <a:pt x="0" y="708"/>
                </a:moveTo>
                <a:lnTo>
                  <a:pt x="2536" y="0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26" name="Freeform 34"/>
          <p:cNvSpPr/>
          <p:nvPr/>
        </p:nvSpPr>
        <p:spPr bwMode="auto">
          <a:xfrm>
            <a:off x="2381250" y="2628900"/>
            <a:ext cx="2559050" cy="2012950"/>
          </a:xfrm>
          <a:custGeom>
            <a:avLst/>
            <a:gdLst>
              <a:gd name="T0" fmla="*/ 0 w 1612"/>
              <a:gd name="T1" fmla="*/ 1268 h 1268"/>
              <a:gd name="T2" fmla="*/ 1612 w 1612"/>
              <a:gd name="T3" fmla="*/ 0 h 12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12" h="1268">
                <a:moveTo>
                  <a:pt x="0" y="1268"/>
                </a:moveTo>
                <a:lnTo>
                  <a:pt x="1612" y="0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2555875" y="3698875"/>
            <a:ext cx="2016125" cy="57626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28" name="Freeform 36"/>
          <p:cNvSpPr/>
          <p:nvPr/>
        </p:nvSpPr>
        <p:spPr bwMode="auto">
          <a:xfrm>
            <a:off x="2908300" y="3194050"/>
            <a:ext cx="1087438" cy="1130300"/>
          </a:xfrm>
          <a:custGeom>
            <a:avLst/>
            <a:gdLst>
              <a:gd name="T0" fmla="*/ 0 w 685"/>
              <a:gd name="T1" fmla="*/ 712 h 712"/>
              <a:gd name="T2" fmla="*/ 685 w 685"/>
              <a:gd name="T3" fmla="*/ 0 h 7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85" h="712">
                <a:moveTo>
                  <a:pt x="0" y="712"/>
                </a:moveTo>
                <a:lnTo>
                  <a:pt x="685" y="0"/>
                </a:ln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323850" y="4755158"/>
            <a:ext cx="8208963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图中每幅图中的两个多边形不仅相似，而且对应顶点的连线相交于一点，像这样的两个图形叫做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位似图形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8230" name="Oval 38"/>
          <p:cNvSpPr>
            <a:spLocks noChangeArrowheads="1"/>
          </p:cNvSpPr>
          <p:nvPr/>
        </p:nvSpPr>
        <p:spPr bwMode="auto">
          <a:xfrm>
            <a:off x="3262313" y="3871913"/>
            <a:ext cx="73025" cy="73025"/>
          </a:xfrm>
          <a:prstGeom prst="ellipse">
            <a:avLst/>
          </a:prstGeom>
          <a:solidFill>
            <a:srgbClr val="FF00FF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31" name="Oval 39"/>
          <p:cNvSpPr>
            <a:spLocks noChangeArrowheads="1"/>
          </p:cNvSpPr>
          <p:nvPr/>
        </p:nvSpPr>
        <p:spPr bwMode="auto">
          <a:xfrm>
            <a:off x="3851275" y="2719388"/>
            <a:ext cx="73025" cy="73025"/>
          </a:xfrm>
          <a:prstGeom prst="ellipse">
            <a:avLst/>
          </a:prstGeom>
          <a:solidFill>
            <a:srgbClr val="FF00FF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32" name="Oval 40"/>
          <p:cNvSpPr>
            <a:spLocks noChangeArrowheads="1"/>
          </p:cNvSpPr>
          <p:nvPr/>
        </p:nvSpPr>
        <p:spPr bwMode="auto">
          <a:xfrm>
            <a:off x="7192963" y="3165475"/>
            <a:ext cx="73025" cy="73025"/>
          </a:xfrm>
          <a:prstGeom prst="ellipse">
            <a:avLst/>
          </a:prstGeom>
          <a:solidFill>
            <a:srgbClr val="FF00FF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7164388" y="3122613"/>
            <a:ext cx="574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3132138" y="3986213"/>
            <a:ext cx="574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3851275" y="2365375"/>
            <a:ext cx="574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8236" name="Rectangle 44"/>
          <p:cNvSpPr>
            <a:spLocks noChangeArrowheads="1"/>
          </p:cNvSpPr>
          <p:nvPr/>
        </p:nvSpPr>
        <p:spPr bwMode="auto">
          <a:xfrm>
            <a:off x="3779838" y="5733256"/>
            <a:ext cx="4464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这个点叫做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位似中心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9" grpId="0"/>
      <p:bldP spid="8230" grpId="0" animBg="1"/>
      <p:bldP spid="8231" grpId="0" animBg="1"/>
      <p:bldP spid="8232" grpId="0" animBg="1"/>
      <p:bldP spid="8233" grpId="0"/>
      <p:bldP spid="8234" grpId="0"/>
      <p:bldP spid="8235" grpId="0"/>
      <p:bldP spid="82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/>
          <p:nvPr/>
        </p:nvGrpSpPr>
        <p:grpSpPr bwMode="auto">
          <a:xfrm>
            <a:off x="395288" y="88900"/>
            <a:ext cx="3240087" cy="892175"/>
            <a:chOff x="113" y="73"/>
            <a:chExt cx="2000" cy="562"/>
          </a:xfrm>
        </p:grpSpPr>
        <p:grpSp>
          <p:nvGrpSpPr>
            <p:cNvPr id="9219" name="Group 3"/>
            <p:cNvGrpSpPr/>
            <p:nvPr/>
          </p:nvGrpSpPr>
          <p:grpSpPr bwMode="auto">
            <a:xfrm>
              <a:off x="385" y="73"/>
              <a:ext cx="1728" cy="491"/>
              <a:chOff x="1920" y="-32"/>
              <a:chExt cx="2112" cy="351"/>
            </a:xfrm>
          </p:grpSpPr>
          <p:sp>
            <p:nvSpPr>
              <p:cNvPr id="9220" name="Rectangle 4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61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sz="3200" dirty="0">
                    <a:solidFill>
                      <a:srgbClr val="FF0000"/>
                    </a:solidFill>
                  </a:rPr>
                  <a:t>     </a:t>
                </a:r>
                <a:r>
                  <a:rPr lang="zh-CN" altLang="en-US" sz="3200" dirty="0">
                    <a:solidFill>
                      <a:srgbClr val="FF0000"/>
                    </a:solidFill>
                    <a:latin typeface="隶书" panose="02010509060101010101" pitchFamily="49" charset="-122"/>
                    <a:ea typeface="隶书" panose="02010509060101010101" pitchFamily="49" charset="-122"/>
                  </a:rPr>
                  <a:t>概念与性质</a:t>
                </a:r>
              </a:p>
            </p:txBody>
          </p:sp>
          <p:sp>
            <p:nvSpPr>
              <p:cNvPr id="9221" name="Rectangle 5" descr="PE03255_"/>
              <p:cNvSpPr>
                <a:spLocks noChangeArrowheads="1"/>
              </p:cNvSpPr>
              <p:nvPr/>
            </p:nvSpPr>
            <p:spPr bwMode="auto">
              <a:xfrm>
                <a:off x="3601" y="-32"/>
                <a:ext cx="139" cy="3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4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lang="zh-CN" altLang="zh-CN" sz="4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9222" name="Picture 6" descr="rcvzpuuu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13" y="119"/>
              <a:ext cx="600" cy="5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331913" y="98107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04800" y="1052513"/>
            <a:ext cx="72390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．位似图形的概念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39750" y="1700213"/>
            <a:ext cx="7920038" cy="29591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600" b="1" u="sng" dirty="0">
                <a:solidFill>
                  <a:srgbClr val="D600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对应边互相平行（或共线）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且每对</a:t>
            </a:r>
            <a:r>
              <a:rPr lang="zh-CN" altLang="en-US" sz="3600" b="1" dirty="0">
                <a:solidFill>
                  <a:srgbClr val="99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对应点所在的直线都经过同一点的两个</a:t>
            </a:r>
            <a:r>
              <a:rPr lang="zh-CN" altLang="en-US" sz="3600" b="1" u="sng" dirty="0">
                <a:solidFill>
                  <a:srgbClr val="33CC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相似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多边形叫做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位似图形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这个点叫做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位似中心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258888" y="5229225"/>
            <a:ext cx="2016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4000" b="1" dirty="0">
                <a:solidFill>
                  <a:srgbClr val="66003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相似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39975" y="4941888"/>
            <a:ext cx="34559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4000" b="1" dirty="0">
                <a:solidFill>
                  <a:srgbClr val="00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对应顶点的连线相交一点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543550" y="5229225"/>
            <a:ext cx="3708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 b="1">
                <a:solidFill>
                  <a:srgbClr val="99003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对应边互相平行</a:t>
            </a:r>
          </a:p>
          <a:p>
            <a:r>
              <a:rPr kumimoji="1" lang="en-US" altLang="zh-CN" sz="3600" b="1">
                <a:solidFill>
                  <a:srgbClr val="99003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kumimoji="1" lang="zh-CN" altLang="en-US" sz="3600" b="1">
                <a:solidFill>
                  <a:srgbClr val="99003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或在同一直线上</a:t>
            </a:r>
            <a:r>
              <a:rPr kumimoji="1" lang="en-US" altLang="zh-CN" sz="3600" b="1">
                <a:solidFill>
                  <a:srgbClr val="990033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95263" y="4724400"/>
            <a:ext cx="992187" cy="1944688"/>
          </a:xfrm>
          <a:prstGeom prst="rect">
            <a:avLst/>
          </a:prstGeom>
          <a:noFill/>
          <a:ln w="76200" cmpd="tri" algn="ctr">
            <a:solidFill>
              <a:srgbClr val="006600"/>
            </a:solidFill>
            <a:prstDash val="lg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800" b="1" dirty="0">
                <a:solidFill>
                  <a:srgbClr val="3333FF"/>
                </a:solidFill>
              </a:rPr>
              <a:t>明确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67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/>
      <p:bldP spid="9225" grpId="0" animBg="1"/>
      <p:bldP spid="9226" grpId="0"/>
      <p:bldP spid="9227" grpId="0"/>
      <p:bldP spid="9228" grpId="0"/>
      <p:bldP spid="92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23850" y="333375"/>
            <a:ext cx="6956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3300"/>
                </a:solidFill>
                <a:ea typeface="华文行楷" panose="02010800040101010101" pitchFamily="2" charset="-122"/>
              </a:rPr>
              <a:t>1. </a:t>
            </a:r>
            <a:r>
              <a:rPr lang="zh-CN" altLang="en-US" sz="3200" b="1" dirty="0">
                <a:solidFill>
                  <a:srgbClr val="003300"/>
                </a:solidFill>
                <a:ea typeface="华文行楷" panose="02010800040101010101" pitchFamily="2" charset="-122"/>
              </a:rPr>
              <a:t>判断下列各对图形是不是位似图形</a:t>
            </a:r>
            <a:r>
              <a:rPr lang="en-US" altLang="zh-CN" sz="3200" b="1" dirty="0">
                <a:solidFill>
                  <a:srgbClr val="003300"/>
                </a:solidFill>
                <a:ea typeface="华文行楷" panose="02010800040101010101" pitchFamily="2" charset="-122"/>
              </a:rPr>
              <a:t>.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68313" y="1268413"/>
            <a:ext cx="729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latin typeface="宋体" panose="02010600030101010101" pitchFamily="2" charset="-122"/>
              </a:rPr>
              <a:t>（</a:t>
            </a:r>
            <a:r>
              <a:rPr lang="en-US" altLang="zh-CN" sz="4000" b="1">
                <a:latin typeface="宋体" panose="02010600030101010101" pitchFamily="2" charset="-122"/>
              </a:rPr>
              <a:t>1</a:t>
            </a:r>
            <a:r>
              <a:rPr lang="zh-CN" altLang="en-US" sz="4000" b="1">
                <a:latin typeface="宋体" panose="02010600030101010101" pitchFamily="2" charset="-122"/>
              </a:rPr>
              <a:t>）正五边形</a:t>
            </a:r>
            <a:r>
              <a:rPr lang="en-US" altLang="zh-CN" sz="4000" b="1">
                <a:latin typeface="宋体" panose="02010600030101010101" pitchFamily="2" charset="-122"/>
              </a:rPr>
              <a:t>ABCDE</a:t>
            </a:r>
            <a:r>
              <a:rPr lang="zh-CN" altLang="en-US" sz="4000" b="1">
                <a:latin typeface="宋体" panose="02010600030101010101" pitchFamily="2" charset="-122"/>
              </a:rPr>
              <a:t>与正五边形</a:t>
            </a:r>
            <a:r>
              <a:rPr lang="en-US" altLang="zh-CN" sz="4000" b="1">
                <a:latin typeface="宋体" panose="02010600030101010101" pitchFamily="2" charset="-122"/>
              </a:rPr>
              <a:t>A′B′C′D′E′</a:t>
            </a:r>
            <a:r>
              <a:rPr lang="zh-CN" altLang="en-US" sz="4000" b="1">
                <a:latin typeface="宋体" panose="02010600030101010101" pitchFamily="2" charset="-122"/>
              </a:rPr>
              <a:t>； 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4652963"/>
            <a:ext cx="1873250" cy="152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187450" y="966788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84213" y="2852738"/>
            <a:ext cx="7010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800" b="1">
                <a:latin typeface="宋体" panose="02010600030101010101" pitchFamily="2" charset="-122"/>
              </a:rPr>
              <a:t>（</a:t>
            </a:r>
            <a:r>
              <a:rPr lang="en-US" altLang="zh-CN" sz="4800" b="1">
                <a:latin typeface="宋体" panose="02010600030101010101" pitchFamily="2" charset="-122"/>
              </a:rPr>
              <a:t>2</a:t>
            </a:r>
            <a:r>
              <a:rPr lang="zh-CN" altLang="en-US" sz="4800" b="1">
                <a:latin typeface="宋体" panose="02010600030101010101" pitchFamily="2" charset="-122"/>
              </a:rPr>
              <a:t>）等边三角形</a:t>
            </a:r>
            <a:r>
              <a:rPr lang="en-US" altLang="zh-CN" sz="4800" b="1">
                <a:latin typeface="宋体" panose="02010600030101010101" pitchFamily="2" charset="-122"/>
              </a:rPr>
              <a:t>ABC</a:t>
            </a:r>
            <a:r>
              <a:rPr lang="zh-CN" altLang="en-US" sz="4800" b="1">
                <a:latin typeface="宋体" panose="02010600030101010101" pitchFamily="2" charset="-122"/>
              </a:rPr>
              <a:t>与等边三角形</a:t>
            </a:r>
            <a:r>
              <a:rPr lang="en-US" altLang="zh-CN" sz="4800" b="1">
                <a:latin typeface="宋体" panose="02010600030101010101" pitchFamily="2" charset="-122"/>
              </a:rPr>
              <a:t>A′B′C′.</a:t>
            </a:r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4365625"/>
            <a:ext cx="41751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755650" y="6165850"/>
            <a:ext cx="7488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3333FF"/>
                </a:solidFill>
              </a:rPr>
              <a:t>思考：是否相似图形都是位似图形？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580063" y="2133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是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443663" y="37893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是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380288" y="6092825"/>
            <a:ext cx="1871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</a:rPr>
              <a:t>不一定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9" grpId="0" animBg="1"/>
      <p:bldP spid="11270" grpId="0"/>
      <p:bldP spid="11272" grpId="0"/>
      <p:bldP spid="11273" grpId="0"/>
      <p:bldP spid="11274" grpId="0"/>
      <p:bldP spid="112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900113" y="1052513"/>
            <a:ext cx="6934200" cy="588962"/>
          </a:xfrm>
          <a:prstGeom prst="rect">
            <a:avLst/>
          </a:prstGeom>
          <a:solidFill>
            <a:schemeClr val="bg1"/>
          </a:solidFill>
          <a:ln w="9525">
            <a:solidFill>
              <a:srgbClr val="CC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</a:rPr>
              <a:t>判断下面的正方形是不是位似图形？</a:t>
            </a:r>
          </a:p>
        </p:txBody>
      </p:sp>
      <p:grpSp>
        <p:nvGrpSpPr>
          <p:cNvPr id="12291" name="Group 3"/>
          <p:cNvGrpSpPr/>
          <p:nvPr/>
        </p:nvGrpSpPr>
        <p:grpSpPr bwMode="auto">
          <a:xfrm>
            <a:off x="304800" y="260350"/>
            <a:ext cx="1976438" cy="741363"/>
            <a:chOff x="68" y="2963"/>
            <a:chExt cx="1245" cy="467"/>
          </a:xfrm>
        </p:grpSpPr>
        <p:sp>
          <p:nvSpPr>
            <p:cNvPr id="12292" name="AutoShape 4"/>
            <p:cNvSpPr>
              <a:spLocks noChangeAspect="1" noChangeArrowheads="1"/>
            </p:cNvSpPr>
            <p:nvPr/>
          </p:nvSpPr>
          <p:spPr bwMode="blackWhite">
            <a:xfrm>
              <a:off x="249" y="3256"/>
              <a:ext cx="1064" cy="14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688 w 1000"/>
                <a:gd name="T3" fmla="*/ 0 h 1000"/>
                <a:gd name="T4" fmla="*/ 7189 w 1000"/>
                <a:gd name="T5" fmla="*/ 500 h 1000"/>
                <a:gd name="T6" fmla="*/ 6689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189" h="1000">
                  <a:moveTo>
                    <a:pt x="0" y="0"/>
                  </a:moveTo>
                  <a:lnTo>
                    <a:pt x="6688" y="0"/>
                  </a:lnTo>
                  <a:cubicBezTo>
                    <a:pt x="6965" y="0"/>
                    <a:pt x="7189" y="223"/>
                    <a:pt x="7189" y="500"/>
                  </a:cubicBezTo>
                  <a:cubicBezTo>
                    <a:pt x="7189" y="776"/>
                    <a:pt x="6965" y="999"/>
                    <a:pt x="6689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endParaRPr lang="zh-CN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  <a:ea typeface="黑体" panose="02010609060101010101" pitchFamily="49" charset="-122"/>
                <a:sym typeface="Wingdings" panose="05000000000000000000" pitchFamily="2" charset="2"/>
              </a:endParaRPr>
            </a:p>
          </p:txBody>
        </p:sp>
        <p:grpSp>
          <p:nvGrpSpPr>
            <p:cNvPr id="12293" name="Group 5"/>
            <p:cNvGrpSpPr>
              <a:grpSpLocks noChangeAspect="1"/>
            </p:cNvGrpSpPr>
            <p:nvPr/>
          </p:nvGrpSpPr>
          <p:grpSpPr bwMode="auto">
            <a:xfrm>
              <a:off x="68" y="2963"/>
              <a:ext cx="333" cy="467"/>
              <a:chOff x="717" y="2205"/>
              <a:chExt cx="575" cy="806"/>
            </a:xfrm>
          </p:grpSpPr>
          <p:sp>
            <p:nvSpPr>
              <p:cNvPr id="12294" name="Oval 6"/>
              <p:cNvSpPr>
                <a:spLocks noChangeAspect="1" noChangeArrowheads="1"/>
              </p:cNvSpPr>
              <p:nvPr/>
            </p:nvSpPr>
            <p:spPr bwMode="auto">
              <a:xfrm rot="3297042">
                <a:off x="596" y="2326"/>
                <a:ext cx="806" cy="564"/>
              </a:xfrm>
              <a:prstGeom prst="ellipse">
                <a:avLst/>
              </a:prstGeom>
              <a:solidFill>
                <a:srgbClr val="B1D8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pic>
            <p:nvPicPr>
              <p:cNvPr id="12295" name="Picture 7" descr="Q_039"/>
              <p:cNvPicPr>
                <a:picLocks noChangeAspect="1" noChangeArrowheads="1" noCrop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 rot="2784332">
                <a:off x="647" y="2335"/>
                <a:ext cx="737" cy="5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2296" name="WordArt 8" descr="横条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431" y="2976"/>
              <a:ext cx="853" cy="3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6000" b="1" kern="10" dirty="0">
                  <a:ln w="9525">
                    <a:solidFill>
                      <a:schemeClr val="tx1"/>
                    </a:solidFill>
                    <a:round/>
                  </a:ln>
                  <a:blipFill dpi="0" rotWithShape="0">
                    <a:blip r:embed="rId5"/>
                    <a:srcRect/>
                    <a:stretch>
                      <a:fillRect/>
                    </a:stretch>
                  </a:blipFill>
                  <a:effectLst>
                    <a:prstShdw prst="shdw17" dist="17961" dir="2700000">
                      <a:schemeClr val="tx1">
                        <a:gamma/>
                        <a:shade val="60000"/>
                        <a:invGamma/>
                      </a:schemeClr>
                    </a:prstShdw>
                  </a:effectLst>
                  <a:latin typeface="华文新魏" panose="02010800040101010101" charset="-122"/>
                  <a:ea typeface="华文新魏" panose="02010800040101010101" charset="-122"/>
                </a:rPr>
                <a:t>想一想</a:t>
              </a:r>
            </a:p>
          </p:txBody>
        </p:sp>
      </p:grp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981200" y="3254375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chemeClr val="accent1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>
                <a:solidFill>
                  <a:schemeClr val="accent1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400" b="1">
                <a:solidFill>
                  <a:schemeClr val="accent1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257425" y="1987550"/>
            <a:ext cx="1943100" cy="1944688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4211638" y="3140075"/>
            <a:ext cx="865187" cy="792163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1600" b="1">
              <a:latin typeface="Times New Roman" panose="02020603050405020304" pitchFamily="18" charset="0"/>
            </a:endParaRP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2268538" y="3932238"/>
            <a:ext cx="4895850" cy="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4211638" y="1987550"/>
            <a:ext cx="2665412" cy="3529013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2266950" y="1987550"/>
            <a:ext cx="5041900" cy="3025775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953125" y="2492375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不是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908175" y="162877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924300" y="39068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067175" y="162877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1908175" y="36909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5003800" y="292417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779838" y="292417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4932363" y="3835400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468313" y="4437063"/>
            <a:ext cx="8459787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显然，位似图形是相似图形的特殊情形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相似图形不一定是位似图形，可位似图形一定是相似图形 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1979613" y="5516563"/>
            <a:ext cx="6578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1" lang="zh-CN" altLang="zh-CN" sz="3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/>
      <p:bldP spid="12301" grpId="0" animBg="1"/>
      <p:bldP spid="12302" grpId="0" animBg="1"/>
      <p:bldP spid="12303" grpId="0" autoUpdateAnimBg="0"/>
      <p:bldP spid="12311" grpId="0"/>
      <p:bldP spid="123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00FF"/>
                </a:solidFill>
                <a:ea typeface="黑体" panose="02010609060101010101" pitchFamily="49" charset="-122"/>
              </a:rPr>
              <a:t>作出下列位似图形的位似中心：</a:t>
            </a:r>
          </a:p>
          <a:p>
            <a:endParaRPr lang="en-US" altLang="zh-CN" b="1" dirty="0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V="1">
            <a:off x="1547813" y="2349500"/>
            <a:ext cx="2952750" cy="1943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1547813" y="4292600"/>
            <a:ext cx="3671887" cy="165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1547813" y="4076700"/>
            <a:ext cx="3744912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2268538" y="3644900"/>
            <a:ext cx="2159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484438" y="3644900"/>
            <a:ext cx="503237" cy="1296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3851275" y="2708275"/>
            <a:ext cx="1368425" cy="3313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2268538" y="4221163"/>
            <a:ext cx="719137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3563938" y="2781300"/>
            <a:ext cx="287337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563938" y="4149725"/>
            <a:ext cx="1655762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2" name="WordArt 12"/>
          <p:cNvSpPr>
            <a:spLocks noChangeArrowheads="1" noChangeShapeType="1" noTextEdit="1"/>
          </p:cNvSpPr>
          <p:nvPr/>
        </p:nvSpPr>
        <p:spPr bwMode="auto">
          <a:xfrm>
            <a:off x="323850" y="0"/>
            <a:ext cx="2411413" cy="13414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1421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位似的作法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187450" y="4437063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547813" y="5734050"/>
            <a:ext cx="3095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点</a:t>
            </a:r>
            <a:r>
              <a:rPr lang="en-US" altLang="zh-CN" sz="3600" b="1">
                <a:solidFill>
                  <a:srgbClr val="FF0000"/>
                </a:solidFill>
              </a:rPr>
              <a:t>O</a:t>
            </a:r>
            <a:r>
              <a:rPr lang="zh-CN" altLang="en-US" sz="3600" b="1">
                <a:solidFill>
                  <a:srgbClr val="FF0000"/>
                </a:solidFill>
              </a:rPr>
              <a:t>即为所求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4" grpId="0" animBg="1"/>
      <p:bldP spid="15365" grpId="0" animBg="1"/>
      <p:bldP spid="15373" grpId="0"/>
      <p:bldP spid="153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 preferRelativeResize="0"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70225" y="1844675"/>
            <a:ext cx="3003550" cy="3324225"/>
          </a:xfrm>
          <a:noFill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4213" y="1341438"/>
            <a:ext cx="54879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  <a:ea typeface="黑体" panose="02010609060101010101" pitchFamily="49" charset="-122"/>
              </a:rPr>
              <a:t>作出下列位似图形的位似中心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4572000" y="3141663"/>
            <a:ext cx="71438" cy="2374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779838" y="3500438"/>
            <a:ext cx="2376487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3203575" y="3429000"/>
            <a:ext cx="2160588" cy="1327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1" name="WordArt 7"/>
          <p:cNvSpPr>
            <a:spLocks noChangeArrowheads="1" noChangeShapeType="1" noTextEdit="1"/>
          </p:cNvSpPr>
          <p:nvPr/>
        </p:nvSpPr>
        <p:spPr bwMode="auto">
          <a:xfrm>
            <a:off x="323850" y="0"/>
            <a:ext cx="2411413" cy="13414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1421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位似的作法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211638" y="3933825"/>
            <a:ext cx="504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68313" y="5084763"/>
            <a:ext cx="3095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点</a:t>
            </a:r>
            <a:r>
              <a:rPr lang="en-US" altLang="zh-CN" sz="3600" b="1">
                <a:solidFill>
                  <a:srgbClr val="FF0000"/>
                </a:solidFill>
              </a:rPr>
              <a:t>O</a:t>
            </a:r>
            <a:r>
              <a:rPr lang="zh-CN" altLang="en-US" sz="3600" b="1">
                <a:solidFill>
                  <a:srgbClr val="FF0000"/>
                </a:solidFill>
              </a:rPr>
              <a:t>即为所求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38163" y="5883275"/>
            <a:ext cx="568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600" b="1" dirty="0">
                <a:ea typeface="黑体" panose="02010609060101010101" pitchFamily="49" charset="-122"/>
              </a:rPr>
              <a:t>思考：位似图形有何性质？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6390" grpId="0" animBg="1"/>
      <p:bldP spid="16392" grpId="0"/>
      <p:bldP spid="16393" grpId="0"/>
      <p:bldP spid="163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95288" y="549275"/>
            <a:ext cx="3402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2. 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位似图形的性质 </a:t>
            </a:r>
          </a:p>
        </p:txBody>
      </p:sp>
      <p:graphicFrame>
        <p:nvGraphicFramePr>
          <p:cNvPr id="13315" name="Object 3"/>
          <p:cNvGraphicFramePr>
            <a:graphicFrameLocks noGrp="1" noChangeAspect="1"/>
          </p:cNvGraphicFramePr>
          <p:nvPr>
            <p:ph/>
          </p:nvPr>
        </p:nvGraphicFramePr>
        <p:xfrm>
          <a:off x="757238" y="1182688"/>
          <a:ext cx="7659687" cy="344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Document" r:id="rId3" imgW="8884920" imgH="3997325" progId="Word.Document.8">
                  <p:embed/>
                </p:oleObj>
              </mc:Choice>
              <mc:Fallback>
                <p:oleObj name="Document" r:id="rId3" imgW="8884920" imgH="3997325" progId="Word.Documen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1182688"/>
                        <a:ext cx="7659687" cy="34448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84438" y="3330575"/>
            <a:ext cx="3497262" cy="175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50825" y="5373688"/>
            <a:ext cx="8569325" cy="1079500"/>
          </a:xfrm>
          <a:prstGeom prst="rect">
            <a:avLst/>
          </a:prstGeom>
          <a:solidFill>
            <a:schemeClr val="folHlink"/>
          </a:solidFill>
          <a:ln w="12700" algn="ctr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性质：位似图形上任意一对对应点到位似中心的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距离之比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等于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位似比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288" y="3284538"/>
            <a:ext cx="201612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24525" y="2852738"/>
            <a:ext cx="2665413" cy="22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320" name="Group 8"/>
          <p:cNvGrpSpPr/>
          <p:nvPr/>
        </p:nvGrpSpPr>
        <p:grpSpPr bwMode="auto">
          <a:xfrm>
            <a:off x="34925" y="-69850"/>
            <a:ext cx="2798763" cy="762000"/>
            <a:chOff x="1920" y="-32"/>
            <a:chExt cx="2112" cy="343"/>
          </a:xfrm>
        </p:grpSpPr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1920" y="58"/>
              <a:ext cx="2112" cy="234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800">
                  <a:solidFill>
                    <a:srgbClr val="FF0000"/>
                  </a:solidFill>
                </a:rPr>
                <a:t>     </a:t>
              </a:r>
              <a:r>
                <a:rPr lang="zh-CN" altLang="en-US" sz="2800" b="1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概念与性质</a:t>
              </a:r>
            </a:p>
          </p:txBody>
        </p:sp>
        <p:sp>
          <p:nvSpPr>
            <p:cNvPr id="13322" name="Rectangle 10" descr="PE03255_"/>
            <p:cNvSpPr>
              <a:spLocks noChangeArrowheads="1"/>
            </p:cNvSpPr>
            <p:nvPr/>
          </p:nvSpPr>
          <p:spPr bwMode="auto">
            <a:xfrm>
              <a:off x="3601" y="-32"/>
              <a:ext cx="139" cy="3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8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CC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endParaRPr lang="zh-CN" altLang="zh-CN" sz="4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BatangChe" pitchFamily="49" charset="-127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7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717</Words>
  <Application>Microsoft Office PowerPoint</Application>
  <PresentationFormat>全屏显示(4:3)</PresentationFormat>
  <Paragraphs>119</Paragraphs>
  <Slides>16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16</vt:i4>
      </vt:variant>
    </vt:vector>
  </HeadingPairs>
  <TitlesOfParts>
    <vt:vector size="34" baseType="lpstr">
      <vt:lpstr>BatangChe</vt:lpstr>
      <vt:lpstr>汉仪大宋简</vt:lpstr>
      <vt:lpstr>黑体</vt:lpstr>
      <vt:lpstr>华文行楷</vt:lpstr>
      <vt:lpstr>华文新魏</vt:lpstr>
      <vt:lpstr>楷体_GB2312</vt:lpstr>
      <vt:lpstr>隶书</vt:lpstr>
      <vt:lpstr>宋体</vt:lpstr>
      <vt:lpstr>微软雅黑</vt:lpstr>
      <vt:lpstr>Arial</vt:lpstr>
      <vt:lpstr>Arial Black</vt:lpstr>
      <vt:lpstr>Book Antiqua</vt:lpstr>
      <vt:lpstr>Times New Roman</vt:lpstr>
      <vt:lpstr>Wingdings</vt:lpstr>
      <vt:lpstr>WWW.2PPT.COM
</vt:lpstr>
      <vt:lpstr>Document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2022-01-04T01:56:43Z</dcterms:created>
  <dcterms:modified xsi:type="dcterms:W3CDTF">2023-01-16T17:12:08Z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4958A4B0DDC54821AE3847C8AAA7169E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