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8" r:id="rId2"/>
    <p:sldId id="266" r:id="rId3"/>
    <p:sldId id="1033" r:id="rId4"/>
    <p:sldId id="1035" r:id="rId5"/>
    <p:sldId id="1036" r:id="rId6"/>
    <p:sldId id="1037" r:id="rId7"/>
    <p:sldId id="1038" r:id="rId8"/>
    <p:sldId id="1039" r:id="rId9"/>
    <p:sldId id="1040" r:id="rId10"/>
    <p:sldId id="1041" r:id="rId11"/>
    <p:sldId id="1042" r:id="rId12"/>
    <p:sldId id="1043" r:id="rId13"/>
    <p:sldId id="1044" r:id="rId14"/>
    <p:sldId id="1045" r:id="rId15"/>
    <p:sldId id="1046" r:id="rId16"/>
    <p:sldId id="1047" r:id="rId17"/>
    <p:sldId id="1034" r:id="rId18"/>
  </p:sldIdLst>
  <p:sldSz cx="12192000" cy="6858000"/>
  <p:notesSz cx="6858000" cy="9144000"/>
  <p:embeddedFontLst>
    <p:embeddedFont>
      <p:font typeface="Abadi" panose="02010600030101010101" charset="0"/>
      <p:regular r:id="rId2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1290" y="8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4FC682C-982D-4238-A955-D26F2EBA7836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36692628-9FA0-48DE-AAF6-C54A5233F988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B48A470-D571-4B3B-BBF8-1C92D58CE0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B48A470-D571-4B3B-BBF8-1C92D58CE0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B48A470-D571-4B3B-BBF8-1C92D58CE0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>
          <a:xfrm>
            <a:off x="0" y="6705600"/>
            <a:ext cx="12192000" cy="0"/>
          </a:xfrm>
          <a:prstGeom prst="line">
            <a:avLst/>
          </a:prstGeom>
          <a:ln w="1111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 userDrawn="1"/>
        </p:nvSpPr>
        <p:spPr>
          <a:xfrm>
            <a:off x="0" y="368300"/>
            <a:ext cx="622300" cy="406399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badi" panose="020B06040201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badi" panose="020B06040201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badi" panose="020B06040201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badi" panose="020B06040201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badi" panose="020B06040201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badi" panose="020B06040201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平行四边形 2"/>
          <p:cNvSpPr/>
          <p:nvPr/>
        </p:nvSpPr>
        <p:spPr>
          <a:xfrm flipH="1">
            <a:off x="5844477" y="0"/>
            <a:ext cx="6386286" cy="6858000"/>
          </a:xfrm>
          <a:prstGeom prst="parallelogram">
            <a:avLst>
              <a:gd name="adj" fmla="val 3002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61956" y="655995"/>
            <a:ext cx="1508143" cy="338554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YOUR LOGO</a:t>
            </a:r>
            <a:endParaRPr kumimoji="1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61956" y="2679700"/>
            <a:ext cx="5601889" cy="2100630"/>
            <a:chOff x="655032" y="2391891"/>
            <a:chExt cx="4752082" cy="2503770"/>
          </a:xfrm>
        </p:grpSpPr>
        <p:sp>
          <p:nvSpPr>
            <p:cNvPr id="11" name="文本框 10"/>
            <p:cNvSpPr txBox="1"/>
            <p:nvPr/>
          </p:nvSpPr>
          <p:spPr>
            <a:xfrm>
              <a:off x="655032" y="2391891"/>
              <a:ext cx="4752082" cy="1100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5400" b="1" dirty="0">
                  <a:solidFill>
                    <a:srgbClr val="7030A0"/>
                  </a:solidFill>
                  <a:cs typeface="+mn-ea"/>
                  <a:sym typeface="+mn-lt"/>
                </a:rPr>
                <a:t>《</a:t>
              </a:r>
              <a:r>
                <a:rPr lang="zh-CN" altLang="en-US" sz="5400" b="1" dirty="0">
                  <a:solidFill>
                    <a:srgbClr val="7030A0"/>
                  </a:solidFill>
                  <a:cs typeface="+mn-ea"/>
                  <a:sym typeface="+mn-lt"/>
                </a:rPr>
                <a:t>小故事  大道理</a:t>
              </a:r>
              <a:r>
                <a:rPr lang="en-US" altLang="zh-CN" sz="5400" b="1" dirty="0">
                  <a:solidFill>
                    <a:srgbClr val="7030A0"/>
                  </a:solidFill>
                  <a:cs typeface="+mn-ea"/>
                  <a:sym typeface="+mn-lt"/>
                </a:rPr>
                <a:t>》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752564" y="3605415"/>
              <a:ext cx="4557018" cy="550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语文精品课件 三年级下册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66529" y="4528817"/>
              <a:ext cx="4529088" cy="366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授课老师：某某 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| 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授课时间：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20XX.XX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矩形: 圆角 20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 flipH="1">
            <a:off x="2070099" y="5635451"/>
            <a:ext cx="3060758" cy="321642"/>
            <a:chOff x="10185400" y="5731858"/>
            <a:chExt cx="1384360" cy="321642"/>
          </a:xfrm>
        </p:grpSpPr>
        <p:sp>
          <p:nvSpPr>
            <p:cNvPr id="23" name="矩形 22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某某小学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766755" y="2267148"/>
            <a:ext cx="2140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spc="300" dirty="0">
                <a:cs typeface="+mn-ea"/>
                <a:sym typeface="+mn-lt"/>
              </a:rPr>
              <a:t>快乐读书吧</a:t>
            </a:r>
            <a:r>
              <a:rPr lang="en-US" altLang="zh-CN" b="1" spc="300" dirty="0">
                <a:cs typeface="+mn-ea"/>
                <a:sym typeface="+mn-lt"/>
              </a:rPr>
              <a:t>——</a:t>
            </a: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219" y="1952625"/>
            <a:ext cx="3343275" cy="4905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课文精讲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207770" y="1657951"/>
            <a:ext cx="9776460" cy="3542097"/>
          </a:xfrm>
          <a:prstGeom prst="verticalScroll">
            <a:avLst>
              <a:gd name="adj" fmla="val 7976"/>
            </a:avLst>
          </a:prstGeom>
          <a:solidFill>
            <a:srgbClr val="8DEADE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伊索寓言搜集整理了很多古希腊的民间故事。这部寓言集就像一个奇妙的动物王国，漫步其中，我们会看到吃不到葡萄酸的狐狸，还会遇到咬死救命恩人的蛇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课文精讲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161790" y="1644332"/>
            <a:ext cx="7595235" cy="388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C000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伊索</a:t>
            </a:r>
            <a:r>
              <a:rPr kumimoji="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，弗里吉亚人，公元前6世纪的</a:t>
            </a:r>
            <a:r>
              <a:rPr kumimoji="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希腊寓言家</a:t>
            </a:r>
            <a:r>
              <a:rPr kumimoji="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一个丑陋无比、智慧无穷的寓言大师。据希罗多德记载，他原是萨摩斯岛雅德蒙家的奴隶，因得罪当时的教会,被推下悬崖而死。死后德尔菲流行瘟疫，德尔菲人出钱赔偿他的生命，这笔钱被老雅德蒙的同名孙子领去。传说雅德蒙给他自由以后，他经常出入吕底亚国王克洛伊索斯的宫廷。另外还传说，庇西特拉图统治期间，他曾到雅典访问，对雅典人讲了</a:t>
            </a:r>
            <a:r>
              <a:rPr kumimoji="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《请求派王的青蛙》</a:t>
            </a:r>
            <a:r>
              <a:rPr kumimoji="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这个寓言，</a:t>
            </a:r>
            <a:r>
              <a:rPr kumimoji="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劝阻他们不要用别人替换庇西特拉图。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080" y="2056447"/>
            <a:ext cx="2790190" cy="31584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课文精讲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3535317" y="1981612"/>
            <a:ext cx="8059783" cy="372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森林里有棵好大好大的树，树上住着乌鸦。树下有个洞，洞里住着一只狐狸。一天，乌鸦叼来一块肉，站在树上休息，被狐狸看到了。狐狸馋涎欲滴，很想从乌鸦嘴里得到那块肉。由于乌鸦在树枝上嘴里叼着肉，狐狸没有办法在树下得到。对肉的垂涎三尺又使狐狸不肯轻易放弃。它眼珠一转说：“亲爱的乌鸦，您好吗？”乌鸦没有回答。狐狸只好赔着笑脸又说：“亲爱的乌鸦，您的孩子好吗？”乌鸦看了狐狸一眼，还是没有回答。狐狸摇摇尾巴，第三次说话了：“亲爱的乌鸦，您的羽毛真漂亮，麻雀比起您来，就差远了。您的嗓子真好，谁都爱听您唱歌，您就唱几句吧？“乌鸦听了非常得意：说我嗓子好，爱听我唱歌的唯独只有你狐狸，就高兴地唱了起来。刚一张嘴，肉就从嘴里掉了下去。狐狸叼起肉就钻到洞里去了，只留下乌鸦在那里“歌唱”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这个故事讽刺那些虚荣心比较强，自以为是，爱炫耀的人。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751221" y="1905093"/>
            <a:ext cx="2382520" cy="3799205"/>
            <a:chOff x="338" y="3092"/>
            <a:chExt cx="3752" cy="5983"/>
          </a:xfrm>
        </p:grpSpPr>
        <p:sp>
          <p:nvSpPr>
            <p:cNvPr id="5" name="文本框 4"/>
            <p:cNvSpPr txBox="1"/>
            <p:nvPr/>
          </p:nvSpPr>
          <p:spPr>
            <a:xfrm>
              <a:off x="599" y="8253"/>
              <a:ext cx="3231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狐狸和乌鸦</a:t>
              </a: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8" y="3092"/>
              <a:ext cx="3752" cy="479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推荐分享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370705" y="2293620"/>
            <a:ext cx="6867525" cy="2682789"/>
          </a:xfrm>
          <a:prstGeom prst="horizontalScroll">
            <a:avLst>
              <a:gd name="adj" fmla="val 7004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《亡羊补牢》《塞翁失马》《画蛇添足》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《蝙蝠与黄鼠狼》《狐狸和山羊》《狼来了》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《龟兔赛跑》《农夫和强盗》《患难中的农夫》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《想要国王的青蛙》《狗的友谊》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690" y="2179320"/>
            <a:ext cx="2638425" cy="2979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课堂小结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17270" y="2768669"/>
            <a:ext cx="712724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同学之间不仅可以交流展示自己的阅读成果，可以分享自己的书籍。课下把自己喜欢的寓言故事分享给喜欢的人听吧。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262" y="2461517"/>
            <a:ext cx="3108105" cy="2337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课堂小结</a:t>
            </a:r>
          </a:p>
        </p:txBody>
      </p:sp>
      <p:pic>
        <p:nvPicPr>
          <p:cNvPr id="2" name="图片 1" descr="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285" y="1473200"/>
            <a:ext cx="9224922" cy="444567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571576" y="3242686"/>
            <a:ext cx="7048847" cy="225850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快乐读书吧：小故事大道理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   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中国古代寓言：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叶公好龙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伊索寓言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:《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狐狸和葡萄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》《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农夫和蛇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克雷洛夫寓言 ：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狐狸和乌鸦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》《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狼和小羊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家庭作业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622550" y="2902585"/>
            <a:ext cx="7355840" cy="2030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1.请爸爸、妈妈带你到书店逛一逛，选一选自己喜欢的《寓言故事》。 　　　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2.把自己喜欢的寓言故事分享给喜欢的人听。 </a:t>
            </a:r>
          </a:p>
        </p:txBody>
      </p:sp>
      <p:pic>
        <p:nvPicPr>
          <p:cNvPr id="4" name="图片 3" descr="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610" y="2551430"/>
            <a:ext cx="1322705" cy="1804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平行四边形 2"/>
          <p:cNvSpPr/>
          <p:nvPr/>
        </p:nvSpPr>
        <p:spPr>
          <a:xfrm flipH="1">
            <a:off x="5844477" y="0"/>
            <a:ext cx="6386286" cy="6858000"/>
          </a:xfrm>
          <a:prstGeom prst="parallelogram">
            <a:avLst>
              <a:gd name="adj" fmla="val 3002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61956" y="655995"/>
            <a:ext cx="1508143" cy="338554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YOUR LOGO</a:t>
            </a:r>
            <a:endParaRPr kumimoji="1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61956" y="2679700"/>
            <a:ext cx="5601889" cy="2100630"/>
            <a:chOff x="655032" y="2391891"/>
            <a:chExt cx="4752082" cy="2503770"/>
          </a:xfrm>
        </p:grpSpPr>
        <p:sp>
          <p:nvSpPr>
            <p:cNvPr id="11" name="文本框 10"/>
            <p:cNvSpPr txBox="1"/>
            <p:nvPr/>
          </p:nvSpPr>
          <p:spPr>
            <a:xfrm>
              <a:off x="655032" y="2391891"/>
              <a:ext cx="4752082" cy="1100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5400" b="1" dirty="0">
                  <a:solidFill>
                    <a:srgbClr val="7030A0"/>
                  </a:solidFill>
                  <a:cs typeface="+mn-ea"/>
                  <a:sym typeface="+mn-lt"/>
                </a:rPr>
                <a:t>感谢各位的聆听</a:t>
              </a:r>
              <a:endParaRPr lang="en-US" altLang="zh-CN" sz="5400" b="1" dirty="0">
                <a:solidFill>
                  <a:srgbClr val="7030A0"/>
                </a:solidFill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752564" y="3605415"/>
              <a:ext cx="4557018" cy="550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语文精品课件 三年级下册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66529" y="4528817"/>
              <a:ext cx="4529088" cy="366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授课老师：某某 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| 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授课时间：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20XX.XX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矩形: 圆角 20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 flipH="1">
            <a:off x="2070099" y="5635451"/>
            <a:ext cx="3060758" cy="321642"/>
            <a:chOff x="10185400" y="5731858"/>
            <a:chExt cx="1384360" cy="321642"/>
          </a:xfrm>
        </p:grpSpPr>
        <p:sp>
          <p:nvSpPr>
            <p:cNvPr id="23" name="矩形 22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某某小学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766755" y="2267148"/>
            <a:ext cx="2140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spc="300" dirty="0">
                <a:cs typeface="+mn-ea"/>
                <a:sym typeface="+mn-lt"/>
              </a:rPr>
              <a:t>快乐读书吧</a:t>
            </a:r>
            <a:r>
              <a:rPr lang="en-US" altLang="zh-CN" b="1" spc="300" dirty="0">
                <a:cs typeface="+mn-ea"/>
                <a:sym typeface="+mn-lt"/>
              </a:rPr>
              <a:t>——</a:t>
            </a: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219" y="1952625"/>
            <a:ext cx="3343275" cy="4905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平行四边形 2"/>
          <p:cNvSpPr/>
          <p:nvPr/>
        </p:nvSpPr>
        <p:spPr>
          <a:xfrm flipH="1">
            <a:off x="5844477" y="0"/>
            <a:ext cx="6386286" cy="6858000"/>
          </a:xfrm>
          <a:prstGeom prst="parallelogram">
            <a:avLst>
              <a:gd name="adj" fmla="val 3002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61956" y="655995"/>
            <a:ext cx="1508143" cy="338554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YOUR LOGO</a:t>
            </a:r>
            <a:endParaRPr kumimoji="1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219" y="1952625"/>
            <a:ext cx="3343275" cy="4905375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1008506" y="1562915"/>
            <a:ext cx="3168015" cy="912495"/>
            <a:chOff x="360" y="260"/>
            <a:chExt cx="4989" cy="1437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cs typeface="+mn-ea"/>
                  <a:sym typeface="+mn-lt"/>
                </a:rPr>
                <a:t>课前导读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008506" y="2516505"/>
            <a:ext cx="3168015" cy="912495"/>
            <a:chOff x="360" y="260"/>
            <a:chExt cx="4989" cy="1437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cs typeface="+mn-ea"/>
                  <a:sym typeface="+mn-lt"/>
                </a:rPr>
                <a:t>字词揭秘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008506" y="3470095"/>
            <a:ext cx="3168015" cy="912495"/>
            <a:chOff x="360" y="260"/>
            <a:chExt cx="4989" cy="1437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30" name="文本框 29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cs typeface="+mn-ea"/>
                  <a:sym typeface="+mn-lt"/>
                </a:rPr>
                <a:t>课文讲解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008506" y="4423685"/>
            <a:ext cx="3168015" cy="912495"/>
            <a:chOff x="360" y="260"/>
            <a:chExt cx="4989" cy="1437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34" name="文本框 33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cs typeface="+mn-ea"/>
                  <a:sym typeface="+mn-lt"/>
                </a:rPr>
                <a:t>肆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cs typeface="+mn-ea"/>
                  <a:sym typeface="+mn-lt"/>
                </a:rPr>
                <a:t>课堂小结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008506" y="5377276"/>
            <a:ext cx="3168015" cy="912495"/>
            <a:chOff x="360" y="260"/>
            <a:chExt cx="4989" cy="1437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38" name="文本框 37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cs typeface="+mn-ea"/>
                  <a:sym typeface="+mn-lt"/>
                </a:rPr>
                <a:t>伍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cs typeface="+mn-ea"/>
                  <a:sym typeface="+mn-lt"/>
                </a:rPr>
                <a:t>课堂练习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2612390"/>
            <a:ext cx="5400675" cy="26955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925820" y="1448435"/>
            <a:ext cx="5722258" cy="3513832"/>
          </a:xfrm>
          <a:prstGeom prst="cloudCallout">
            <a:avLst>
              <a:gd name="adj1" fmla="val -59056"/>
              <a:gd name="adj2" fmla="val 46624"/>
            </a:avLst>
          </a:prstGeom>
          <a:solidFill>
            <a:srgbClr val="7030A0"/>
          </a:solidFill>
          <a:ln w="952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同学们，你们喜欢读寓言故事吗？最近读了什么寓言故事书？书中有哪些有趣的故事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pic>
        <p:nvPicPr>
          <p:cNvPr id="5" name="图片 4" descr="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216" y="1287145"/>
            <a:ext cx="8385175" cy="465010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87799" y="3124200"/>
            <a:ext cx="4813301" cy="2346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本次“快乐读书吧”要求大家阅读中外寓言故事，并且推荐了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中国古代寓言、伊索寓言、克雷洛夫寓言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。并且教给我们阅读寓言的方法：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读懂故事，懂得其中的道理。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sp>
        <p:nvSpPr>
          <p:cNvPr id="3" name="矩形 2"/>
          <p:cNvSpPr/>
          <p:nvPr/>
        </p:nvSpPr>
        <p:spPr>
          <a:xfrm>
            <a:off x="3945255" y="3003745"/>
            <a:ext cx="7269480" cy="2461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寓言是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用比喻性的故事来寄托意味深长的道理，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给人以启示的文学体裁，字数不多，但言简意赅。故事的主人公可以是人，也可以是动植物或其他事物。寓言的篇幅一般比较短小，语言精辟简练。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    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600701" y="1176655"/>
            <a:ext cx="3249930" cy="1314331"/>
          </a:xfrm>
          <a:prstGeom prst="irregularSeal2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寓言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7265" y="1727200"/>
            <a:ext cx="2495550" cy="513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课文精讲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86200" y="1803523"/>
            <a:ext cx="7668260" cy="3959737"/>
          </a:xfrm>
          <a:prstGeom prst="roundRect">
            <a:avLst/>
          </a:prstGeom>
          <a:noFill/>
          <a:ln w="38100">
            <a:solidFill>
              <a:srgbClr val="7030A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9ADC53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古时候有个叶公，非常喜欢龙。他穿的衣服上绣着龙，戴的帽子上镶着龙，住的房子也一样，墙壁上画着龙，柱子上雕着龙。这些龙张牙舞爪，回旋盘绕，好像在云雾里飞翔。         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天上的真龙听说叶公这么喜欢龙，就决定去拜访他。霎时间，乌云滚滚，雷电交加，真龙到了叶公家里，把头伸进了南窗，把尾巴绕到了北窗。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叶公见了真龙，吓得脸色发白，浑身发抖，连忙跑走了。原来他喜欢的不是真龙。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946" y="2189480"/>
            <a:ext cx="2542540" cy="3395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课文精讲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599430" y="2572703"/>
            <a:ext cx="5080000" cy="2247633"/>
          </a:xfrm>
          <a:prstGeom prst="wedgeRoundRectCallout">
            <a:avLst>
              <a:gd name="adj1" fmla="val -60837"/>
              <a:gd name="adj2" fmla="val -46680"/>
              <a:gd name="adj3" fmla="val 16667"/>
            </a:avLst>
          </a:prstGeom>
          <a:solidFill>
            <a:srgbClr val="7030A0"/>
          </a:solidFill>
          <a:ln w="952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这则寓言告诉我们：比喻说是爱好某事物，其实并不真爱好。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205522" y="1336675"/>
            <a:ext cx="2930813" cy="4377055"/>
            <a:chOff x="1832" y="2645"/>
            <a:chExt cx="4180" cy="689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32" y="2645"/>
              <a:ext cx="4180" cy="548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9" name="文本框 8"/>
            <p:cNvSpPr txBox="1"/>
            <p:nvPr/>
          </p:nvSpPr>
          <p:spPr>
            <a:xfrm>
              <a:off x="2801" y="8716"/>
              <a:ext cx="252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叶公好龙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课文精讲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284345" y="2140859"/>
            <a:ext cx="7232650" cy="2852200"/>
          </a:xfrm>
          <a:prstGeom prst="roundRect">
            <a:avLst/>
          </a:prstGeom>
          <a:noFill/>
          <a:ln w="63500">
            <a:solidFill>
              <a:srgbClr val="7030A0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一个炎热的夏日，狐狸走过一个果园，他停在一大串熟透而多汁的葡萄前。 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狐狸想：“我正口渴呢。”于是他后退了几步，向前一冲，跳起来，却无法够到葡萄。 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狐狸后退又试。一次，两次，三次，但是都没有得到葡萄。 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狐狸试了一次又一次，都没有成功。最后，他决定放弃，他昂起头,边走边说：“葡萄还没有成熟，我敢肯定它是酸的。”  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872490" y="2066979"/>
            <a:ext cx="2952115" cy="3587750"/>
            <a:chOff x="954" y="3656"/>
            <a:chExt cx="4649" cy="5650"/>
          </a:xfrm>
        </p:grpSpPr>
        <p:sp>
          <p:nvSpPr>
            <p:cNvPr id="5" name="文本框 4"/>
            <p:cNvSpPr txBox="1"/>
            <p:nvPr/>
          </p:nvSpPr>
          <p:spPr>
            <a:xfrm>
              <a:off x="1563" y="8484"/>
              <a:ext cx="3088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狐狸和葡萄</a:t>
              </a: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4" y="3656"/>
              <a:ext cx="4649" cy="460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课文精讲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253693" y="2540978"/>
            <a:ext cx="7277923" cy="3079510"/>
          </a:xfrm>
          <a:prstGeom prst="bevel">
            <a:avLst>
              <a:gd name="adj" fmla="val 4614"/>
            </a:avLst>
          </a:prstGeom>
          <a:solidFill>
            <a:srgbClr val="FDDEE6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一个农夫干完农活，看见一条蛇冻僵了，就把它拾起来，小心翼翼地揣进怀里，用暖热的身体温暖着它。那蛇渐渐复苏了，它彻底苏醒过来后，便以迅雷不及掩耳的速度用尖利的毒牙狠狠地咬了恩人一口，使他受了致命的创伤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农夫临死的时候痛悔地说：“我可怜恶人，不辨好坏，结果害了自己，遭到这样的恶报，我真是活该！”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660384" y="1454150"/>
            <a:ext cx="3011170" cy="1679575"/>
            <a:chOff x="9182" y="1616"/>
            <a:chExt cx="4011" cy="2264"/>
          </a:xfrm>
        </p:grpSpPr>
        <p:pic>
          <p:nvPicPr>
            <p:cNvPr id="5" name="图片 4" descr="2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82" y="1616"/>
              <a:ext cx="4011" cy="2264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10012" y="2377"/>
              <a:ext cx="2838" cy="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农夫和蛇</a:t>
              </a: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919" y="2825115"/>
            <a:ext cx="2537460" cy="2856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ruc0cyg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789</Words>
  <Application>Microsoft Office PowerPoint</Application>
  <PresentationFormat>宽屏</PresentationFormat>
  <Paragraphs>73</Paragraphs>
  <Slides>17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2" baseType="lpstr">
      <vt:lpstr>Arial</vt:lpstr>
      <vt:lpstr>思源黑体 CN Regular</vt:lpstr>
      <vt:lpstr>FandolFang R</vt:lpstr>
      <vt:lpstr>Abadi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2021-05-10T00:42:24Z</dcterms:created>
  <dcterms:modified xsi:type="dcterms:W3CDTF">2023-01-10T05:38:17Z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44B0A1C1616C4F14A075253F4563780B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