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3" r:id="rId2"/>
    <p:sldId id="324" r:id="rId3"/>
    <p:sldId id="325" r:id="rId4"/>
    <p:sldId id="288" r:id="rId5"/>
    <p:sldId id="311" r:id="rId6"/>
    <p:sldId id="326" r:id="rId7"/>
    <p:sldId id="327" r:id="rId8"/>
    <p:sldId id="315" r:id="rId9"/>
    <p:sldId id="316" r:id="rId10"/>
    <p:sldId id="317" r:id="rId11"/>
    <p:sldId id="313" r:id="rId12"/>
    <p:sldId id="263" r:id="rId13"/>
    <p:sldId id="295" r:id="rId14"/>
    <p:sldId id="314" r:id="rId15"/>
    <p:sldId id="304" r:id="rId16"/>
    <p:sldId id="320" r:id="rId17"/>
    <p:sldId id="321" r:id="rId18"/>
    <p:sldId id="301" r:id="rId19"/>
    <p:sldId id="303" r:id="rId2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rgbClr val="0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84A"/>
    <a:srgbClr val="4F81BD"/>
    <a:srgbClr val="DE0000"/>
    <a:srgbClr val="FFFF00"/>
    <a:srgbClr val="009900"/>
    <a:srgbClr val="FFFFFF"/>
    <a:srgbClr val="FF0000"/>
    <a:srgbClr val="FFFF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8" autoAdjust="0"/>
    <p:restoredTop sz="94660" autoAdjust="0"/>
  </p:normalViewPr>
  <p:slideViewPr>
    <p:cSldViewPr showGuides="1">
      <p:cViewPr varScale="1">
        <p:scale>
          <a:sx n="109" d="100"/>
          <a:sy n="109" d="100"/>
        </p:scale>
        <p:origin x="-1674" y="-90"/>
      </p:cViewPr>
      <p:guideLst>
        <p:guide orient="horz" pos="799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6FA89F4-1A85-41B8-8F04-57925F04859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FE6DF8A-A9F6-40AD-97B2-385FB60AE49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AA9D90-BA3B-4F01-8976-82C328D728A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19B1422-D07F-4F21-986F-DB5400EF663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sp>
        <p:nvSpPr>
          <p:cNvPr id="24" name="文本占位符 23"/>
          <p:cNvSpPr>
            <a:spLocks noGrp="1"/>
          </p:cNvSpPr>
          <p:nvPr>
            <p:ph type="body" sz="quarter" idx="13" hasCustomPrompt="1"/>
          </p:nvPr>
        </p:nvSpPr>
        <p:spPr>
          <a:xfrm>
            <a:off x="375127" y="376733"/>
            <a:ext cx="1958646" cy="3833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zh-CN" altLang="en-US" sz="2200" b="1" kern="1200" spc="1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lvl1pPr>
            <a:lvl2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2pPr>
            <a:lvl3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3pPr>
            <a:lvl4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4pPr>
            <a:lvl5pPr>
              <a:defRPr b="1" i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输入标题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易错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0054" y="28487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模板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占位符 4"/>
          <p:cNvSpPr>
            <a:spLocks noGrp="1"/>
          </p:cNvSpPr>
          <p:nvPr>
            <p:ph type="body" sz="quarter" idx="18" hasCustomPrompt="1"/>
          </p:nvPr>
        </p:nvSpPr>
        <p:spPr>
          <a:xfrm>
            <a:off x="374568" y="1164948"/>
            <a:ext cx="1713459" cy="40010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lang="zh-CN" altLang="en-US" sz="2000" b="1" kern="1200" dirty="0" smtClean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 Light" panose="020B0502040204020203" charset="-122"/>
                <a:sym typeface="微软雅黑 Light" panose="020B0502040204020203" charset="-122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kumimoji="1" lang="zh-CN" altLang="en-US" dirty="0"/>
              <a:t>小标题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5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背景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小故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4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5536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随堂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7544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新知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5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知识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5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260648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小象总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260648"/>
            <a:ext cx="2042337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实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13"/>
          <p:cNvGrpSpPr/>
          <p:nvPr/>
        </p:nvGrpSpPr>
        <p:grpSpPr>
          <a:xfrm>
            <a:off x="322577" y="272929"/>
            <a:ext cx="2011195" cy="685923"/>
            <a:chOff x="-1" y="0"/>
            <a:chExt cx="2011193" cy="685922"/>
          </a:xfrm>
        </p:grpSpPr>
        <p:sp>
          <p:nvSpPr>
            <p:cNvPr id="11" name="直角三角形 14"/>
            <p:cNvSpPr/>
            <p:nvPr/>
          </p:nvSpPr>
          <p:spPr>
            <a:xfrm rot="5400000">
              <a:off x="86561" y="400622"/>
              <a:ext cx="198738" cy="37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AC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矩形"/>
            <p:cNvSpPr/>
            <p:nvPr/>
          </p:nvSpPr>
          <p:spPr>
            <a:xfrm>
              <a:off x="-1" y="0"/>
              <a:ext cx="2011193" cy="526201"/>
            </a:xfrm>
            <a:prstGeom prst="rect">
              <a:avLst/>
            </a:prstGeom>
            <a:solidFill>
              <a:srgbClr val="60C1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200" b="1" spc="1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微软雅黑" panose="020B0503020204020204" pitchFamily="34" charset="-122"/>
                </a:defRPr>
              </a:pPr>
              <a:endParaRPr/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2577" y="272929"/>
            <a:ext cx="2036240" cy="59136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jpeg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340768"/>
            <a:ext cx="76683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摸球游戏</a:t>
            </a:r>
          </a:p>
        </p:txBody>
      </p:sp>
      <p:sp>
        <p:nvSpPr>
          <p:cNvPr id="3" name="矩形 2"/>
          <p:cNvSpPr/>
          <p:nvPr/>
        </p:nvSpPr>
        <p:spPr>
          <a:xfrm>
            <a:off x="2969993" y="3193477"/>
            <a:ext cx="1728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可能性</a:t>
            </a:r>
            <a:endParaRPr lang="zh-CN" altLang="en-US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616530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25"/>
          <p:cNvSpPr>
            <a:spLocks noChangeArrowheads="1"/>
          </p:cNvSpPr>
          <p:nvPr/>
        </p:nvSpPr>
        <p:spPr bwMode="auto">
          <a:xfrm>
            <a:off x="863600" y="1173163"/>
            <a:ext cx="7885113" cy="486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3.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在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里填上“可能”“一定”或“不可能”。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太阳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  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从西方升起。	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(2)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鲸鱼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  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在陆地上生活。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(3)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明天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  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是晴天。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(4)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正方形的四个角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是直角。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(5)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小明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　 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比姐姐的年龄大。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(6)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一个        ，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个面涂成红色，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个面涂成黄色，随意抛一下，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是黄色的面朝上，也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是红色的面朝上。</a:t>
            </a:r>
          </a:p>
        </p:txBody>
      </p:sp>
      <p:pic>
        <p:nvPicPr>
          <p:cNvPr id="21508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5861" y="4970112"/>
            <a:ext cx="5905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9" name="矩形 1"/>
          <p:cNvSpPr>
            <a:spLocks noChangeArrowheads="1"/>
          </p:cNvSpPr>
          <p:nvPr/>
        </p:nvSpPr>
        <p:spPr bwMode="auto">
          <a:xfrm>
            <a:off x="234950" y="-495300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楷体_GB2312" pitchFamily="49" charset="-122"/>
                <a:sym typeface="Times New Roman" panose="02020603050405020304" pitchFamily="18" charset="0"/>
              </a:rPr>
              <a:t>　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002560" y="1953024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 pitchFamily="49" charset="-122"/>
                <a:sym typeface="Times New Roman" panose="02020603050405020304" pitchFamily="18" charset="0"/>
              </a:rPr>
              <a:t>不可能</a:t>
            </a:r>
            <a:endParaRPr kumimoji="0" lang="zh-CN" altLang="en-US" sz="1600" dirty="0">
              <a:solidFill>
                <a:srgbClr val="FD584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975861" y="2516729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 pitchFamily="49" charset="-122"/>
                <a:sym typeface="Times New Roman" panose="02020603050405020304" pitchFamily="18" charset="0"/>
              </a:rPr>
              <a:t>不可能</a:t>
            </a:r>
            <a:endParaRPr kumimoji="0" lang="zh-CN" altLang="en-US" sz="1600" dirty="0">
              <a:solidFill>
                <a:srgbClr val="FD584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016125" y="3169023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 pitchFamily="49" charset="-122"/>
                <a:sym typeface="Times New Roman" panose="02020603050405020304" pitchFamily="18" charset="0"/>
              </a:rPr>
              <a:t>可能</a:t>
            </a:r>
            <a:endParaRPr kumimoji="0" lang="zh-CN" altLang="en-US" sz="1600" dirty="0">
              <a:solidFill>
                <a:srgbClr val="FD584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425130" y="3851245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 pitchFamily="49" charset="-122"/>
                <a:sym typeface="Times New Roman" panose="02020603050405020304" pitchFamily="18" charset="0"/>
              </a:rPr>
              <a:t>一定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002561" y="4464243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 pitchFamily="49" charset="-122"/>
                <a:sym typeface="Times New Roman" panose="02020603050405020304" pitchFamily="18" charset="0"/>
              </a:rPr>
              <a:t>不可能</a:t>
            </a:r>
            <a:endParaRPr kumimoji="0" lang="zh-CN" altLang="en-US" sz="1600" dirty="0">
              <a:solidFill>
                <a:srgbClr val="FD584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1507556" y="5637654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 pitchFamily="49" charset="-122"/>
                <a:sym typeface="Times New Roman" panose="02020603050405020304" pitchFamily="18" charset="0"/>
              </a:rPr>
              <a:t>可能</a:t>
            </a:r>
            <a:endParaRPr kumimoji="0" lang="zh-CN" altLang="en-US" sz="1600" dirty="0">
              <a:solidFill>
                <a:srgbClr val="FD584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113389" y="5619264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_GB2312" pitchFamily="49" charset="-122"/>
                <a:sym typeface="Times New Roman" panose="02020603050405020304" pitchFamily="18" charset="0"/>
              </a:rPr>
              <a:t>可能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矩形 18"/>
          <p:cNvSpPr>
            <a:spLocks noChangeArrowheads="1"/>
          </p:cNvSpPr>
          <p:nvPr/>
        </p:nvSpPr>
        <p:spPr bwMode="auto">
          <a:xfrm>
            <a:off x="899592" y="2132856"/>
            <a:ext cx="6953250" cy="155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在一定的条件下，一些事件发生的结果是无法预知的，有时会发生，有时不会发生，具有不确定性，可以用“可能”来描述。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15"/>
          <p:cNvSpPr txBox="1">
            <a:spLocks noChangeArrowheads="1"/>
          </p:cNvSpPr>
          <p:nvPr/>
        </p:nvSpPr>
        <p:spPr bwMode="auto">
          <a:xfrm>
            <a:off x="539751" y="1268413"/>
            <a:ext cx="6336506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下面的事件哪些是确定的？哪些是不确定的？</a:t>
            </a:r>
          </a:p>
        </p:txBody>
      </p:sp>
      <p:sp>
        <p:nvSpPr>
          <p:cNvPr id="27652" name="Text Box 16"/>
          <p:cNvSpPr txBox="1">
            <a:spLocks noChangeArrowheads="1"/>
          </p:cNvSpPr>
          <p:nvPr/>
        </p:nvSpPr>
        <p:spPr bwMode="auto">
          <a:xfrm>
            <a:off x="395288" y="2060575"/>
            <a:ext cx="3816350" cy="457200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）地球绕着太阳转。</a:t>
            </a:r>
          </a:p>
        </p:txBody>
      </p:sp>
      <p:sp>
        <p:nvSpPr>
          <p:cNvPr id="27653" name="Text Box 17"/>
          <p:cNvSpPr txBox="1">
            <a:spLocks noChangeArrowheads="1"/>
          </p:cNvSpPr>
          <p:nvPr/>
        </p:nvSpPr>
        <p:spPr bwMode="auto">
          <a:xfrm>
            <a:off x="395288" y="2754312"/>
            <a:ext cx="3816350" cy="397032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）明天会下雨。</a:t>
            </a:r>
          </a:p>
        </p:txBody>
      </p:sp>
      <p:sp>
        <p:nvSpPr>
          <p:cNvPr id="27654" name="Text Box 18"/>
          <p:cNvSpPr txBox="1">
            <a:spLocks noChangeArrowheads="1"/>
          </p:cNvSpPr>
          <p:nvPr/>
        </p:nvSpPr>
        <p:spPr bwMode="auto">
          <a:xfrm>
            <a:off x="395288" y="3403600"/>
            <a:ext cx="6408737" cy="397032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）把一个铁块放入水中，铁块沉底。</a:t>
            </a:r>
          </a:p>
        </p:txBody>
      </p:sp>
      <p:sp>
        <p:nvSpPr>
          <p:cNvPr id="27655" name="Text Box 19"/>
          <p:cNvSpPr txBox="1">
            <a:spLocks noChangeArrowheads="1"/>
          </p:cNvSpPr>
          <p:nvPr/>
        </p:nvSpPr>
        <p:spPr bwMode="auto">
          <a:xfrm>
            <a:off x="395288" y="4124325"/>
            <a:ext cx="4752975" cy="397032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）早晨太阳从东边出来。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516689" y="2060575"/>
            <a:ext cx="792062" cy="397032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rgbClr val="FD584A"/>
                </a:solidFill>
              </a:rPr>
              <a:t>确定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516689" y="2765425"/>
            <a:ext cx="1151656" cy="397032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rgbClr val="FD584A"/>
                </a:solidFill>
              </a:rPr>
              <a:t>不确定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516689" y="3414713"/>
            <a:ext cx="792062" cy="397032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rgbClr val="FD584A"/>
                </a:solidFill>
              </a:rPr>
              <a:t>确定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6516689" y="4124325"/>
            <a:ext cx="792062" cy="397032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rgbClr val="FD584A"/>
                </a:solidFill>
              </a:rPr>
              <a:t>确定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2" grpId="0"/>
      <p:bldP spid="13333" grpId="0"/>
      <p:bldP spid="13334" grpId="0"/>
      <p:bldP spid="133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519979" y="1397001"/>
            <a:ext cx="8156477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4500" indent="-4445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连一连。从下面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个盒子中分别摸出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个球，会有怎样的结果？</a:t>
            </a:r>
          </a:p>
        </p:txBody>
      </p:sp>
      <p:sp>
        <p:nvSpPr>
          <p:cNvPr id="28675" name="Freeform 42"/>
          <p:cNvSpPr>
            <a:spLocks noChangeArrowheads="1"/>
          </p:cNvSpPr>
          <p:nvPr/>
        </p:nvSpPr>
        <p:spPr bwMode="auto">
          <a:xfrm>
            <a:off x="107950" y="2316163"/>
            <a:ext cx="4389438" cy="2465387"/>
          </a:xfrm>
          <a:custGeom>
            <a:avLst/>
            <a:gdLst>
              <a:gd name="T0" fmla="*/ 2147483647 w 2765"/>
              <a:gd name="T1" fmla="*/ 2147483647 h 1553"/>
              <a:gd name="T2" fmla="*/ 2147483647 w 2765"/>
              <a:gd name="T3" fmla="*/ 2147483647 h 1553"/>
              <a:gd name="T4" fmla="*/ 2147483647 w 2765"/>
              <a:gd name="T5" fmla="*/ 2147483647 h 1553"/>
              <a:gd name="T6" fmla="*/ 2147483647 w 2765"/>
              <a:gd name="T7" fmla="*/ 2147483647 h 1553"/>
              <a:gd name="T8" fmla="*/ 2147483647 w 2765"/>
              <a:gd name="T9" fmla="*/ 2147483647 h 1553"/>
              <a:gd name="T10" fmla="*/ 2147483647 w 2765"/>
              <a:gd name="T11" fmla="*/ 2147483647 h 1553"/>
              <a:gd name="T12" fmla="*/ 2147483647 w 2765"/>
              <a:gd name="T13" fmla="*/ 2147483647 h 1553"/>
              <a:gd name="T14" fmla="*/ 2147483647 w 2765"/>
              <a:gd name="T15" fmla="*/ 2147483647 h 1553"/>
              <a:gd name="T16" fmla="*/ 2147483647 w 2765"/>
              <a:gd name="T17" fmla="*/ 2147483647 h 1553"/>
              <a:gd name="T18" fmla="*/ 2147483647 w 2765"/>
              <a:gd name="T19" fmla="*/ 2147483647 h 1553"/>
              <a:gd name="T20" fmla="*/ 2147483647 w 2765"/>
              <a:gd name="T21" fmla="*/ 2147483647 h 1553"/>
              <a:gd name="T22" fmla="*/ 2147483647 w 2765"/>
              <a:gd name="T23" fmla="*/ 2147483647 h 1553"/>
              <a:gd name="T24" fmla="*/ 2147483647 w 2765"/>
              <a:gd name="T25" fmla="*/ 2147483647 h 1553"/>
              <a:gd name="T26" fmla="*/ 2147483647 w 2765"/>
              <a:gd name="T27" fmla="*/ 2147483647 h 1553"/>
              <a:gd name="T28" fmla="*/ 2147483647 w 2765"/>
              <a:gd name="T29" fmla="*/ 2147483647 h 1553"/>
              <a:gd name="T30" fmla="*/ 2147483647 w 2765"/>
              <a:gd name="T31" fmla="*/ 2147483647 h 1553"/>
              <a:gd name="T32" fmla="*/ 2147483647 w 2765"/>
              <a:gd name="T33" fmla="*/ 2147483647 h 1553"/>
              <a:gd name="T34" fmla="*/ 2147483647 w 2765"/>
              <a:gd name="T35" fmla="*/ 2147483647 h 1553"/>
              <a:gd name="T36" fmla="*/ 2147483647 w 2765"/>
              <a:gd name="T37" fmla="*/ 2147483647 h 1553"/>
              <a:gd name="T38" fmla="*/ 0 w 2765"/>
              <a:gd name="T39" fmla="*/ 2147483647 h 1553"/>
              <a:gd name="T40" fmla="*/ 0 w 2765"/>
              <a:gd name="T41" fmla="*/ 0 h 155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765" h="1553">
                <a:moveTo>
                  <a:pt x="87" y="8"/>
                </a:moveTo>
                <a:cubicBezTo>
                  <a:pt x="150" y="16"/>
                  <a:pt x="193" y="26"/>
                  <a:pt x="252" y="45"/>
                </a:cubicBezTo>
                <a:cubicBezTo>
                  <a:pt x="270" y="51"/>
                  <a:pt x="307" y="63"/>
                  <a:pt x="307" y="63"/>
                </a:cubicBezTo>
                <a:cubicBezTo>
                  <a:pt x="673" y="45"/>
                  <a:pt x="1064" y="123"/>
                  <a:pt x="1413" y="36"/>
                </a:cubicBezTo>
                <a:cubicBezTo>
                  <a:pt x="1815" y="39"/>
                  <a:pt x="2218" y="40"/>
                  <a:pt x="2620" y="45"/>
                </a:cubicBezTo>
                <a:cubicBezTo>
                  <a:pt x="2663" y="46"/>
                  <a:pt x="2711" y="32"/>
                  <a:pt x="2748" y="54"/>
                </a:cubicBezTo>
                <a:cubicBezTo>
                  <a:pt x="2765" y="64"/>
                  <a:pt x="2730" y="109"/>
                  <a:pt x="2730" y="109"/>
                </a:cubicBezTo>
                <a:cubicBezTo>
                  <a:pt x="2717" y="229"/>
                  <a:pt x="2716" y="197"/>
                  <a:pt x="2730" y="356"/>
                </a:cubicBezTo>
                <a:cubicBezTo>
                  <a:pt x="2733" y="388"/>
                  <a:pt x="2757" y="447"/>
                  <a:pt x="2757" y="447"/>
                </a:cubicBezTo>
                <a:cubicBezTo>
                  <a:pt x="2754" y="548"/>
                  <a:pt x="2756" y="649"/>
                  <a:pt x="2748" y="749"/>
                </a:cubicBezTo>
                <a:cubicBezTo>
                  <a:pt x="2747" y="768"/>
                  <a:pt x="2730" y="785"/>
                  <a:pt x="2730" y="804"/>
                </a:cubicBezTo>
                <a:cubicBezTo>
                  <a:pt x="2730" y="828"/>
                  <a:pt x="2730" y="853"/>
                  <a:pt x="2730" y="877"/>
                </a:cubicBezTo>
                <a:lnTo>
                  <a:pt x="1950" y="907"/>
                </a:lnTo>
                <a:cubicBezTo>
                  <a:pt x="1954" y="1004"/>
                  <a:pt x="1964" y="1100"/>
                  <a:pt x="1962" y="1197"/>
                </a:cubicBezTo>
                <a:cubicBezTo>
                  <a:pt x="1962" y="1217"/>
                  <a:pt x="1933" y="1301"/>
                  <a:pt x="1925" y="1325"/>
                </a:cubicBezTo>
                <a:cubicBezTo>
                  <a:pt x="1919" y="1343"/>
                  <a:pt x="1907" y="1380"/>
                  <a:pt x="1907" y="1380"/>
                </a:cubicBezTo>
                <a:cubicBezTo>
                  <a:pt x="1910" y="1429"/>
                  <a:pt x="1906" y="1478"/>
                  <a:pt x="1916" y="1526"/>
                </a:cubicBezTo>
                <a:cubicBezTo>
                  <a:pt x="1918" y="1537"/>
                  <a:pt x="1935" y="1536"/>
                  <a:pt x="1943" y="1544"/>
                </a:cubicBezTo>
                <a:cubicBezTo>
                  <a:pt x="1945" y="1546"/>
                  <a:pt x="1943" y="1550"/>
                  <a:pt x="1943" y="1553"/>
                </a:cubicBezTo>
                <a:lnTo>
                  <a:pt x="0" y="154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8677" name="Picture 21" descr="YKUIH}IC7004R~M24[$%4R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565400"/>
            <a:ext cx="71342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0" name="Line 22"/>
          <p:cNvSpPr>
            <a:spLocks noChangeShapeType="1"/>
          </p:cNvSpPr>
          <p:nvPr/>
        </p:nvSpPr>
        <p:spPr bwMode="auto">
          <a:xfrm flipV="1">
            <a:off x="1979613" y="3502025"/>
            <a:ext cx="288925" cy="3603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 flipV="1">
            <a:off x="4427538" y="3502025"/>
            <a:ext cx="0" cy="3603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 flipV="1">
            <a:off x="6659563" y="3429000"/>
            <a:ext cx="1587" cy="4333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 flipV="1">
            <a:off x="2195513" y="4221163"/>
            <a:ext cx="4248150" cy="28733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 flipV="1">
            <a:off x="4140200" y="4221163"/>
            <a:ext cx="73025" cy="3603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6443663" y="4221163"/>
            <a:ext cx="290512" cy="3603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8684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539750" y="1448487"/>
            <a:ext cx="5394374" cy="155600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给左边的转盘涂上红、绿两种颜色。要使指针停在红色区域的可能性比绿色大，可以怎样涂？</a:t>
            </a:r>
          </a:p>
        </p:txBody>
      </p:sp>
      <p:pic>
        <p:nvPicPr>
          <p:cNvPr id="12" name="Picture 10" descr="b78f7f18fb2b7a0771e1e00b50d84c30"/>
          <p:cNvPicPr>
            <a:picLocks noChangeAspect="1" noChangeArrowheads="1"/>
          </p:cNvPicPr>
          <p:nvPr/>
        </p:nvPicPr>
        <p:blipFill>
          <a:blip r:embed="rId2" cstate="email"/>
          <a:srcRect t="-3967"/>
          <a:stretch>
            <a:fillRect/>
          </a:stretch>
        </p:blipFill>
        <p:spPr bwMode="auto">
          <a:xfrm>
            <a:off x="6659811" y="2132285"/>
            <a:ext cx="15240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25"/>
          <p:cNvGrpSpPr/>
          <p:nvPr/>
        </p:nvGrpSpPr>
        <p:grpSpPr bwMode="auto">
          <a:xfrm>
            <a:off x="6307386" y="3934098"/>
            <a:ext cx="2009775" cy="2089150"/>
            <a:chOff x="4059" y="2478"/>
            <a:chExt cx="1266" cy="1316"/>
          </a:xfrm>
        </p:grpSpPr>
        <p:pic>
          <p:nvPicPr>
            <p:cNvPr id="14" name="Picture 23" descr="b78f7f18fb2b7a0771e1e00b50d84c30"/>
            <p:cNvPicPr>
              <a:picLocks noChangeAspect="1" noChangeArrowheads="1"/>
            </p:cNvPicPr>
            <p:nvPr/>
          </p:nvPicPr>
          <p:blipFill>
            <a:blip r:embed="rId3" cstate="email"/>
            <a:srcRect t="-3967"/>
            <a:stretch>
              <a:fillRect/>
            </a:stretch>
          </p:blipFill>
          <p:spPr bwMode="auto">
            <a:xfrm>
              <a:off x="4059" y="2478"/>
              <a:ext cx="1266" cy="1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4" descr="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195" y="2659"/>
              <a:ext cx="1044" cy="1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Group 29"/>
          <p:cNvGrpSpPr/>
          <p:nvPr/>
        </p:nvGrpSpPr>
        <p:grpSpPr bwMode="auto">
          <a:xfrm>
            <a:off x="3708648" y="3932510"/>
            <a:ext cx="2009775" cy="2089150"/>
            <a:chOff x="2381" y="2478"/>
            <a:chExt cx="1266" cy="1316"/>
          </a:xfrm>
        </p:grpSpPr>
        <p:pic>
          <p:nvPicPr>
            <p:cNvPr id="18" name="Picture 27" descr="b78f7f18fb2b7a0771e1e00b50d84c30"/>
            <p:cNvPicPr>
              <a:picLocks noChangeAspect="1" noChangeArrowheads="1"/>
            </p:cNvPicPr>
            <p:nvPr/>
          </p:nvPicPr>
          <p:blipFill>
            <a:blip r:embed="rId3" cstate="email"/>
            <a:srcRect t="-3967"/>
            <a:stretch>
              <a:fillRect/>
            </a:stretch>
          </p:blipFill>
          <p:spPr bwMode="auto">
            <a:xfrm>
              <a:off x="2381" y="2478"/>
              <a:ext cx="1266" cy="1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8" descr="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517" y="2659"/>
              <a:ext cx="1044" cy="1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Group 33"/>
          <p:cNvGrpSpPr/>
          <p:nvPr/>
        </p:nvGrpSpPr>
        <p:grpSpPr bwMode="auto">
          <a:xfrm>
            <a:off x="971798" y="3932510"/>
            <a:ext cx="2009775" cy="2089150"/>
            <a:chOff x="748" y="2523"/>
            <a:chExt cx="1266" cy="1316"/>
          </a:xfrm>
        </p:grpSpPr>
        <p:pic>
          <p:nvPicPr>
            <p:cNvPr id="21" name="Picture 31" descr="b78f7f18fb2b7a0771e1e00b50d84c30"/>
            <p:cNvPicPr>
              <a:picLocks noChangeAspect="1" noChangeArrowheads="1"/>
            </p:cNvPicPr>
            <p:nvPr/>
          </p:nvPicPr>
          <p:blipFill>
            <a:blip r:embed="rId3" cstate="email"/>
            <a:srcRect t="-3967"/>
            <a:stretch>
              <a:fillRect/>
            </a:stretch>
          </p:blipFill>
          <p:spPr bwMode="auto">
            <a:xfrm>
              <a:off x="748" y="2523"/>
              <a:ext cx="1266" cy="1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32" descr="3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884" y="2712"/>
              <a:ext cx="1043" cy="1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15"/>
          <p:cNvSpPr txBox="1">
            <a:spLocks noChangeArrowheads="1"/>
          </p:cNvSpPr>
          <p:nvPr/>
        </p:nvSpPr>
        <p:spPr bwMode="auto">
          <a:xfrm>
            <a:off x="395288" y="1268413"/>
            <a:ext cx="7777162" cy="1048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从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张扑克牌中任意抽出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张，可能抽到哪种扑克牌？抽到哪种扑克牌的可能性最大？</a:t>
            </a:r>
          </a:p>
        </p:txBody>
      </p:sp>
      <p:pic>
        <p:nvPicPr>
          <p:cNvPr id="29700" name="Picture 8" descr="fded479e526cbeee45dadab88040fd3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525" y="2133600"/>
            <a:ext cx="2663825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468313" y="3357563"/>
            <a:ext cx="1655762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可能抽到</a:t>
            </a:r>
          </a:p>
        </p:txBody>
      </p:sp>
      <p:pic>
        <p:nvPicPr>
          <p:cNvPr id="26636" name="Picture 12" descr="267868-130G01139594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9975" y="2997200"/>
            <a:ext cx="7889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13" descr="141801hzjtdepjrjxdyhkn_jpg_small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9475" y="2997200"/>
            <a:ext cx="7699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9" name="Picture 15" descr="c6c6deecb82f89016be04700b565c2d7"/>
          <p:cNvPicPr>
            <a:picLocks noChangeAspect="1" noChangeArrowheads="1"/>
          </p:cNvPicPr>
          <p:nvPr/>
        </p:nvPicPr>
        <p:blipFill>
          <a:blip r:embed="rId5" cstate="email">
            <a:lum bright="6000"/>
          </a:blip>
          <a:srcRect/>
          <a:stretch>
            <a:fillRect/>
          </a:stretch>
        </p:blipFill>
        <p:spPr bwMode="auto">
          <a:xfrm>
            <a:off x="4427538" y="2997200"/>
            <a:ext cx="84931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0" name="Picture 16" descr="c6c6deecb82f89016be04700b565c2d7"/>
          <p:cNvPicPr>
            <a:picLocks noChangeAspect="1" noChangeArrowheads="1"/>
          </p:cNvPicPr>
          <p:nvPr/>
        </p:nvPicPr>
        <p:blipFill>
          <a:blip r:embed="rId5" cstate="email">
            <a:lum bright="6000"/>
          </a:blip>
          <a:srcRect/>
          <a:stretch>
            <a:fillRect/>
          </a:stretch>
        </p:blipFill>
        <p:spPr bwMode="auto">
          <a:xfrm>
            <a:off x="1619250" y="4581525"/>
            <a:ext cx="8493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Rectangle 17"/>
          <p:cNvSpPr>
            <a:spLocks noChangeArrowheads="1"/>
          </p:cNvSpPr>
          <p:nvPr/>
        </p:nvSpPr>
        <p:spPr bwMode="auto">
          <a:xfrm>
            <a:off x="395288" y="4868863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抽到</a:t>
            </a:r>
          </a:p>
        </p:txBody>
      </p:sp>
      <p:sp>
        <p:nvSpPr>
          <p:cNvPr id="10252" name="Rectangle 18"/>
          <p:cNvSpPr>
            <a:spLocks noChangeArrowheads="1"/>
          </p:cNvSpPr>
          <p:nvPr/>
        </p:nvSpPr>
        <p:spPr bwMode="auto">
          <a:xfrm>
            <a:off x="2616200" y="4868863"/>
            <a:ext cx="324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zh-CN" altLang="en-US" sz="220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扑克牌的可能性最大。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  <p:bldP spid="10251" grpId="0"/>
      <p:bldP spid="102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矩形 25"/>
          <p:cNvSpPr>
            <a:spLocks noChangeArrowheads="1"/>
          </p:cNvSpPr>
          <p:nvPr/>
        </p:nvSpPr>
        <p:spPr bwMode="auto">
          <a:xfrm>
            <a:off x="519356" y="1268413"/>
            <a:ext cx="7885113" cy="4736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4500" indent="-444500"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5. 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选择。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将正确答案的序号填在括号里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)</a:t>
            </a:r>
          </a:p>
          <a:p>
            <a:pPr marL="444500" indent="-444500"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(1)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有一个盒子，里面装有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4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个白球和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5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个黄球，从盒子里任意摸出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1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个球，摸到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的可能性大。</a:t>
            </a:r>
          </a:p>
          <a:p>
            <a:pPr marL="444500" indent="-444500"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A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．白球　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B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．蓝球　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C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．黄球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  <a:p>
            <a:pPr marL="444500" indent="-444500" eaLnBrk="1" hangingPunct="1">
              <a:lnSpc>
                <a:spcPct val="150000"/>
              </a:lnSpc>
              <a:spcBef>
                <a:spcPts val="1000"/>
              </a:spcBef>
              <a:defRPr/>
            </a:pP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  <a:p>
            <a:pPr marL="444500" indent="-444500"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(2)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把一些白色棋子放在书包里，从中任意摸出一枚，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是白色棋子。</a:t>
            </a:r>
          </a:p>
          <a:p>
            <a:pPr marL="444500" indent="-444500"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A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．可能　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B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．一定　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C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．不可能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967678" y="2501851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2400" b="1" dirty="0">
                <a:solidFill>
                  <a:srgbClr val="FD584A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楷体_GB2312" pitchFamily="49" charset="-122"/>
                <a:sym typeface="Times New Roman" panose="02020603050405020304" pitchFamily="18" charset="0"/>
              </a:rPr>
              <a:t>C</a:t>
            </a:r>
            <a:endParaRPr kumimoji="0" lang="zh-CN" altLang="en-US" sz="1800" b="1" dirty="0">
              <a:solidFill>
                <a:srgbClr val="FD584A"/>
              </a:solidFill>
              <a:latin typeface="Times New Roman" panose="02020603050405020304" pitchFamily="18" charset="0"/>
              <a:ea typeface="楷体" panose="02010609060101010101" pitchFamily="49" charset="-122"/>
              <a:cs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216150" y="4374059"/>
            <a:ext cx="390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2400" b="1" dirty="0">
                <a:solidFill>
                  <a:srgbClr val="FD584A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楷体_GB2312" pitchFamily="49" charset="-122"/>
                <a:sym typeface="Times New Roman" panose="02020603050405020304" pitchFamily="18" charset="0"/>
              </a:rPr>
              <a:t>B</a:t>
            </a:r>
            <a:endParaRPr kumimoji="0" lang="zh-CN" altLang="en-US" sz="1800" b="1" dirty="0">
              <a:solidFill>
                <a:srgbClr val="FD584A"/>
              </a:solidFill>
              <a:latin typeface="Times New Roman" panose="02020603050405020304" pitchFamily="18" charset="0"/>
              <a:ea typeface="楷体" panose="02010609060101010101" pitchFamily="49" charset="-122"/>
              <a:cs typeface="楷体_GB2312" pitchFamily="49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矩形 25"/>
          <p:cNvSpPr>
            <a:spLocks noChangeArrowheads="1"/>
          </p:cNvSpPr>
          <p:nvPr/>
        </p:nvSpPr>
        <p:spPr bwMode="auto">
          <a:xfrm>
            <a:off x="573464" y="1183942"/>
            <a:ext cx="7885113" cy="4736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4500" indent="-444500"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(3)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从装有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8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个红球和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8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个黄球的袋子里任意摸出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1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个球，摸到两种球的可能性相比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。</a:t>
            </a:r>
          </a:p>
          <a:p>
            <a:pPr marL="444500" indent="-444500"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A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．摸到红球的可能性大</a:t>
            </a:r>
          </a:p>
          <a:p>
            <a:pPr marL="444500" indent="-444500"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B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．摸到两种球的可能性一样大</a:t>
            </a:r>
          </a:p>
          <a:p>
            <a:pPr marL="444500" indent="-444500"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C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．摸到黄球的可能性大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  <a:p>
            <a:pPr marL="444500" indent="-444500"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(4)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从装有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1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个蓝色、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2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个红色和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10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个白色玻璃球的袋子里任意摸出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1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个球，摸到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玻璃球的可能性最小。</a:t>
            </a:r>
          </a:p>
          <a:p>
            <a:pPr marL="444500" indent="-444500"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A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．红色　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B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．白色　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C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．蓝色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438923" y="1844824"/>
            <a:ext cx="388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2400" b="1" dirty="0">
                <a:solidFill>
                  <a:srgbClr val="FD584A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楷体_GB2312" pitchFamily="49" charset="-122"/>
                <a:sym typeface="Times New Roman" panose="02020603050405020304" pitchFamily="18" charset="0"/>
              </a:rPr>
              <a:t>B</a:t>
            </a:r>
            <a:endParaRPr kumimoji="0" lang="zh-CN" altLang="en-US" sz="1800" b="1" dirty="0">
              <a:solidFill>
                <a:srgbClr val="FD584A"/>
              </a:solidFill>
              <a:latin typeface="Times New Roman" panose="02020603050405020304" pitchFamily="18" charset="0"/>
              <a:ea typeface="楷体" panose="02010609060101010101" pitchFamily="49" charset="-122"/>
              <a:cs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419872" y="4797152"/>
            <a:ext cx="407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2400" b="1" dirty="0">
                <a:solidFill>
                  <a:srgbClr val="FD584A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楷体_GB2312" pitchFamily="49" charset="-122"/>
                <a:sym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 rot="18298042">
            <a:off x="3304556" y="3186178"/>
            <a:ext cx="2236510" cy="70788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zh-CN" altLang="zh-CN" sz="40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错误解答</a:t>
            </a:r>
            <a:endParaRPr lang="zh-CN" altLang="en-US" sz="4000" dirty="0">
              <a:solidFill>
                <a:srgbClr val="FD584A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5036" y="2007189"/>
            <a:ext cx="7105316" cy="1048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生活中有些事件的发生是确定的，有些则是不确定的。不确定事件发生的可能性是相等的。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9010" y="1396858"/>
            <a:ext cx="1086686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判断。</a:t>
            </a:r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6049264" y="2532141"/>
            <a:ext cx="147506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Symbol" panose="05050102010706020507" pitchFamily="18" charset="2"/>
              </a:rPr>
              <a:t>（</a:t>
            </a:r>
            <a:r>
              <a:rPr lang="en-US" sz="2800" b="1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Symbol" panose="05050102010706020507" pitchFamily="18" charset="2"/>
              </a:rPr>
              <a:t>√</a:t>
            </a:r>
            <a:r>
              <a:rPr lang="zh-CN" altLang="en-US" sz="2800" b="1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Symbol" panose="05050102010706020507" pitchFamily="18" charset="2"/>
              </a:rPr>
              <a:t>）</a:t>
            </a:r>
            <a:r>
              <a:rPr lang="en-US" sz="28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/>
      <p:bldP spid="2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 rot="18298042">
            <a:off x="3746949" y="2096486"/>
            <a:ext cx="2236510" cy="70788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正确</a:t>
            </a:r>
            <a:r>
              <a:rPr lang="zh-CN" altLang="zh-CN" sz="40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解答</a:t>
            </a:r>
            <a:endParaRPr lang="zh-CN" altLang="en-US" sz="4000" dirty="0">
              <a:solidFill>
                <a:srgbClr val="FD584A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64952" y="3536851"/>
            <a:ext cx="5031184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不确定事件发生的可能性是有大小的。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0407" y="1663868"/>
            <a:ext cx="6799905" cy="1048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生活中有些事件的发生是确定的，有些则是不确定的。不确定事件发生的可能性是相等的。</a:t>
            </a:r>
          </a:p>
        </p:txBody>
      </p: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5796136" y="2188820"/>
            <a:ext cx="174694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800" b="1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Symbol" panose="05050102010706020507" pitchFamily="18" charset="2"/>
              </a:rPr>
              <a:t>×</a:t>
            </a:r>
            <a:r>
              <a:rPr lang="zh-CN" altLang="en-US" sz="2800" b="1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Symbol" panose="05050102010706020507" pitchFamily="18" charset="2"/>
              </a:rPr>
              <a:t>）</a:t>
            </a:r>
            <a:r>
              <a:rPr lang="en-US" sz="2800" dirty="0">
                <a:solidFill>
                  <a:srgbClr val="FD584A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/>
      <p:bldP spid="46" grpId="0"/>
      <p:bldP spid="4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23528" y="1496233"/>
            <a:ext cx="7850187" cy="39703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三个袋子里分别装有一些球，球的颜色有红色、黄色。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431226" y="4207261"/>
            <a:ext cx="1224136" cy="829971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个红球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个黄球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044320" y="4230924"/>
            <a:ext cx="1368152" cy="39703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个红球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156176" y="4321032"/>
            <a:ext cx="1224136" cy="829971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个红球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个黄球</a:t>
            </a: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539750" y="5526436"/>
            <a:ext cx="3312691" cy="39703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你能提出什么数学问题？</a:t>
            </a:r>
          </a:p>
        </p:txBody>
      </p:sp>
      <p:pic>
        <p:nvPicPr>
          <p:cNvPr id="14" name="Picture 40" descr="5JSLZOIB_5Y`7D]02EXU$QQ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3351" y="2430373"/>
            <a:ext cx="1909762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" descr="5JSLZOIB_5Y`7D]02EXU$QQ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35182" y="2408307"/>
            <a:ext cx="2016224" cy="180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4" descr="5JSLZOIB_5Y`7D]02EXU$QQ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28444" y="2336383"/>
            <a:ext cx="18796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2"/>
          <p:cNvSpPr/>
          <p:nvPr/>
        </p:nvSpPr>
        <p:spPr bwMode="auto">
          <a:xfrm>
            <a:off x="593858" y="1628800"/>
            <a:ext cx="5184576" cy="397032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从甲袋中任意摸一个球，会是什么颜色？</a:t>
            </a: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593858" y="2528900"/>
            <a:ext cx="5259497" cy="397032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从乙袋中任意摸一个球，会是什么颜色？</a:t>
            </a:r>
          </a:p>
        </p:txBody>
      </p:sp>
      <p:sp>
        <p:nvSpPr>
          <p:cNvPr id="17" name="Rectangle 42"/>
          <p:cNvSpPr>
            <a:spLocks noChangeArrowheads="1"/>
          </p:cNvSpPr>
          <p:nvPr/>
        </p:nvSpPr>
        <p:spPr bwMode="auto">
          <a:xfrm>
            <a:off x="556397" y="3429000"/>
            <a:ext cx="5259497" cy="397032"/>
          </a:xfrm>
          <a:prstGeom prst="rect">
            <a:avLst/>
          </a:prstGeom>
          <a:noFill/>
          <a:ln w="9525" algn="ctr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从丙袋中任意摸一个球，会是什么颜色？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83568" y="1700808"/>
            <a:ext cx="6049962" cy="39703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从甲袋里任意摸一个球，结果会怎样</a:t>
            </a:r>
            <a:r>
              <a:rPr lang="zh-CN" altLang="en-US" sz="2200" dirty="0" smtClean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Group 27"/>
          <p:cNvGrpSpPr/>
          <p:nvPr/>
        </p:nvGrpSpPr>
        <p:grpSpPr bwMode="auto">
          <a:xfrm>
            <a:off x="645319" y="2276476"/>
            <a:ext cx="3965575" cy="2397126"/>
            <a:chOff x="431" y="1616"/>
            <a:chExt cx="2498" cy="1510"/>
          </a:xfrm>
        </p:grpSpPr>
        <p:sp>
          <p:nvSpPr>
            <p:cNvPr id="11" name="Rectangle 36"/>
            <p:cNvSpPr>
              <a:spLocks noChangeArrowheads="1"/>
            </p:cNvSpPr>
            <p:nvPr/>
          </p:nvSpPr>
          <p:spPr bwMode="auto">
            <a:xfrm>
              <a:off x="431" y="1616"/>
              <a:ext cx="2449" cy="1510"/>
            </a:xfrm>
            <a:prstGeom prst="rect">
              <a:avLst/>
            </a:prstGeom>
            <a:solidFill>
              <a:srgbClr val="FFFFCC"/>
            </a:solidFill>
            <a:ln w="38100" algn="ctr">
              <a:solidFill>
                <a:srgbClr val="C0C0C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 sz="200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2" name="Text Box 37"/>
            <p:cNvSpPr txBox="1">
              <a:spLocks noChangeArrowheads="1"/>
            </p:cNvSpPr>
            <p:nvPr/>
          </p:nvSpPr>
          <p:spPr bwMode="auto">
            <a:xfrm>
              <a:off x="520" y="1660"/>
              <a:ext cx="2409" cy="1179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活动规则：</a:t>
              </a:r>
            </a:p>
            <a:p>
              <a:pPr eaLnBrk="1" hangingPunct="1">
                <a:lnSpc>
                  <a:spcPct val="90000"/>
                </a:lnSpc>
                <a:spcBef>
                  <a:spcPts val="1000"/>
                </a:spcBef>
              </a:pP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1.4</a:t>
              </a: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人一组，每人摸十次，一次摸一个。</a:t>
              </a:r>
            </a:p>
            <a:p>
              <a:pPr eaLnBrk="1" hangingPunct="1">
                <a:lnSpc>
                  <a:spcPct val="90000"/>
                </a:lnSpc>
                <a:spcBef>
                  <a:spcPts val="1000"/>
                </a:spcBef>
              </a:pPr>
              <a:r>
                <a:rPr lang="en-US" altLang="zh-CN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</a:t>
              </a: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每次摸完后放回，摇匀后再摸。</a:t>
              </a:r>
            </a:p>
          </p:txBody>
        </p:sp>
      </p:grp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684213" y="5178425"/>
            <a:ext cx="7993062" cy="397032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摸了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次都是红色，甲袋子里的球应该都是红色的。</a:t>
            </a:r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5076825" y="3409950"/>
            <a:ext cx="1630363" cy="1069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endParaRPr lang="zh-CN" altLang="en-US" sz="280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6707188" y="3409950"/>
            <a:ext cx="1628775" cy="1069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endParaRPr lang="zh-CN" altLang="en-US" sz="280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18" name="Group 64"/>
          <p:cNvGrpSpPr/>
          <p:nvPr/>
        </p:nvGrpSpPr>
        <p:grpSpPr bwMode="auto">
          <a:xfrm>
            <a:off x="4788826" y="2312193"/>
            <a:ext cx="3673475" cy="2376488"/>
            <a:chOff x="3061" y="1616"/>
            <a:chExt cx="2314" cy="1497"/>
          </a:xfrm>
        </p:grpSpPr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3061" y="1616"/>
              <a:ext cx="2314" cy="1497"/>
            </a:xfrm>
            <a:prstGeom prst="rect">
              <a:avLst/>
            </a:prstGeom>
            <a:solidFill>
              <a:srgbClr val="FFFFCC"/>
            </a:solidFill>
            <a:ln w="38100" algn="ctr">
              <a:solidFill>
                <a:srgbClr val="C0C0C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 sz="200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0" name="Rectangle 54"/>
            <p:cNvSpPr>
              <a:spLocks noChangeArrowheads="1"/>
            </p:cNvSpPr>
            <p:nvPr/>
          </p:nvSpPr>
          <p:spPr bwMode="auto">
            <a:xfrm>
              <a:off x="3198" y="1706"/>
              <a:ext cx="1027" cy="6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摸到红球的次数</a:t>
              </a:r>
            </a:p>
          </p:txBody>
        </p:sp>
        <p:sp>
          <p:nvSpPr>
            <p:cNvPr id="21" name="Rectangle 55"/>
            <p:cNvSpPr>
              <a:spLocks noChangeArrowheads="1"/>
            </p:cNvSpPr>
            <p:nvPr/>
          </p:nvSpPr>
          <p:spPr bwMode="auto">
            <a:xfrm>
              <a:off x="4225" y="1706"/>
              <a:ext cx="1026" cy="6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摸到黄球的次数</a:t>
              </a:r>
            </a:p>
          </p:txBody>
        </p:sp>
        <p:sp>
          <p:nvSpPr>
            <p:cNvPr id="24" name="Rectangle 56"/>
            <p:cNvSpPr>
              <a:spLocks noChangeArrowheads="1"/>
            </p:cNvSpPr>
            <p:nvPr/>
          </p:nvSpPr>
          <p:spPr bwMode="auto">
            <a:xfrm>
              <a:off x="3198" y="2330"/>
              <a:ext cx="1027" cy="67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Font typeface="Arial" panose="020B0604020202020204" pitchFamily="34" charset="0"/>
                <a:buNone/>
              </a:pPr>
              <a:endParaRPr lang="zh-CN" altLang="en-US" sz="200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9" name="Rectangle 57"/>
            <p:cNvSpPr>
              <a:spLocks noChangeArrowheads="1"/>
            </p:cNvSpPr>
            <p:nvPr/>
          </p:nvSpPr>
          <p:spPr bwMode="auto">
            <a:xfrm>
              <a:off x="4225" y="2330"/>
              <a:ext cx="1026" cy="67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Font typeface="Arial" panose="020B0604020202020204" pitchFamily="34" charset="0"/>
                <a:buNone/>
              </a:pPr>
              <a:endParaRPr lang="zh-CN" altLang="en-US" sz="200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0" name="Line 58"/>
            <p:cNvSpPr>
              <a:spLocks noChangeShapeType="1"/>
            </p:cNvSpPr>
            <p:nvPr/>
          </p:nvSpPr>
          <p:spPr bwMode="auto">
            <a:xfrm>
              <a:off x="4225" y="1706"/>
              <a:ext cx="0" cy="129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1" name="Line 59"/>
            <p:cNvSpPr>
              <a:spLocks noChangeShapeType="1"/>
            </p:cNvSpPr>
            <p:nvPr/>
          </p:nvSpPr>
          <p:spPr bwMode="auto">
            <a:xfrm>
              <a:off x="3198" y="2330"/>
              <a:ext cx="2053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2" name="Line 60"/>
            <p:cNvSpPr>
              <a:spLocks noChangeShapeType="1"/>
            </p:cNvSpPr>
            <p:nvPr/>
          </p:nvSpPr>
          <p:spPr bwMode="auto">
            <a:xfrm>
              <a:off x="3198" y="1706"/>
              <a:ext cx="0" cy="129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3" name="Line 61"/>
            <p:cNvSpPr>
              <a:spLocks noChangeShapeType="1"/>
            </p:cNvSpPr>
            <p:nvPr/>
          </p:nvSpPr>
          <p:spPr bwMode="auto">
            <a:xfrm>
              <a:off x="5251" y="1706"/>
              <a:ext cx="0" cy="129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4" name="Line 62"/>
            <p:cNvSpPr>
              <a:spLocks noChangeShapeType="1"/>
            </p:cNvSpPr>
            <p:nvPr/>
          </p:nvSpPr>
          <p:spPr bwMode="auto">
            <a:xfrm>
              <a:off x="3198" y="1706"/>
              <a:ext cx="2053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5" name="Line 63"/>
            <p:cNvSpPr>
              <a:spLocks noChangeShapeType="1"/>
            </p:cNvSpPr>
            <p:nvPr/>
          </p:nvSpPr>
          <p:spPr bwMode="auto">
            <a:xfrm>
              <a:off x="3198" y="3004"/>
              <a:ext cx="2053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665325" y="4709320"/>
            <a:ext cx="7561262" cy="3970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根据摸球结果，你能猜出甲袋里的球是什么颜色？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683568" y="5607247"/>
            <a:ext cx="2592387" cy="397032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倒出来看一看。</a:t>
            </a: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3059832" y="5589240"/>
            <a:ext cx="6265118" cy="701731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甲袋里的球都是红色的，所以摸出来的一定是红色的，不可能是其他颜色。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  <p:bldP spid="37" grpId="0"/>
      <p:bldP spid="37" grpId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419998" y="1528622"/>
            <a:ext cx="5113635" cy="39703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从乙袋里任意摸一个球，结果会怎样？</a:t>
            </a:r>
          </a:p>
        </p:txBody>
      </p:sp>
      <p:pic>
        <p:nvPicPr>
          <p:cNvPr id="19" name="Picture 12" descr="5JSLZOIB_5Y`7D]02EXU$QQ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4225" y="939255"/>
            <a:ext cx="2159000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5294362" y="3801517"/>
            <a:ext cx="1630363" cy="1069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endParaRPr lang="zh-CN" altLang="en-US" sz="280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24" name="Group 25"/>
          <p:cNvGrpSpPr/>
          <p:nvPr/>
        </p:nvGrpSpPr>
        <p:grpSpPr bwMode="auto">
          <a:xfrm>
            <a:off x="728137" y="2209032"/>
            <a:ext cx="3673475" cy="2376487"/>
            <a:chOff x="3061" y="1616"/>
            <a:chExt cx="2314" cy="1497"/>
          </a:xfrm>
        </p:grpSpPr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3061" y="1616"/>
              <a:ext cx="2314" cy="1497"/>
            </a:xfrm>
            <a:prstGeom prst="rect">
              <a:avLst/>
            </a:prstGeom>
            <a:solidFill>
              <a:srgbClr val="FFFFCC"/>
            </a:solidFill>
            <a:ln w="38100" algn="ctr">
              <a:solidFill>
                <a:srgbClr val="C0C0C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3198" y="1706"/>
              <a:ext cx="1027" cy="6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摸到红球的次数</a:t>
              </a: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4225" y="1706"/>
              <a:ext cx="1026" cy="6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algn="ctr"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摸到黄球的次数</a:t>
              </a: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3198" y="2330"/>
              <a:ext cx="1027" cy="67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Font typeface="Arial" panose="020B0604020202020204" pitchFamily="34" charset="0"/>
                <a:buNone/>
              </a:pPr>
              <a:endParaRPr lang="zh-CN" altLang="en-US" sz="280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4225" y="2330"/>
              <a:ext cx="1026" cy="67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Font typeface="Arial" panose="020B0604020202020204" pitchFamily="34" charset="0"/>
                <a:buNone/>
              </a:pPr>
              <a:endParaRPr lang="zh-CN" altLang="en-US" sz="280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4225" y="1706"/>
              <a:ext cx="0" cy="129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3198" y="2330"/>
              <a:ext cx="2053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3198" y="1706"/>
              <a:ext cx="0" cy="129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5251" y="1706"/>
              <a:ext cx="0" cy="129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>
              <a:off x="3198" y="1706"/>
              <a:ext cx="2053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3198" y="3004"/>
              <a:ext cx="2053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539750" y="4916053"/>
            <a:ext cx="2195736" cy="1006429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根据摸球结果，你能猜出乙袋里的球是什么颜色？</a:t>
            </a: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2954933" y="4932347"/>
            <a:ext cx="2952130" cy="14465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乙袋里有红色，也有黄色，所以摸出来的球可能是红色，也可能是黄色。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643767" y="2771891"/>
            <a:ext cx="2736304" cy="701731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如果再摸一个球可能是什么颜色？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662234" y="3579090"/>
            <a:ext cx="2736304" cy="1006429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可能是黄色，也可能是红色，摸到什么颜色的球是不确定的。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8" grpId="0"/>
      <p:bldP spid="39" grpId="0"/>
      <p:bldP spid="39" grpId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68171" y="1492487"/>
            <a:ext cx="5613869" cy="104817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丙袋里有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个红球和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个黄球，任意 摸一个，结果会怎样？</a:t>
            </a:r>
          </a:p>
        </p:txBody>
      </p:sp>
      <p:pic>
        <p:nvPicPr>
          <p:cNvPr id="14" name="Picture 34" descr="5JSLZOIB_5Y`7D]02EXU$QQ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192" y="1124744"/>
            <a:ext cx="18796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30"/>
          <p:cNvGrpSpPr/>
          <p:nvPr/>
        </p:nvGrpSpPr>
        <p:grpSpPr bwMode="auto">
          <a:xfrm>
            <a:off x="988616" y="3404369"/>
            <a:ext cx="7416800" cy="2519363"/>
            <a:chOff x="2727" y="1616"/>
            <a:chExt cx="2648" cy="2178"/>
          </a:xfrm>
        </p:grpSpPr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2727" y="1616"/>
              <a:ext cx="2648" cy="2073"/>
            </a:xfrm>
            <a:prstGeom prst="rect">
              <a:avLst/>
            </a:prstGeom>
            <a:solidFill>
              <a:srgbClr val="FFFFCC"/>
            </a:solidFill>
            <a:ln w="38100" algn="ctr">
              <a:solidFill>
                <a:srgbClr val="C0C0C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7" name="Rectangle 32"/>
            <p:cNvSpPr>
              <a:spLocks noChangeArrowheads="1"/>
            </p:cNvSpPr>
            <p:nvPr/>
          </p:nvSpPr>
          <p:spPr bwMode="auto">
            <a:xfrm>
              <a:off x="3241" y="1706"/>
              <a:ext cx="984" cy="6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摸到红球的次数</a:t>
              </a:r>
            </a:p>
          </p:txBody>
        </p:sp>
        <p:sp>
          <p:nvSpPr>
            <p:cNvPr id="18" name="Rectangle 33"/>
            <p:cNvSpPr>
              <a:spLocks noChangeArrowheads="1"/>
            </p:cNvSpPr>
            <p:nvPr/>
          </p:nvSpPr>
          <p:spPr bwMode="auto">
            <a:xfrm>
              <a:off x="4225" y="1706"/>
              <a:ext cx="1026" cy="62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摸到黄球的次数</a:t>
              </a:r>
            </a:p>
          </p:txBody>
        </p:sp>
        <p:sp>
          <p:nvSpPr>
            <p:cNvPr id="19" name="Line 36"/>
            <p:cNvSpPr>
              <a:spLocks noChangeShapeType="1"/>
            </p:cNvSpPr>
            <p:nvPr/>
          </p:nvSpPr>
          <p:spPr bwMode="auto">
            <a:xfrm>
              <a:off x="4218" y="1674"/>
              <a:ext cx="0" cy="195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0" name="Line 37"/>
            <p:cNvSpPr>
              <a:spLocks noChangeShapeType="1"/>
            </p:cNvSpPr>
            <p:nvPr/>
          </p:nvSpPr>
          <p:spPr bwMode="auto">
            <a:xfrm>
              <a:off x="2752" y="2330"/>
              <a:ext cx="2499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auto">
            <a:xfrm>
              <a:off x="3198" y="1706"/>
              <a:ext cx="0" cy="1925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4" name="Line 39"/>
            <p:cNvSpPr>
              <a:spLocks noChangeShapeType="1"/>
            </p:cNvSpPr>
            <p:nvPr/>
          </p:nvSpPr>
          <p:spPr bwMode="auto">
            <a:xfrm>
              <a:off x="5251" y="1706"/>
              <a:ext cx="0" cy="1925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5" name="Line 40"/>
            <p:cNvSpPr>
              <a:spLocks noChangeShapeType="1"/>
            </p:cNvSpPr>
            <p:nvPr/>
          </p:nvSpPr>
          <p:spPr bwMode="auto">
            <a:xfrm>
              <a:off x="2752" y="1706"/>
              <a:ext cx="2499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6" name="Line 41"/>
            <p:cNvSpPr>
              <a:spLocks noChangeShapeType="1"/>
            </p:cNvSpPr>
            <p:nvPr/>
          </p:nvSpPr>
          <p:spPr bwMode="auto">
            <a:xfrm>
              <a:off x="2752" y="2652"/>
              <a:ext cx="249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7" name="Line 41"/>
            <p:cNvSpPr>
              <a:spLocks noChangeShapeType="1"/>
            </p:cNvSpPr>
            <p:nvPr/>
          </p:nvSpPr>
          <p:spPr bwMode="auto">
            <a:xfrm>
              <a:off x="2752" y="2987"/>
              <a:ext cx="2503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8" name="Line 41"/>
            <p:cNvSpPr>
              <a:spLocks noChangeShapeType="1"/>
            </p:cNvSpPr>
            <p:nvPr/>
          </p:nvSpPr>
          <p:spPr bwMode="auto">
            <a:xfrm>
              <a:off x="2747" y="3323"/>
              <a:ext cx="2508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>
              <a:off x="2752" y="3631"/>
              <a:ext cx="2491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2780" y="3285"/>
              <a:ext cx="1027" cy="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合计</a:t>
              </a:r>
            </a:p>
          </p:txBody>
        </p:sp>
        <p:sp>
          <p:nvSpPr>
            <p:cNvPr id="31" name="Line 38"/>
            <p:cNvSpPr>
              <a:spLocks noChangeShapeType="1"/>
            </p:cNvSpPr>
            <p:nvPr/>
          </p:nvSpPr>
          <p:spPr bwMode="auto">
            <a:xfrm>
              <a:off x="2752" y="1674"/>
              <a:ext cx="0" cy="1925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2780" y="2306"/>
              <a:ext cx="1027" cy="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一组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780" y="2604"/>
              <a:ext cx="1027" cy="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二组</a:t>
              </a: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780" y="2949"/>
              <a:ext cx="1027" cy="50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zh-CN" altLang="en-US" sz="2200" dirty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三组</a:t>
              </a:r>
            </a:p>
          </p:txBody>
        </p:sp>
      </p:grp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568171" y="2829806"/>
            <a:ext cx="5472113" cy="576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把全班摸球结果整理一下：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4"/>
          <p:cNvSpPr>
            <a:spLocks noChangeArrowheads="1"/>
          </p:cNvSpPr>
          <p:nvPr/>
        </p:nvSpPr>
        <p:spPr bwMode="auto">
          <a:xfrm>
            <a:off x="467544" y="4180604"/>
            <a:ext cx="7921625" cy="1048172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</a:ln>
        </p:spPr>
        <p:txBody>
          <a:bodyPr anchor="ctr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有些事件的发生是确定的，有些则是不确定的。不确定事件发生的可能性是有大小的。 </a:t>
            </a: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auto">
          <a:xfrm>
            <a:off x="539750" y="1640388"/>
            <a:ext cx="2735262" cy="397032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摸球的结果怎样？</a:t>
            </a: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449796" y="3140968"/>
            <a:ext cx="4438255" cy="39703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由此你可以得出一个什么结论？</a:t>
            </a: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449796" y="3641283"/>
            <a:ext cx="8244408" cy="39703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摸到红球的可能性大，摸到黄球的可能性小。可能性是有大小的。</a:t>
            </a:r>
          </a:p>
        </p:txBody>
      </p:sp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468164" y="2500560"/>
            <a:ext cx="5688012" cy="39703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olidFill>
                  <a:srgbClr val="FD584A"/>
                </a:solidFill>
              </a:rPr>
              <a:t>摸到红球的次数多，摸到黄球的次数少。</a:t>
            </a:r>
          </a:p>
        </p:txBody>
      </p:sp>
      <p:pic>
        <p:nvPicPr>
          <p:cNvPr id="17" name="Picture 34" descr="5JSLZOIB_5Y`7D]02EXU$QQ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7237" y="1282955"/>
            <a:ext cx="18796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25"/>
          <p:cNvSpPr>
            <a:spLocks noChangeArrowheads="1"/>
          </p:cNvSpPr>
          <p:nvPr/>
        </p:nvSpPr>
        <p:spPr bwMode="auto">
          <a:xfrm>
            <a:off x="503237" y="1574081"/>
            <a:ext cx="7885113" cy="3592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AutoNum type="arabicPeriod"/>
              <a:defRPr/>
            </a:pP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想一想，填一填。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纸盒里装有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20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个红球，任意摸一个，一定是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 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(2)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小明今年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12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岁，明年一定是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  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岁。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(3)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一个         ，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个面都是白色，随意抛一下，一定是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色的面朝上。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(4)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袋子里应放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色的球，任摸一个才一定是黄球。</a:t>
            </a:r>
          </a:p>
        </p:txBody>
      </p:sp>
      <p:pic>
        <p:nvPicPr>
          <p:cNvPr id="19462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4950" y="3438128"/>
            <a:ext cx="5905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372200" y="2348880"/>
            <a:ext cx="74892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红球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445793" y="3002527"/>
            <a:ext cx="514885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13</a:t>
            </a:r>
            <a:endParaRPr lang="zh-CN" altLang="en-US" sz="2200" dirty="0">
              <a:solidFill>
                <a:srgbClr val="FD584A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405653" y="3728640"/>
            <a:ext cx="46679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白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483768" y="4769507"/>
            <a:ext cx="46679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200" dirty="0">
                <a:solidFill>
                  <a:srgbClr val="FD584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 pitchFamily="18" charset="0"/>
              </a:rPr>
              <a:t>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矩形 25"/>
          <p:cNvSpPr>
            <a:spLocks noChangeArrowheads="1"/>
          </p:cNvSpPr>
          <p:nvPr/>
        </p:nvSpPr>
        <p:spPr bwMode="auto">
          <a:xfrm>
            <a:off x="755650" y="1341438"/>
            <a:ext cx="7885113" cy="486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73050" indent="-273050"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2.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下面的事件哪些是确定的，哪些是不确定的？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确定的打“√”，不确定的打“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×”)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(1)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时间倒流。                                                   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(2)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天上掉馅饼。                                               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(3)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明天会下雨。                                               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(4)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小明明天数学会考得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100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分。                     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 </a:t>
            </a:r>
            <a:endParaRPr lang="en-US" altLang="zh-CN" sz="22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imes New Roman" panose="02020603050405020304"/>
            </a:endParaRP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(5)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公鸡会下蛋。                                               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buFontTx/>
              <a:buNone/>
              <a:defRPr/>
            </a:pP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(6)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今天下午老师会表扬我。                            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(</a:t>
            </a:r>
            <a:r>
              <a:rPr lang="zh-CN" altLang="en-US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　　</a:t>
            </a:r>
            <a:r>
              <a:rPr lang="en-US" altLang="zh-CN" sz="22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imes New Roman" panose="02020603050405020304"/>
              </a:rPr>
              <a:t>)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915150" y="2528888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2400" b="1">
                <a:solidFill>
                  <a:srgbClr val="FD584A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楷体_GB2312" pitchFamily="49" charset="-122"/>
                <a:sym typeface="Times New Roman" panose="02020603050405020304" pitchFamily="18" charset="0"/>
              </a:rPr>
              <a:t>√</a:t>
            </a:r>
            <a:endParaRPr kumimoji="0" lang="zh-CN" altLang="en-US" sz="1800" b="1">
              <a:solidFill>
                <a:srgbClr val="FD584A"/>
              </a:solidFill>
              <a:latin typeface="Times New Roman" panose="02020603050405020304" pitchFamily="18" charset="0"/>
              <a:ea typeface="楷体" panose="02010609060101010101" pitchFamily="49" charset="-122"/>
              <a:cs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911975" y="3176588"/>
            <a:ext cx="354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2400" b="1">
                <a:solidFill>
                  <a:srgbClr val="FD584A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楷体_GB2312" pitchFamily="49" charset="-122"/>
                <a:sym typeface="Times New Roman" panose="02020603050405020304" pitchFamily="18" charset="0"/>
              </a:rPr>
              <a:t>√</a:t>
            </a:r>
            <a:endParaRPr kumimoji="0" lang="zh-CN" altLang="en-US" sz="1800" b="1">
              <a:solidFill>
                <a:srgbClr val="FD584A"/>
              </a:solidFill>
              <a:latin typeface="Times New Roman" panose="02020603050405020304" pitchFamily="18" charset="0"/>
              <a:ea typeface="楷体" panose="02010609060101010101" pitchFamily="49" charset="-122"/>
              <a:cs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886575" y="3773738"/>
            <a:ext cx="493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2400" b="1" dirty="0">
                <a:solidFill>
                  <a:srgbClr val="FD584A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楷体_GB2312" pitchFamily="49" charset="-122"/>
                <a:sym typeface="Times New Roman" panose="02020603050405020304" pitchFamily="18" charset="0"/>
              </a:rPr>
              <a:t>×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709568" y="4425715"/>
            <a:ext cx="493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2400" b="1" dirty="0">
                <a:solidFill>
                  <a:srgbClr val="FD584A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楷体_GB2312" pitchFamily="49" charset="-122"/>
                <a:sym typeface="Times New Roman" panose="02020603050405020304" pitchFamily="18" charset="0"/>
              </a:rPr>
              <a:t>×</a:t>
            </a:r>
            <a:endParaRPr kumimoji="0" lang="zh-CN" altLang="en-US" sz="1800" b="1" dirty="0">
              <a:solidFill>
                <a:srgbClr val="FD584A"/>
              </a:solidFill>
              <a:latin typeface="Times New Roman" panose="02020603050405020304" pitchFamily="18" charset="0"/>
              <a:ea typeface="楷体" panose="02010609060101010101" pitchFamily="49" charset="-122"/>
              <a:cs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6921500" y="5076105"/>
            <a:ext cx="3540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2400" b="1" dirty="0">
                <a:solidFill>
                  <a:srgbClr val="FD584A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楷体_GB2312" pitchFamily="49" charset="-122"/>
                <a:sym typeface="Times New Roman" panose="02020603050405020304" pitchFamily="18" charset="0"/>
              </a:rPr>
              <a:t>√</a:t>
            </a:r>
            <a:endParaRPr kumimoji="0" lang="zh-CN" altLang="en-US" sz="1800" b="1" dirty="0">
              <a:solidFill>
                <a:srgbClr val="FD584A"/>
              </a:solidFill>
              <a:latin typeface="Times New Roman" panose="02020603050405020304" pitchFamily="18" charset="0"/>
              <a:ea typeface="楷体" panose="02010609060101010101" pitchFamily="49" charset="-122"/>
              <a:cs typeface="楷体_GB2312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709568" y="5640278"/>
            <a:ext cx="495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2400" b="1" dirty="0">
                <a:solidFill>
                  <a:srgbClr val="FD584A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楷体_GB2312" pitchFamily="49" charset="-122"/>
                <a:sym typeface="Times New Roman" panose="02020603050405020304" pitchFamily="18" charset="0"/>
              </a:rPr>
              <a:t>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t">
        <a:spAutoFit/>
      </a:bodyPr>
      <a:lstStyle>
        <a:defPPr algn="l">
          <a:defRPr sz="2400" b="1" dirty="0">
            <a:solidFill>
              <a:srgbClr val="595959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</Template>
  <TotalTime>0</TotalTime>
  <Words>864</Words>
  <Application>Microsoft Office PowerPoint</Application>
  <PresentationFormat>全屏显示(4:3)</PresentationFormat>
  <Paragraphs>120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华文新魏</vt:lpstr>
      <vt:lpstr>楷体</vt:lpstr>
      <vt:lpstr>楷体_GB2312</vt:lpstr>
      <vt:lpstr>宋体</vt:lpstr>
      <vt:lpstr>微软雅黑</vt:lpstr>
      <vt:lpstr>微软雅黑 Light</vt:lpstr>
      <vt:lpstr>Arial</vt:lpstr>
      <vt:lpstr>Calibri</vt:lpstr>
      <vt:lpstr>Symbol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2018-09-04T15:23:00Z</dcterms:created>
  <dcterms:modified xsi:type="dcterms:W3CDTF">2023-01-16T17:12:13Z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CACF0F4FBD404DE0A7CD6780A8093E3E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